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75" r:id="rId2"/>
    <p:sldId id="258" r:id="rId3"/>
    <p:sldId id="276" r:id="rId4"/>
    <p:sldId id="282" r:id="rId5"/>
    <p:sldId id="283" r:id="rId6"/>
    <p:sldId id="278" r:id="rId7"/>
    <p:sldId id="284" r:id="rId8"/>
    <p:sldId id="268" r:id="rId9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DB69"/>
    <a:srgbClr val="FF3399"/>
    <a:srgbClr val="88DFE8"/>
    <a:srgbClr val="FFCC2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55" d="100"/>
          <a:sy n="55" d="100"/>
        </p:scale>
        <p:origin x="618" y="90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02/06/2023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02/06/2023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02/06/2023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02/06/2023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02/06/2023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02/06/2023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02/06/2023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02/06/2023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02/06/2023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02/06/2023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02/06/2023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02/06/2023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02/06/2023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382085" y="1143000"/>
            <a:ext cx="1003726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200" b="1" dirty="0" smtClean="0">
                <a:solidFill>
                  <a:srgbClr val="002060"/>
                </a:solidFill>
                <a:latin typeface="Times New Roman" pitchFamily="18" charset="0"/>
              </a:rPr>
              <a:t>BÌNH NHÂM</a:t>
            </a:r>
            <a:endParaRPr lang="en-US" altLang="en-US" sz="32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1496219" y="4963047"/>
            <a:ext cx="13500099" cy="1314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công nghệ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defRPr/>
            </a:pP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DỤNG CỤ VÀ VẬT LIỆU LÀM THỦ CÔNG 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T1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2510691" y="2971800"/>
            <a:ext cx="11471154" cy="1807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5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54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54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5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16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225" y="6497052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6049872" y="1790699"/>
            <a:ext cx="467924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4595019" y="7051969"/>
            <a:ext cx="6934199" cy="1330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defRPr/>
            </a:pP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6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36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Thụy</a:t>
            </a:r>
            <a:r>
              <a:rPr lang="en-US" sz="36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36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Hạnh</a:t>
            </a:r>
            <a:endParaRPr lang="en-US" sz="3600" i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600"/>
              </a:spcBef>
              <a:defRPr/>
            </a:pP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3/7</a:t>
            </a:r>
            <a:endParaRPr lang="en-US" sz="480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27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28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  <a:endParaRPr 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3304594" y="865650"/>
            <a:ext cx="11049000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>
              <a:defRPr/>
            </a:pPr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Dụng cụ và vật liệu làm thủ công 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T1</a:t>
            </a:r>
            <a:r>
              <a:rPr lang="en-US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endParaRPr lang="en-US" sz="4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03805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vi-VN" sz="3200" b="1" u="sng" dirty="0" smtClean="0">
                <a:solidFill>
                  <a:srgbClr val="FF0000"/>
                </a:solidFill>
                <a:latin typeface="Times New Roman" pitchFamily="18" charset="0"/>
              </a:rPr>
              <a:t>Dụng cụ và vật liệu làm thủ công</a:t>
            </a:r>
            <a:r>
              <a:rPr lang="nl-NL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127919" y="2165765"/>
            <a:ext cx="14190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6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tên các vật liệu và dụng cụ </a:t>
            </a:r>
            <a:r>
              <a:rPr lang="en-US" sz="36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3600" i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/>
          <p:nvPr/>
        </p:nvPicPr>
        <p:blipFill rotWithShape="1">
          <a:blip r:embed="rId2"/>
          <a:srcRect l="13368" t="24525" r="64175" b="47909"/>
          <a:stretch/>
        </p:blipFill>
        <p:spPr bwMode="auto">
          <a:xfrm>
            <a:off x="1107618" y="2895600"/>
            <a:ext cx="2196975" cy="1828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/>
          <p:cNvPicPr/>
          <p:nvPr/>
        </p:nvPicPr>
        <p:blipFill rotWithShape="1">
          <a:blip r:embed="rId3"/>
          <a:srcRect l="42990" t="49620" r="53802" b="26426"/>
          <a:stretch/>
        </p:blipFill>
        <p:spPr bwMode="auto">
          <a:xfrm>
            <a:off x="3871119" y="2905516"/>
            <a:ext cx="457200" cy="18188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/>
          <p:cNvPicPr/>
          <p:nvPr/>
        </p:nvPicPr>
        <p:blipFill rotWithShape="1">
          <a:blip r:embed="rId4"/>
          <a:srcRect l="19891" t="33460" r="69950" b="45437"/>
          <a:stretch/>
        </p:blipFill>
        <p:spPr bwMode="auto">
          <a:xfrm>
            <a:off x="5424551" y="2914911"/>
            <a:ext cx="1447800" cy="17437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/>
          <p:cNvPicPr/>
          <p:nvPr/>
        </p:nvPicPr>
        <p:blipFill rotWithShape="1">
          <a:blip r:embed="rId4"/>
          <a:srcRect l="36470" t="32130" r="49630" b="36883"/>
          <a:stretch/>
        </p:blipFill>
        <p:spPr bwMode="auto">
          <a:xfrm>
            <a:off x="1113414" y="5867400"/>
            <a:ext cx="1954561" cy="1752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/>
          <p:cNvPicPr/>
          <p:nvPr/>
        </p:nvPicPr>
        <p:blipFill rotWithShape="1">
          <a:blip r:embed="rId4"/>
          <a:srcRect l="19142" t="56843" r="68988" b="23385"/>
          <a:stretch/>
        </p:blipFill>
        <p:spPr bwMode="auto">
          <a:xfrm>
            <a:off x="3906141" y="5715000"/>
            <a:ext cx="2022377" cy="1828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/>
          <p:cNvPicPr/>
          <p:nvPr/>
        </p:nvPicPr>
        <p:blipFill rotWithShape="1">
          <a:blip r:embed="rId4"/>
          <a:srcRect l="55285" t="38973" r="29316" b="37453"/>
          <a:stretch/>
        </p:blipFill>
        <p:spPr bwMode="auto">
          <a:xfrm>
            <a:off x="13243719" y="3147163"/>
            <a:ext cx="1981200" cy="15114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/>
          <p:cNvPicPr/>
          <p:nvPr/>
        </p:nvPicPr>
        <p:blipFill rotWithShape="1">
          <a:blip r:embed="rId5"/>
          <a:srcRect l="56036" t="26616" r="33377" b="47528"/>
          <a:stretch/>
        </p:blipFill>
        <p:spPr bwMode="auto">
          <a:xfrm>
            <a:off x="8148359" y="3124200"/>
            <a:ext cx="1666360" cy="1600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/>
          <p:cNvPicPr/>
          <p:nvPr/>
        </p:nvPicPr>
        <p:blipFill rotWithShape="1">
          <a:blip r:embed="rId5"/>
          <a:srcRect l="70474" t="22243" r="12202" b="47149"/>
          <a:stretch/>
        </p:blipFill>
        <p:spPr bwMode="auto">
          <a:xfrm>
            <a:off x="10713777" y="3101236"/>
            <a:ext cx="1615542" cy="16231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/>
          <p:cNvPicPr/>
          <p:nvPr/>
        </p:nvPicPr>
        <p:blipFill rotWithShape="1">
          <a:blip r:embed="rId5"/>
          <a:srcRect l="73895" t="57985" r="16266" b="16159"/>
          <a:stretch/>
        </p:blipFill>
        <p:spPr bwMode="auto">
          <a:xfrm>
            <a:off x="8223187" y="5638800"/>
            <a:ext cx="1820132" cy="1905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/>
          <p:cNvPicPr/>
          <p:nvPr/>
        </p:nvPicPr>
        <p:blipFill rotWithShape="1">
          <a:blip r:embed="rId6"/>
          <a:srcRect l="61169" t="45437" r="23111" b="44107"/>
          <a:stretch/>
        </p:blipFill>
        <p:spPr bwMode="auto">
          <a:xfrm>
            <a:off x="12481719" y="5638800"/>
            <a:ext cx="2057400" cy="17195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6"/>
          <p:cNvSpPr/>
          <p:nvPr/>
        </p:nvSpPr>
        <p:spPr>
          <a:xfrm>
            <a:off x="958183" y="4833610"/>
            <a:ext cx="18443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</a:t>
            </a:r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ấy màu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284293" y="4794595"/>
            <a:ext cx="17242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Hồ dán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387549" y="4844699"/>
            <a:ext cx="17242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Dây buộc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462684" y="4844699"/>
            <a:ext cx="12674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Kéo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0111313" y="4844699"/>
            <a:ext cx="17242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Thước kẻ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3495008" y="4833610"/>
            <a:ext cx="17242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Bút màu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3015119" y="7358390"/>
            <a:ext cx="17242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Bút chì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498867" y="7524753"/>
            <a:ext cx="17242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Com pa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146405" y="7543800"/>
            <a:ext cx="20020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Băng dính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078357" y="7620000"/>
            <a:ext cx="17242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Giấy bìa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6998740"/>
              </p:ext>
            </p:extLst>
          </p:nvPr>
        </p:nvGraphicFramePr>
        <p:xfrm>
          <a:off x="601907" y="3429937"/>
          <a:ext cx="7942138" cy="48749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10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710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9507">
                <a:tc>
                  <a:txBody>
                    <a:bodyPr/>
                    <a:lstStyle/>
                    <a:p>
                      <a:pPr algn="l"/>
                      <a:r>
                        <a:rPr lang="vi-VN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Hình ảnh nào là vật liệu</a:t>
                      </a:r>
                      <a:endParaRPr lang="en-US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Hình ảnh </a:t>
                      </a:r>
                      <a:r>
                        <a:rPr lang="en-US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vi-VN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nào là dung cụ</a:t>
                      </a:r>
                      <a:endParaRPr lang="en-US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5418">
                <a:tc>
                  <a:txBody>
                    <a:bodyPr/>
                    <a:lstStyle/>
                    <a:p>
                      <a:r>
                        <a:rPr lang="vi-VN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Giấy màu,</a:t>
                      </a:r>
                      <a:r>
                        <a:rPr lang="vi-VN" b="1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Thước kẻ,</a:t>
                      </a:r>
                      <a:r>
                        <a:rPr lang="vi-VN" b="1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28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  <a:endParaRPr 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3413919" y="898134"/>
            <a:ext cx="10371725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>
              <a:defRPr/>
            </a:pPr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Dụng cụ và vật liệu làm thủ công 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T1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0380536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4000" b="1" u="sng" dirty="0" smtClean="0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vi-VN" sz="4000" b="1" u="sng" dirty="0">
                <a:solidFill>
                  <a:srgbClr val="FF0000"/>
                </a:solidFill>
                <a:latin typeface="Times New Roman" pitchFamily="18" charset="0"/>
              </a:rPr>
              <a:t>Dụng cụ và vật liệu làm thủ công</a:t>
            </a:r>
            <a:r>
              <a:rPr lang="nl-NL" sz="4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70719" y="2165765"/>
            <a:ext cx="84749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en-US" sz="36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bên</a:t>
            </a:r>
            <a:r>
              <a:rPr lang="en-US" sz="36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</a:t>
            </a:r>
            <a:r>
              <a:rPr lang="en-US" sz="36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vật liệu</a:t>
            </a:r>
            <a:r>
              <a:rPr lang="en-US" sz="36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</a:t>
            </a:r>
            <a:r>
              <a:rPr lang="en-US" sz="36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dụng cụ </a:t>
            </a:r>
            <a:r>
              <a:rPr lang="en-US" sz="36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/>
          <p:cNvPicPr/>
          <p:nvPr/>
        </p:nvPicPr>
        <p:blipFill rotWithShape="1">
          <a:blip r:embed="rId2"/>
          <a:srcRect l="13368" t="24525" r="64175" b="47909"/>
          <a:stretch/>
        </p:blipFill>
        <p:spPr bwMode="auto">
          <a:xfrm>
            <a:off x="8900320" y="2802463"/>
            <a:ext cx="1676400" cy="15409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8698441" y="4308953"/>
            <a:ext cx="16914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</a:t>
            </a:r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ấy màu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30"/>
          <p:cNvPicPr/>
          <p:nvPr/>
        </p:nvPicPr>
        <p:blipFill rotWithShape="1">
          <a:blip r:embed="rId3"/>
          <a:srcRect l="42990" t="49620" r="53802" b="26426"/>
          <a:stretch/>
        </p:blipFill>
        <p:spPr bwMode="auto">
          <a:xfrm>
            <a:off x="10735959" y="2887771"/>
            <a:ext cx="457200" cy="14556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10307969" y="4343400"/>
            <a:ext cx="13131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Hồ dán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" name="Picture 32"/>
          <p:cNvPicPr/>
          <p:nvPr/>
        </p:nvPicPr>
        <p:blipFill rotWithShape="1">
          <a:blip r:embed="rId4"/>
          <a:srcRect l="19891" t="33460" r="69950" b="45437"/>
          <a:stretch/>
        </p:blipFill>
        <p:spPr bwMode="auto">
          <a:xfrm>
            <a:off x="11621149" y="2861282"/>
            <a:ext cx="1447800" cy="14821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11633208" y="4343400"/>
            <a:ext cx="16321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Dây buộc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Picture 34"/>
          <p:cNvPicPr/>
          <p:nvPr/>
        </p:nvPicPr>
        <p:blipFill rotWithShape="1">
          <a:blip r:embed="rId4"/>
          <a:srcRect l="36470" t="32130" r="49630" b="36883"/>
          <a:stretch/>
        </p:blipFill>
        <p:spPr bwMode="auto">
          <a:xfrm>
            <a:off x="13472319" y="2861282"/>
            <a:ext cx="1954561" cy="14821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13704042" y="4343400"/>
            <a:ext cx="14911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Giấy bìa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" name="Picture 36"/>
          <p:cNvPicPr/>
          <p:nvPr/>
        </p:nvPicPr>
        <p:blipFill rotWithShape="1">
          <a:blip r:embed="rId4"/>
          <a:srcRect l="19142" t="56843" r="68988" b="23385"/>
          <a:stretch/>
        </p:blipFill>
        <p:spPr bwMode="auto">
          <a:xfrm>
            <a:off x="8976519" y="4866620"/>
            <a:ext cx="1645639" cy="13817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8900320" y="6246963"/>
            <a:ext cx="17732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Băng </a:t>
            </a:r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dính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" name="Picture 38"/>
          <p:cNvPicPr/>
          <p:nvPr/>
        </p:nvPicPr>
        <p:blipFill rotWithShape="1">
          <a:blip r:embed="rId5"/>
          <a:srcRect l="56036" t="26616" r="33377" b="47528"/>
          <a:stretch/>
        </p:blipFill>
        <p:spPr bwMode="auto">
          <a:xfrm>
            <a:off x="10735959" y="4866620"/>
            <a:ext cx="1666360" cy="13803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11368594" y="6246963"/>
            <a:ext cx="8018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" name="Picture 40"/>
          <p:cNvPicPr/>
          <p:nvPr/>
        </p:nvPicPr>
        <p:blipFill rotWithShape="1">
          <a:blip r:embed="rId5"/>
          <a:srcRect l="70474" t="22243" r="12202" b="47149"/>
          <a:stretch/>
        </p:blipFill>
        <p:spPr bwMode="auto">
          <a:xfrm>
            <a:off x="12457615" y="4866621"/>
            <a:ext cx="1615542" cy="13817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12428155" y="6248401"/>
            <a:ext cx="16450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Thước kẻ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" name="Picture 42"/>
          <p:cNvPicPr/>
          <p:nvPr/>
        </p:nvPicPr>
        <p:blipFill rotWithShape="1">
          <a:blip r:embed="rId6"/>
          <a:srcRect l="61169" t="45437" r="23111" b="44107"/>
          <a:stretch/>
        </p:blipFill>
        <p:spPr bwMode="auto">
          <a:xfrm>
            <a:off x="13910263" y="6771621"/>
            <a:ext cx="1722837" cy="12317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14548985" y="8003346"/>
            <a:ext cx="12923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Bút chì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" name="Picture 47"/>
          <p:cNvPicPr/>
          <p:nvPr/>
        </p:nvPicPr>
        <p:blipFill rotWithShape="1">
          <a:blip r:embed="rId4"/>
          <a:srcRect l="55285" t="38973" r="29316" b="37453"/>
          <a:stretch/>
        </p:blipFill>
        <p:spPr bwMode="auto">
          <a:xfrm>
            <a:off x="8900320" y="6770183"/>
            <a:ext cx="1981200" cy="15114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9145713" y="8258952"/>
            <a:ext cx="15135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Bút màu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" name="Picture 48"/>
          <p:cNvPicPr/>
          <p:nvPr/>
        </p:nvPicPr>
        <p:blipFill rotWithShape="1">
          <a:blip r:embed="rId5"/>
          <a:srcRect l="73895" t="57985" r="16266" b="16159"/>
          <a:stretch/>
        </p:blipFill>
        <p:spPr bwMode="auto">
          <a:xfrm>
            <a:off x="11248817" y="6771621"/>
            <a:ext cx="1820132" cy="15100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0" name="Rectangle 39"/>
          <p:cNvSpPr/>
          <p:nvPr/>
        </p:nvSpPr>
        <p:spPr>
          <a:xfrm>
            <a:off x="11648384" y="8287134"/>
            <a:ext cx="13933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Com pa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38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28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  <a:endParaRPr 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3413919" y="898134"/>
            <a:ext cx="10371725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>
              <a:defRPr/>
            </a:pPr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Dụng cụ và vật liệu làm thủ công 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T1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0380536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4000" b="1" u="sng" dirty="0" smtClean="0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vi-VN" sz="4000" b="1" u="sng" dirty="0">
                <a:solidFill>
                  <a:srgbClr val="FF0000"/>
                </a:solidFill>
                <a:latin typeface="Times New Roman" pitchFamily="18" charset="0"/>
              </a:rPr>
              <a:t>Dụng cụ và vật liệu làm thủ công</a:t>
            </a:r>
            <a:r>
              <a:rPr lang="nl-NL" sz="4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70719" y="2165765"/>
            <a:ext cx="1501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hãy kể thêm một số vật liệu và dụng cụ làm thủ công khác.</a:t>
            </a:r>
            <a:endParaRPr lang="vi-VN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567849" y="5224790"/>
            <a:ext cx="29326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Ống hút giấy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0881519" y="5224790"/>
            <a:ext cx="2438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Pho – mếch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3548518" y="5261324"/>
            <a:ext cx="21336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Que gỗ 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705905" y="8079928"/>
            <a:ext cx="21965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Đất nặn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1648383" y="8079928"/>
            <a:ext cx="28145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Dao cắt giấy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" name="Picture 41"/>
          <p:cNvPicPr/>
          <p:nvPr/>
        </p:nvPicPr>
        <p:blipFill rotWithShape="1">
          <a:blip r:embed="rId2"/>
          <a:srcRect l="18180" t="33650" r="64068" b="38403"/>
          <a:stretch/>
        </p:blipFill>
        <p:spPr bwMode="auto">
          <a:xfrm>
            <a:off x="7376319" y="2971800"/>
            <a:ext cx="3245839" cy="2057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Picture 25"/>
          <p:cNvPicPr/>
          <p:nvPr/>
        </p:nvPicPr>
        <p:blipFill rotWithShape="1">
          <a:blip r:embed="rId2"/>
          <a:srcRect l="42455" t="33650" r="39044" b="37833"/>
          <a:stretch/>
        </p:blipFill>
        <p:spPr bwMode="auto">
          <a:xfrm>
            <a:off x="10881519" y="2971800"/>
            <a:ext cx="2667000" cy="2057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9" name="Picture 28"/>
          <p:cNvPicPr/>
          <p:nvPr/>
        </p:nvPicPr>
        <p:blipFill rotWithShape="1">
          <a:blip r:embed="rId2"/>
          <a:srcRect l="66089" t="31179" r="15731" b="37261"/>
          <a:stretch/>
        </p:blipFill>
        <p:spPr bwMode="auto">
          <a:xfrm>
            <a:off x="13548519" y="2812096"/>
            <a:ext cx="2133600" cy="22171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Picture 30"/>
          <p:cNvPicPr/>
          <p:nvPr/>
        </p:nvPicPr>
        <p:blipFill rotWithShape="1">
          <a:blip r:embed="rId3"/>
          <a:srcRect l="41706" t="48289" r="39900" b="22624"/>
          <a:stretch/>
        </p:blipFill>
        <p:spPr bwMode="auto">
          <a:xfrm>
            <a:off x="7630636" y="5784544"/>
            <a:ext cx="2271855" cy="22164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3" name="Picture 32"/>
          <p:cNvPicPr/>
          <p:nvPr/>
        </p:nvPicPr>
        <p:blipFill rotWithShape="1">
          <a:blip r:embed="rId4"/>
          <a:srcRect l="41600" t="37452" r="39258" b="44297"/>
          <a:stretch/>
        </p:blipFill>
        <p:spPr bwMode="auto">
          <a:xfrm>
            <a:off x="10710287" y="5784544"/>
            <a:ext cx="4286032" cy="22953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5" name="Text Box 14"/>
          <p:cNvSpPr txBox="1">
            <a:spLocks noChangeArrowheads="1"/>
          </p:cNvSpPr>
          <p:nvPr/>
        </p:nvSpPr>
        <p:spPr bwMode="auto">
          <a:xfrm>
            <a:off x="500983" y="2914512"/>
            <a:ext cx="6875336" cy="1868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 vật liệu làm thủ công khác như : Ống hút giấy, Pho – mếch, que gỗ, đất nặn, ...</a:t>
            </a:r>
            <a:r>
              <a:rPr lang="vi-VN" sz="4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 Box 14"/>
          <p:cNvSpPr txBox="1">
            <a:spLocks noChangeArrowheads="1"/>
          </p:cNvSpPr>
          <p:nvPr/>
        </p:nvSpPr>
        <p:spPr bwMode="auto">
          <a:xfrm>
            <a:off x="500983" y="5024132"/>
            <a:ext cx="6875336" cy="1314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 dụng cụ làm thủ công khác như : bút bi, dao dọc giấy, ...</a:t>
            </a:r>
            <a:r>
              <a:rPr lang="vi-VN" sz="4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05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28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  <a:endParaRPr 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3413919" y="898134"/>
            <a:ext cx="10371725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>
              <a:defRPr/>
            </a:pPr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Dụng cụ và vật liệu làm thủ công 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T1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0380536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4000" b="1" u="sng" dirty="0" smtClean="0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vi-VN" sz="4000" b="1" u="sng" dirty="0">
                <a:solidFill>
                  <a:srgbClr val="FF0000"/>
                </a:solidFill>
                <a:latin typeface="Times New Roman" pitchFamily="18" charset="0"/>
              </a:rPr>
              <a:t>Dụng cụ và vật liệu làm thủ công</a:t>
            </a:r>
            <a:r>
              <a:rPr lang="nl-NL" sz="4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70719" y="2165765"/>
            <a:ext cx="1501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Hãy quan sát và gọi tên một số cách tạo hình cơ bản với vật liệu thủ công trong các hình.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345745" y="4572000"/>
            <a:ext cx="29326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995319" y="6261497"/>
            <a:ext cx="32830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Cắt đoạn khác nhau 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9636177" y="8212286"/>
            <a:ext cx="32521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Dán bằng hồ dán giấy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630636" y="4347627"/>
            <a:ext cx="16306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Đất nặn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 Box 14"/>
          <p:cNvSpPr txBox="1">
            <a:spLocks noChangeArrowheads="1"/>
          </p:cNvSpPr>
          <p:nvPr/>
        </p:nvSpPr>
        <p:spPr bwMode="auto">
          <a:xfrm>
            <a:off x="593403" y="3356150"/>
            <a:ext cx="6875336" cy="125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a)Dùng tay tạo hình: Xé, nặn, gấp.</a:t>
            </a:r>
            <a:endParaRPr lang="en-US" sz="3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/>
          <p:cNvPicPr/>
          <p:nvPr/>
        </p:nvPicPr>
        <p:blipFill rotWithShape="1">
          <a:blip r:embed="rId2"/>
          <a:srcRect l="17004" t="36122" r="60646" b="22053"/>
          <a:stretch/>
        </p:blipFill>
        <p:spPr bwMode="auto">
          <a:xfrm>
            <a:off x="7533299" y="2765929"/>
            <a:ext cx="1818534" cy="15340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Picture 23"/>
          <p:cNvPicPr/>
          <p:nvPr/>
        </p:nvPicPr>
        <p:blipFill rotWithShape="1">
          <a:blip r:embed="rId2"/>
          <a:srcRect l="40423" t="36122" r="36478" b="22243"/>
          <a:stretch/>
        </p:blipFill>
        <p:spPr bwMode="auto">
          <a:xfrm>
            <a:off x="9980888" y="2735285"/>
            <a:ext cx="1974704" cy="15558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10070973" y="4291151"/>
            <a:ext cx="17945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Gấp giấy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" name="Picture 29"/>
          <p:cNvPicPr/>
          <p:nvPr/>
        </p:nvPicPr>
        <p:blipFill rotWithShape="1">
          <a:blip r:embed="rId2"/>
          <a:srcRect l="64698" t="36122" r="12310" b="22243"/>
          <a:stretch/>
        </p:blipFill>
        <p:spPr bwMode="auto">
          <a:xfrm>
            <a:off x="12621746" y="2760337"/>
            <a:ext cx="2282826" cy="15308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12888377" y="4291151"/>
            <a:ext cx="17945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Xé giấy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 Box 14"/>
          <p:cNvSpPr txBox="1">
            <a:spLocks noChangeArrowheads="1"/>
          </p:cNvSpPr>
          <p:nvPr/>
        </p:nvSpPr>
        <p:spPr bwMode="auto">
          <a:xfrm>
            <a:off x="600710" y="4583311"/>
            <a:ext cx="6645706" cy="1807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)Dùng kéo cắt  tạo hình:Cắt đường thẳng, cắt đường cong, cắt các đoạn khác nhau.</a:t>
            </a:r>
            <a:endParaRPr lang="en-US" sz="3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" name="Picture 38"/>
          <p:cNvPicPr/>
          <p:nvPr/>
        </p:nvPicPr>
        <p:blipFill rotWithShape="1">
          <a:blip r:embed="rId3"/>
          <a:srcRect l="16896" t="35171" r="60540" b="23194"/>
          <a:stretch/>
        </p:blipFill>
        <p:spPr bwMode="auto">
          <a:xfrm>
            <a:off x="7567873" y="4870847"/>
            <a:ext cx="1693372" cy="13906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1" name="Picture 40"/>
          <p:cNvPicPr/>
          <p:nvPr/>
        </p:nvPicPr>
        <p:blipFill rotWithShape="1">
          <a:blip r:embed="rId3"/>
          <a:srcRect l="40530" t="34030" r="36479" b="23765"/>
          <a:stretch/>
        </p:blipFill>
        <p:spPr bwMode="auto">
          <a:xfrm>
            <a:off x="10278415" y="4814371"/>
            <a:ext cx="1819012" cy="14097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6"/>
          <p:cNvSpPr/>
          <p:nvPr/>
        </p:nvSpPr>
        <p:spPr>
          <a:xfrm>
            <a:off x="10278415" y="6261497"/>
            <a:ext cx="27975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Cắt đường </a:t>
            </a:r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endParaRPr lang="en-US" sz="2800" dirty="0"/>
          </a:p>
        </p:txBody>
      </p:sp>
      <p:pic>
        <p:nvPicPr>
          <p:cNvPr id="43" name="Picture 42"/>
          <p:cNvPicPr/>
          <p:nvPr/>
        </p:nvPicPr>
        <p:blipFill rotWithShape="1">
          <a:blip r:embed="rId3"/>
          <a:srcRect l="64591" t="35171" r="12525" b="23574"/>
          <a:stretch/>
        </p:blipFill>
        <p:spPr bwMode="auto">
          <a:xfrm>
            <a:off x="13330229" y="4814371"/>
            <a:ext cx="2199489" cy="13779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8" name="Rectangle 47"/>
          <p:cNvSpPr/>
          <p:nvPr/>
        </p:nvSpPr>
        <p:spPr>
          <a:xfrm>
            <a:off x="13055650" y="6261497"/>
            <a:ext cx="26356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Cắt đường cong</a:t>
            </a:r>
            <a:endParaRPr lang="en-US" sz="2800" dirty="0"/>
          </a:p>
        </p:txBody>
      </p:sp>
      <p:sp>
        <p:nvSpPr>
          <p:cNvPr id="49" name="Text Box 14"/>
          <p:cNvSpPr txBox="1">
            <a:spLocks noChangeArrowheads="1"/>
          </p:cNvSpPr>
          <p:nvPr/>
        </p:nvSpPr>
        <p:spPr bwMode="auto">
          <a:xfrm>
            <a:off x="649375" y="6405201"/>
            <a:ext cx="6422144" cy="2361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b)Dùng vật liệu hỗ trợ dán: dán bằng hồ dán giấy, dán bằng keo sữa, dán bằng băng dính.</a:t>
            </a:r>
            <a:endParaRPr lang="en-US" sz="3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" name="Picture 49"/>
          <p:cNvPicPr/>
          <p:nvPr/>
        </p:nvPicPr>
        <p:blipFill rotWithShape="1">
          <a:blip r:embed="rId4"/>
          <a:srcRect l="16576" t="34981" r="60646" b="23004"/>
          <a:stretch/>
        </p:blipFill>
        <p:spPr bwMode="auto">
          <a:xfrm>
            <a:off x="7500144" y="6784717"/>
            <a:ext cx="1352550" cy="14033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1" name="Picture 50"/>
          <p:cNvPicPr/>
          <p:nvPr/>
        </p:nvPicPr>
        <p:blipFill rotWithShape="1">
          <a:blip r:embed="rId4"/>
          <a:srcRect l="40637" t="34981" r="36157" b="23193"/>
          <a:stretch/>
        </p:blipFill>
        <p:spPr bwMode="auto">
          <a:xfrm>
            <a:off x="10577641" y="6791067"/>
            <a:ext cx="1675477" cy="1397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2" name="Rectangle 51"/>
          <p:cNvSpPr/>
          <p:nvPr/>
        </p:nvSpPr>
        <p:spPr>
          <a:xfrm>
            <a:off x="6683635" y="8188067"/>
            <a:ext cx="29855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Dán bằng băng dính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" name="Picture 52"/>
          <p:cNvPicPr/>
          <p:nvPr/>
        </p:nvPicPr>
        <p:blipFill rotWithShape="1">
          <a:blip r:embed="rId4"/>
          <a:srcRect l="64271" t="34981" r="12523" b="23193"/>
          <a:stretch/>
        </p:blipFill>
        <p:spPr bwMode="auto">
          <a:xfrm>
            <a:off x="13304959" y="6784717"/>
            <a:ext cx="2072359" cy="1397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4" name="Rectangle 53"/>
          <p:cNvSpPr/>
          <p:nvPr/>
        </p:nvSpPr>
        <p:spPr>
          <a:xfrm>
            <a:off x="12880603" y="8176929"/>
            <a:ext cx="29855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Dán bằng keo sữa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66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28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  <a:endParaRPr 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2804319" y="898134"/>
            <a:ext cx="11506199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>
              <a:defRPr/>
            </a:pPr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Dụng cụ và vật liệu làm thủ công 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T1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2056936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4000" b="1" u="sng" dirty="0" smtClean="0">
                <a:solidFill>
                  <a:srgbClr val="FF0000"/>
                </a:solidFill>
                <a:latin typeface="Times New Roman" pitchFamily="18" charset="0"/>
              </a:rPr>
              <a:t>2. </a:t>
            </a:r>
            <a:r>
              <a:rPr lang="vi-VN" sz="4000" b="1" u="sng" dirty="0" smtClean="0">
                <a:solidFill>
                  <a:srgbClr val="FF0000"/>
                </a:solidFill>
                <a:latin typeface="Times New Roman" pitchFamily="18" charset="0"/>
              </a:rPr>
              <a:t>Lựa chọ vật liệu làm thủ công</a:t>
            </a:r>
            <a:endParaRPr lang="en-US" sz="40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94519" y="2133600"/>
            <a:ext cx="1501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 hãy q</a:t>
            </a:r>
            <a:r>
              <a:rPr lang="nl-NL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uan sát</a:t>
            </a:r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hình bên và cho biết vật liệu nào có tính chất mềm, cứng, thấm nước, không thấm nước.</a:t>
            </a:r>
            <a:endParaRPr lang="vi-VN" sz="36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0719" y="3298863"/>
            <a:ext cx="77919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a) Vật </a:t>
            </a: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liệu </a:t>
            </a:r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 </a:t>
            </a: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 chất </a:t>
            </a:r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mềm: Ống hút giấy, dây buộc, đất nặn.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79438" y="4572000"/>
            <a:ext cx="75207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 Vật </a:t>
            </a: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liệu </a:t>
            </a:r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 </a:t>
            </a: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 chất </a:t>
            </a:r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cứng: Que gỗ, pho – mếch.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79438" y="5867400"/>
            <a:ext cx="78832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c)Vật </a:t>
            </a: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liệu </a:t>
            </a:r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 </a:t>
            </a: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 chất </a:t>
            </a:r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thấm nước: Ống </a:t>
            </a: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hút giấy, dây buộc, đất </a:t>
            </a:r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nặn, giấy bìa.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79438" y="7540912"/>
            <a:ext cx="124681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 Vật </a:t>
            </a: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liệu </a:t>
            </a:r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 </a:t>
            </a: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 chất </a:t>
            </a:r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 thấm nước: Pho – mếch, que gỗ.</a:t>
            </a:r>
            <a:endParaRPr lang="en-US" dirty="0"/>
          </a:p>
        </p:txBody>
      </p:sp>
      <p:pic>
        <p:nvPicPr>
          <p:cNvPr id="16" name="Picture 15"/>
          <p:cNvPicPr/>
          <p:nvPr/>
        </p:nvPicPr>
        <p:blipFill rotWithShape="1">
          <a:blip r:embed="rId2"/>
          <a:srcRect l="17966" t="33650" r="64068" b="32319"/>
          <a:stretch/>
        </p:blipFill>
        <p:spPr bwMode="auto">
          <a:xfrm>
            <a:off x="8315530" y="3377769"/>
            <a:ext cx="1752601" cy="18405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/>
          <p:cNvPicPr/>
          <p:nvPr/>
        </p:nvPicPr>
        <p:blipFill rotWithShape="1">
          <a:blip r:embed="rId2"/>
          <a:srcRect l="41814" t="32699" r="39044" b="32510"/>
          <a:stretch/>
        </p:blipFill>
        <p:spPr bwMode="auto">
          <a:xfrm>
            <a:off x="10805319" y="3298863"/>
            <a:ext cx="1981200" cy="18065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/>
          <p:cNvPicPr/>
          <p:nvPr/>
        </p:nvPicPr>
        <p:blipFill rotWithShape="1">
          <a:blip r:embed="rId2"/>
          <a:srcRect l="66303" t="33459" r="16800" b="32511"/>
          <a:stretch/>
        </p:blipFill>
        <p:spPr bwMode="auto">
          <a:xfrm>
            <a:off x="13624719" y="3333928"/>
            <a:ext cx="1981200" cy="16952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/>
          <p:cNvPicPr/>
          <p:nvPr/>
        </p:nvPicPr>
        <p:blipFill rotWithShape="1">
          <a:blip r:embed="rId3"/>
          <a:srcRect l="18607" t="27186" r="63962" b="36882"/>
          <a:stretch/>
        </p:blipFill>
        <p:spPr bwMode="auto">
          <a:xfrm>
            <a:off x="8315531" y="5438809"/>
            <a:ext cx="2272426" cy="16477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19"/>
          <p:cNvPicPr/>
          <p:nvPr/>
        </p:nvPicPr>
        <p:blipFill rotWithShape="1">
          <a:blip r:embed="rId3"/>
          <a:srcRect l="42454" t="27186" r="39901" b="37452"/>
          <a:stretch/>
        </p:blipFill>
        <p:spPr bwMode="auto">
          <a:xfrm>
            <a:off x="10981260" y="5438809"/>
            <a:ext cx="2438400" cy="16477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0"/>
          <p:cNvPicPr/>
          <p:nvPr/>
        </p:nvPicPr>
        <p:blipFill rotWithShape="1">
          <a:blip r:embed="rId3"/>
          <a:srcRect l="68332" t="28516" r="17873" b="36312"/>
          <a:stretch/>
        </p:blipFill>
        <p:spPr bwMode="auto">
          <a:xfrm>
            <a:off x="13548519" y="5438809"/>
            <a:ext cx="2133600" cy="21021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0201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28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  <a:endParaRPr 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2804319" y="898134"/>
            <a:ext cx="11506199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>
              <a:defRPr/>
            </a:pPr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Dụng cụ và vật liệu làm thủ công 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T1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2056936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4000" b="1" u="sng" dirty="0" smtClean="0">
                <a:solidFill>
                  <a:srgbClr val="FF0000"/>
                </a:solidFill>
                <a:latin typeface="Times New Roman" pitchFamily="18" charset="0"/>
              </a:rPr>
              <a:t>2. </a:t>
            </a:r>
            <a:r>
              <a:rPr lang="vi-VN" sz="4000" b="1" u="sng" dirty="0" smtClean="0">
                <a:solidFill>
                  <a:srgbClr val="FF0000"/>
                </a:solidFill>
                <a:latin typeface="Times New Roman" pitchFamily="18" charset="0"/>
              </a:rPr>
              <a:t>Lựa chọ vật liệu làm thủ công</a:t>
            </a:r>
            <a:endParaRPr lang="en-US" sz="40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94519" y="2133600"/>
            <a:ext cx="1501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 hãy q</a:t>
            </a:r>
            <a:r>
              <a:rPr lang="nl-NL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uan sát</a:t>
            </a:r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các sản phẩm thủ công trong hình và cho biết chúng được làm từ những vật liệu nào? </a:t>
            </a:r>
            <a:endParaRPr lang="vi-VN" sz="36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0719" y="3298863"/>
            <a:ext cx="77919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Hình a sản phẩm làm từ đất nặn.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70719" y="4114800"/>
            <a:ext cx="8305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Hình b sản phẩm làm từ giấy thủ công.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94519" y="4761131"/>
            <a:ext cx="8305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- Hình c sản phẩm làm từ bìa, dây buộc.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02125" y="5407462"/>
            <a:ext cx="80981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Hình d sản phẩm làm từ giấy thủ công, dây buộc. </a:t>
            </a:r>
            <a:endParaRPr lang="en-US" dirty="0"/>
          </a:p>
        </p:txBody>
      </p:sp>
      <p:pic>
        <p:nvPicPr>
          <p:cNvPr id="24" name="Picture 23"/>
          <p:cNvPicPr/>
          <p:nvPr/>
        </p:nvPicPr>
        <p:blipFill rotWithShape="1">
          <a:blip r:embed="rId2"/>
          <a:srcRect l="15080" t="20152" r="12844" b="26046"/>
          <a:stretch/>
        </p:blipFill>
        <p:spPr bwMode="auto">
          <a:xfrm>
            <a:off x="8976519" y="2743200"/>
            <a:ext cx="6629399" cy="3657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698322" y="6781800"/>
            <a:ext cx="149075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Vật liệu làm thủ công có nhiều loại. </a:t>
            </a:r>
            <a:r>
              <a:rPr lang="vi-VN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 lựa chọn vật liệu làm thủ công, cần chọn loại có tính chất phù hợp, an toàn, không độc hại và tận dụng vật liệu tái chế.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55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78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1248</TotalTime>
  <Words>767</Words>
  <Application>Microsoft Office PowerPoint</Application>
  <PresentationFormat>Custom</PresentationFormat>
  <Paragraphs>93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274</cp:revision>
  <dcterms:created xsi:type="dcterms:W3CDTF">2022-07-10T01:37:20Z</dcterms:created>
  <dcterms:modified xsi:type="dcterms:W3CDTF">2023-02-06T15:45:39Z</dcterms:modified>
</cp:coreProperties>
</file>