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3"/>
    <p:sldId id="257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68" r:id="rId12"/>
  </p:sldIdLst>
  <p:sldSz cx="16276320" cy="9144000"/>
  <p:notesSz cx="6858000" cy="9144000"/>
  <p:defaultTextStyle>
    <a:defPPr>
      <a:defRPr lang="en-US"/>
    </a:defPPr>
    <a:lvl1pPr marL="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504" y="-8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44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24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6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12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56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3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1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25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440" indent="0">
              <a:buNone/>
              <a:defRPr sz="4400"/>
            </a:lvl2pPr>
            <a:lvl3pPr marL="1452245" indent="0">
              <a:buNone/>
              <a:defRPr sz="3800"/>
            </a:lvl3pPr>
            <a:lvl4pPr marL="2178685" indent="0">
              <a:buNone/>
              <a:defRPr sz="3200"/>
            </a:lvl4pPr>
            <a:lvl5pPr marL="2905125" indent="0">
              <a:buNone/>
              <a:defRPr sz="3200"/>
            </a:lvl5pPr>
            <a:lvl6pPr marL="3631565" indent="0">
              <a:buNone/>
              <a:defRPr sz="3200"/>
            </a:lvl6pPr>
            <a:lvl7pPr marL="4357370" indent="0">
              <a:buNone/>
              <a:defRPr sz="3200"/>
            </a:lvl7pPr>
            <a:lvl8pPr marL="5083810" indent="0">
              <a:buNone/>
              <a:defRPr sz="3200"/>
            </a:lvl8pPr>
            <a:lvl9pPr marL="5810250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245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830" indent="-54483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465" indent="-454025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46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0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34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15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59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703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47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44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24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68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12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56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37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1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25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wm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5208617"/>
            <a:ext cx="4445000" cy="389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chemeClr val="bg1"/>
                </a:solidFill>
                <a:latin typeface="Times New Roman" panose="02020603050405020304" pitchFamily="18" charset="0"/>
              </a:rPr>
              <a:t>TRƯỜNG TIỂU HỌC </a:t>
            </a:r>
            <a:r>
              <a:rPr lang="en-US" altLang="en-US" sz="35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BÌNH NHÂM</a:t>
            </a:r>
            <a:endParaRPr lang="en-US" altLang="en-US" sz="35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96219" y="4343401"/>
            <a:ext cx="13500099" cy="159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Đạo đức lớp 3</a:t>
            </a:r>
            <a:endParaRPr lang="en-US" sz="4000" b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460115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</a:t>
            </a: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CÔ</a:t>
            </a:r>
            <a:endParaRPr lang="en-US" sz="5400" b="1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</a:t>
            </a: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DỰ GIỜ THĂM LỚP</a:t>
            </a:r>
            <a:endParaRPr lang="en-US" sz="54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0197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4263487" y="307883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891907" y="671534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XIN CHÂN THÀNH CẢM ƠN </a:t>
            </a:r>
            <a:endParaRPr lang="vi-VN" sz="570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OFFICIAL] LE CHAO C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70719" y="685799"/>
            <a:ext cx="14935200" cy="79295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46919" y="2743200"/>
            <a:ext cx="147296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1) Em đồng tình hoặc không đồng tình với tư thế, hành vi của bạn nào trong bức tranh sau? Vì sao?</a:t>
            </a:r>
            <a:endParaRPr lang="nl-NL" sz="36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4518" y="4038600"/>
            <a:ext cx="72367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</a:t>
            </a:r>
            <a:r>
              <a:rPr lang="vi-V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đúng: 4 bạn đứng đầu hàng có tư thế nghiêm trang khi chào cờ.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2" t="35407" r="5429" b="21579"/>
          <a:stretch>
            <a:fillRect/>
          </a:stretch>
        </p:blipFill>
        <p:spPr bwMode="auto">
          <a:xfrm>
            <a:off x="9253855" y="4688205"/>
            <a:ext cx="6685915" cy="363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75427" y="5685422"/>
            <a:ext cx="72580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Hành 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sai: 2 bạn nữ đứng đằng sau nói chuyện với nhau, 1 bạn nam đội mũ áo quần xộc xệch, bạn nam bên cạnh khoác vai bạn không nhìn cờ mà nhìn bạn.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89560" y="1371600"/>
            <a:ext cx="14959965" cy="69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 1: CHÀO CỜ VÀ HÁT QUỐC CA (T2)</a:t>
            </a:r>
            <a:endParaRPr lang="en-US" sz="3600" b="1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18795" y="152400"/>
            <a:ext cx="15192375" cy="63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Thứ Năm, ngày 12 tháng 9 năm 2024</a:t>
            </a:r>
            <a:endParaRPr lang="en-US" sz="3200" b="1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65760" y="685800"/>
            <a:ext cx="15192375" cy="63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Đạo đức</a:t>
            </a:r>
            <a:endParaRPr lang="en-US" sz="3200" b="1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20574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chemeClr val="tx1"/>
                </a:solidFill>
                <a:latin typeface="Times New Roman" panose="02020603050405020304" pitchFamily="18" charset="0"/>
              </a:rPr>
              <a:t>I. Xử lí tình huống:</a:t>
            </a:r>
            <a:endParaRPr lang="en-US" sz="3600" b="1" u="sng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6920" y="2743200"/>
            <a:ext cx="7246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2) Em sẽ khuyên bạn điều gì?</a:t>
            </a:r>
            <a:endParaRPr lang="nl-NL" sz="36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7761" r="8755" b="43896"/>
          <a:stretch>
            <a:fillRect/>
          </a:stretch>
        </p:blipFill>
        <p:spPr>
          <a:xfrm>
            <a:off x="518319" y="3733800"/>
            <a:ext cx="7760561" cy="4648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55402" r="10485" b="1"/>
          <a:stretch>
            <a:fillRect/>
          </a:stretch>
        </p:blipFill>
        <p:spPr>
          <a:xfrm>
            <a:off x="8387931" y="3938336"/>
            <a:ext cx="7602037" cy="4291264"/>
          </a:xfrm>
          <a:prstGeom prst="rect">
            <a:avLst/>
          </a:prstGeom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89560" y="1295400"/>
            <a:ext cx="14959965" cy="69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 1: CHÀO CỜ VÀ HÁT QUỐC CA (T2)</a:t>
            </a:r>
            <a:endParaRPr lang="en-US" sz="3600" b="1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18795" y="152400"/>
            <a:ext cx="15192375" cy="63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Thứ Năm, ngày 12 tháng 9 năm 2024</a:t>
            </a:r>
            <a:endParaRPr lang="en-US" sz="3200" b="1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65760" y="685800"/>
            <a:ext cx="15192375" cy="63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Đạo đức</a:t>
            </a:r>
            <a:endParaRPr lang="en-US" sz="3200" b="1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3015" y="2743200"/>
            <a:ext cx="1182814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chemeClr val="tx1"/>
                </a:solidFill>
                <a:latin typeface="Times New Roman" panose="02020603050405020304" pitchFamily="18" charset="0"/>
              </a:rPr>
              <a:t>I. Xử lí tình huống:</a:t>
            </a:r>
            <a:endParaRPr lang="en-US" sz="3600" b="1" u="sng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7761" r="8755" b="43896"/>
          <a:stretch>
            <a:fillRect/>
          </a:stretch>
        </p:blipFill>
        <p:spPr>
          <a:xfrm>
            <a:off x="3947160" y="4572000"/>
            <a:ext cx="9296400" cy="417068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8160" y="3505200"/>
            <a:ext cx="6781800" cy="1967977"/>
            <a:chOff x="518319" y="2286000"/>
            <a:chExt cx="6781800" cy="2627404"/>
          </a:xfrm>
        </p:grpSpPr>
        <p:sp>
          <p:nvSpPr>
            <p:cNvPr id="15" name="Oval Callout 14"/>
            <p:cNvSpPr/>
            <p:nvPr/>
          </p:nvSpPr>
          <p:spPr>
            <a:xfrm>
              <a:off x="518319" y="2286000"/>
              <a:ext cx="6781800" cy="2590800"/>
            </a:xfrm>
            <a:prstGeom prst="wedgeEllipseCallout">
              <a:avLst>
                <a:gd name="adj1" fmla="val 13352"/>
                <a:gd name="adj2" fmla="val 61332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168148" y="2819400"/>
              <a:ext cx="5522372" cy="20940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ơi, không có gì phải ngại. Cậu hãy tự tin lên, ra hát chào cờ cùng chúng tớ nhé.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976519" y="2133877"/>
            <a:ext cx="6705600" cy="2798790"/>
            <a:chOff x="8824119" y="1474112"/>
            <a:chExt cx="6705600" cy="2798790"/>
          </a:xfrm>
        </p:grpSpPr>
        <p:sp>
          <p:nvSpPr>
            <p:cNvPr id="17" name="Cloud Callout 16"/>
            <p:cNvSpPr/>
            <p:nvPr/>
          </p:nvSpPr>
          <p:spPr>
            <a:xfrm>
              <a:off x="8824119" y="1474112"/>
              <a:ext cx="6705600" cy="2798790"/>
            </a:xfrm>
            <a:prstGeom prst="cloudCallout">
              <a:avLst>
                <a:gd name="adj1" fmla="val -34414"/>
                <a:gd name="adj2" fmla="val 86411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429711" y="2057400"/>
              <a:ext cx="5410200" cy="1431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sao đâu, tớ sẽ dạy bạn</a:t>
              </a:r>
              <a:r>
                <a:rPr lang="en-US" b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Cuối </a:t>
              </a:r>
              <a:r>
                <a: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 học chúng ta cùng học bài hát Quốc ca nhé!</a:t>
              </a:r>
              <a:endPara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89560" y="1371600"/>
            <a:ext cx="14959965" cy="69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 1: CHÀO CỜ VÀ HÁT QUỐC CA (T2)</a:t>
            </a:r>
            <a:endParaRPr lang="en-US" sz="3600" b="1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518795" y="152400"/>
            <a:ext cx="15192375" cy="63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Thứ Năm, ngày 12 tháng 9 năm 2024</a:t>
            </a:r>
            <a:endParaRPr lang="en-US" sz="3200" b="1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65760" y="685800"/>
            <a:ext cx="15192375" cy="63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Đạo đức</a:t>
            </a:r>
            <a:endParaRPr lang="en-US" sz="3200" b="1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518128" y="22098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chemeClr val="tx1"/>
                </a:solidFill>
                <a:latin typeface="Times New Roman" panose="02020603050405020304" pitchFamily="18" charset="0"/>
              </a:rPr>
              <a:t>I. Xử lí tình huống:</a:t>
            </a:r>
            <a:endParaRPr lang="en-US" sz="3600" b="1" u="sng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55402" r="10485" b="1"/>
          <a:stretch>
            <a:fillRect/>
          </a:stretch>
        </p:blipFill>
        <p:spPr>
          <a:xfrm>
            <a:off x="4517390" y="3949065"/>
            <a:ext cx="8392160" cy="473773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81119" y="2331624"/>
            <a:ext cx="7876728" cy="2697576"/>
            <a:chOff x="7681119" y="1722024"/>
            <a:chExt cx="7876728" cy="2697576"/>
          </a:xfrm>
        </p:grpSpPr>
        <p:sp>
          <p:nvSpPr>
            <p:cNvPr id="15" name="Cloud Callout 14"/>
            <p:cNvSpPr/>
            <p:nvPr/>
          </p:nvSpPr>
          <p:spPr>
            <a:xfrm>
              <a:off x="7681119" y="1722024"/>
              <a:ext cx="7876728" cy="2697576"/>
            </a:xfrm>
            <a:prstGeom prst="cloudCallout">
              <a:avLst>
                <a:gd name="adj1" fmla="val -57122"/>
                <a:gd name="adj2" fmla="val 74344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366919" y="2425005"/>
              <a:ext cx="624840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chào cờ bạn nên bỏ mũ ra nhé. Cậu hãy đứng trang nghiêm, không nên tranh giành chỗ đứng như vậy!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89560" y="1371600"/>
            <a:ext cx="14959965" cy="69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 1: CHÀO CỜ VÀ HÁT QUỐC CA (T2)</a:t>
            </a:r>
            <a:endParaRPr lang="en-US" sz="3600" b="1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18795" y="152400"/>
            <a:ext cx="15192375" cy="63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Thứ Năm, ngày 12 tháng 9 năm 2024</a:t>
            </a:r>
            <a:endParaRPr lang="en-US" sz="3200" b="1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65760" y="685800"/>
            <a:ext cx="15192375" cy="63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Đạo đức</a:t>
            </a:r>
            <a:endParaRPr lang="en-US" sz="3200" b="1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4" t="21481" r="11244" b="25556"/>
          <a:stretch>
            <a:fillRect/>
          </a:stretch>
        </p:blipFill>
        <p:spPr bwMode="auto">
          <a:xfrm>
            <a:off x="9845040" y="3733800"/>
            <a:ext cx="5182235" cy="456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41045" y="4679950"/>
            <a:ext cx="7296150" cy="2908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en-US" sz="4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chào cờ, em cần giữ tư thế nghiêm trang,</a:t>
            </a:r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 đứng thẳng, mắt nhìn cờ Tổ </a:t>
            </a:r>
            <a:r>
              <a:rPr lang="vi-VN" sz="4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en-US" sz="4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cờ, em cần hát Quốc ca to, rõ ràng, trôi</a:t>
            </a:r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chảy, diễn cảm.</a:t>
            </a:r>
            <a:endParaRPr lang="vi-VN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5545" y="2756535"/>
            <a:ext cx="11191875" cy="6197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với bạn những việc em cần thực hiện khi chào cờ</a:t>
            </a:r>
            <a:endParaRPr lang="en-US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89560" y="1371600"/>
            <a:ext cx="14959965" cy="69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 1: CHÀO CỜ VÀ HÁT QUỐC CA (T2)</a:t>
            </a:r>
            <a:endParaRPr lang="en-US" sz="3600" b="1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18795" y="152400"/>
            <a:ext cx="15192375" cy="63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Thứ Năm, ngày 12 tháng 9 năm 2024</a:t>
            </a:r>
            <a:endParaRPr lang="en-US" sz="3200" b="1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65760" y="685800"/>
            <a:ext cx="15192375" cy="63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Đạo đức</a:t>
            </a:r>
            <a:endParaRPr lang="en-US" sz="3200" b="1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85584" y="2223089"/>
            <a:ext cx="1379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và tô màu lá cờ tổ quốc</a:t>
            </a:r>
            <a:endParaRPr lang="en-US"/>
          </a:p>
        </p:txBody>
      </p:sp>
      <p:pic>
        <p:nvPicPr>
          <p:cNvPr id="2050" name="Picture 2" descr="Tô màu Lá Cờ Việt Nam - Tranh Tô Màu Cho Bé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14956" r="4636" b="15576"/>
          <a:stretch>
            <a:fillRect/>
          </a:stretch>
        </p:blipFill>
        <p:spPr bwMode="auto">
          <a:xfrm>
            <a:off x="4785519" y="3581400"/>
            <a:ext cx="6117561" cy="408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89560" y="1371600"/>
            <a:ext cx="14959965" cy="69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 1: CHÀO CỜ VÀ HÁT QUỐC CA (T2)</a:t>
            </a:r>
            <a:endParaRPr lang="en-US" sz="3600" b="1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18795" y="152400"/>
            <a:ext cx="15192375" cy="63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Thứ Năm, ngày 12 tháng 9 năm 2024</a:t>
            </a:r>
            <a:endParaRPr lang="en-US" sz="3200" b="1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65760" y="685800"/>
            <a:ext cx="15192375" cy="63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Đạo đức</a:t>
            </a:r>
            <a:endParaRPr lang="en-US" sz="3200" b="1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9" t="64737" r="51267" b="12280"/>
          <a:stretch>
            <a:fillRect/>
          </a:stretch>
        </p:blipFill>
        <p:spPr bwMode="auto">
          <a:xfrm>
            <a:off x="822960" y="3352800"/>
            <a:ext cx="14159865" cy="563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65760" y="1371600"/>
            <a:ext cx="14959965" cy="69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 1: CHÀO CỜ VÀ HÁT QUỐC CA (T2)</a:t>
            </a:r>
            <a:endParaRPr lang="en-US" sz="3600" b="1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94995" y="152400"/>
            <a:ext cx="15192375" cy="63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Thứ Năm, ngày 12 tháng 9 năm 2024</a:t>
            </a:r>
            <a:endParaRPr lang="en-US" sz="3200" b="1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41960" y="685800"/>
            <a:ext cx="15192375" cy="63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Đạo đức</a:t>
            </a:r>
            <a:endParaRPr lang="en-US" sz="3200" b="1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1559</Words>
  <Application>WPS Presentation</Application>
  <PresentationFormat>Custom</PresentationFormat>
  <Paragraphs>80</Paragraphs>
  <Slides>10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9" baseType="lpstr">
      <vt:lpstr>Arial</vt:lpstr>
      <vt:lpstr>SimSun</vt:lpstr>
      <vt:lpstr>Wingdings</vt:lpstr>
      <vt:lpstr>Times New Roman</vt:lpstr>
      <vt:lpstr>Arial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Chi Lê</cp:lastModifiedBy>
  <cp:revision>205</cp:revision>
  <dcterms:created xsi:type="dcterms:W3CDTF">2022-07-10T01:37:00Z</dcterms:created>
  <dcterms:modified xsi:type="dcterms:W3CDTF">2024-10-14T01:30:31Z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301390B537634BC2AF1A917E060DB2DA_12</vt:lpwstr>
  </property>
  <property fmtid="{D5CDD505-2E9C-101B-9397-08002B2CF9AE}" pid="3" name="KSOProductBuildVer">
    <vt:lpwstr>1033-12.2.0.18283</vt:lpwstr>
  </property>
</Properties>
</file>