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5" r:id="rId2"/>
    <p:sldId id="257" r:id="rId3"/>
    <p:sldId id="258" r:id="rId4"/>
    <p:sldId id="276" r:id="rId5"/>
    <p:sldId id="277" r:id="rId6"/>
    <p:sldId id="279" r:id="rId7"/>
    <p:sldId id="280" r:id="rId8"/>
    <p:sldId id="268" r:id="rId9"/>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00FF"/>
    <a:srgbClr val="FFDB69"/>
    <a:srgbClr val="88DFE8"/>
    <a:srgbClr val="FFCC2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47" d="100"/>
          <a:sy n="47" d="100"/>
        </p:scale>
        <p:origin x="792" y="56"/>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10/13/2024</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8</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10/13/2024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10/13/2024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10/13/2024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10/13/2024</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Cau%20hoi/Cau%203.pptx" TargetMode="External"/><Relationship Id="rId13" Type="http://schemas.openxmlformats.org/officeDocument/2006/relationships/hyperlink" Target="Cau%20hoi/Cau%202.pptx" TargetMode="External"/><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hyperlink" Target="Cau%20hoi/Cau%201.pptx" TargetMode="External"/><Relationship Id="rId5" Type="http://schemas.openxmlformats.org/officeDocument/2006/relationships/image" Target="../media/image7.jpeg"/><Relationship Id="rId10" Type="http://schemas.openxmlformats.org/officeDocument/2006/relationships/hyperlink" Target="Cau%20hoi/Cau%204.pptx" TargetMode="External"/><Relationship Id="rId4" Type="http://schemas.openxmlformats.org/officeDocument/2006/relationships/image" Target="../media/image6.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382085" y="1143000"/>
            <a:ext cx="1003726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dirty="0">
                <a:solidFill>
                  <a:srgbClr val="002060"/>
                </a:solidFill>
                <a:latin typeface="Times New Roman" pitchFamily="18" charset="0"/>
              </a:rPr>
              <a:t>TRƯỜNG TIỂU HỌC BÌNH NHÂM</a:t>
            </a:r>
          </a:p>
        </p:txBody>
      </p:sp>
      <p:sp>
        <p:nvSpPr>
          <p:cNvPr id="14" name="Text Box 14"/>
          <p:cNvSpPr txBox="1">
            <a:spLocks noChangeArrowheads="1"/>
          </p:cNvSpPr>
          <p:nvPr/>
        </p:nvSpPr>
        <p:spPr bwMode="auto">
          <a:xfrm>
            <a:off x="1496219" y="4963047"/>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Đạo đức lớp 3</a:t>
            </a:r>
          </a:p>
          <a:p>
            <a:pPr algn="ctr" eaLnBrk="1" hangingPunct="1">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 TỰ NHIÊN VÀ CÔNG NGHỆ (T2)</a:t>
            </a:r>
          </a:p>
        </p:txBody>
      </p:sp>
      <p:sp>
        <p:nvSpPr>
          <p:cNvPr id="15" name="Text Box 17"/>
          <p:cNvSpPr txBox="1">
            <a:spLocks noChangeArrowheads="1"/>
          </p:cNvSpPr>
          <p:nvPr/>
        </p:nvSpPr>
        <p:spPr bwMode="auto">
          <a:xfrm>
            <a:off x="2510691"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8" name="Text Box 14"/>
          <p:cNvSpPr txBox="1">
            <a:spLocks noChangeArrowheads="1"/>
          </p:cNvSpPr>
          <p:nvPr/>
        </p:nvSpPr>
        <p:spPr bwMode="auto">
          <a:xfrm>
            <a:off x="3382085" y="7051969"/>
            <a:ext cx="10242634" cy="133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defRPr/>
            </a:pPr>
            <a:r>
              <a:rPr lang="en-US" sz="3600" b="1" i="1" dirty="0" err="1">
                <a:solidFill>
                  <a:srgbClr val="0000FF"/>
                </a:solidFill>
                <a:latin typeface="Times New Roman" pitchFamily="18" charset="0"/>
                <a:cs typeface="Times New Roman" pitchFamily="18" charset="0"/>
              </a:rPr>
              <a:t>Giáo</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viên</a:t>
            </a:r>
            <a:r>
              <a:rPr lang="en-US" sz="3600" i="1" dirty="0" err="1">
                <a:solidFill>
                  <a:srgbClr val="0000FF"/>
                </a:solidFill>
                <a:latin typeface="Times New Roman" pitchFamily="18" charset="0"/>
                <a:cs typeface="Times New Roman" pitchFamily="18" charset="0"/>
              </a:rPr>
              <a:t>:Nguyễn</a:t>
            </a:r>
            <a:r>
              <a:rPr lang="en-US" sz="3600" i="1" dirty="0">
                <a:solidFill>
                  <a:srgbClr val="0000FF"/>
                </a:solidFill>
                <a:latin typeface="Times New Roman" pitchFamily="18" charset="0"/>
                <a:cs typeface="Times New Roman" pitchFamily="18" charset="0"/>
              </a:rPr>
              <a:t> </a:t>
            </a:r>
            <a:r>
              <a:rPr lang="en-US" sz="3600" i="1" dirty="0" err="1">
                <a:solidFill>
                  <a:srgbClr val="0000FF"/>
                </a:solidFill>
                <a:latin typeface="Times New Roman" pitchFamily="18" charset="0"/>
                <a:cs typeface="Times New Roman" pitchFamily="18" charset="0"/>
              </a:rPr>
              <a:t>Huỳnh</a:t>
            </a:r>
            <a:r>
              <a:rPr lang="en-US" sz="3600" i="1" dirty="0">
                <a:solidFill>
                  <a:srgbClr val="0000FF"/>
                </a:solidFill>
                <a:latin typeface="Times New Roman" pitchFamily="18" charset="0"/>
                <a:cs typeface="Times New Roman" pitchFamily="18" charset="0"/>
              </a:rPr>
              <a:t> Thanh Trúc</a:t>
            </a:r>
          </a:p>
          <a:p>
            <a:pPr algn="ctr" eaLnBrk="1" hangingPunct="1">
              <a:spcBef>
                <a:spcPts val="600"/>
              </a:spcBef>
              <a:defRPr/>
            </a:pPr>
            <a:r>
              <a:rPr lang="en-US" sz="3600" b="1" i="1" dirty="0" err="1">
                <a:solidFill>
                  <a:srgbClr val="0000FF"/>
                </a:solidFill>
                <a:latin typeface="Times New Roman" pitchFamily="18" charset="0"/>
                <a:cs typeface="Times New Roman" pitchFamily="18" charset="0"/>
              </a:rPr>
              <a:t>Lớp</a:t>
            </a:r>
            <a:r>
              <a:rPr lang="en-US" sz="3600" b="1" i="1" dirty="0">
                <a:solidFill>
                  <a:srgbClr val="0000FF"/>
                </a:solidFill>
                <a:latin typeface="Times New Roman" pitchFamily="18" charset="0"/>
                <a:cs typeface="Times New Roman" pitchFamily="18" charset="0"/>
              </a:rPr>
              <a:t>: 3/2</a:t>
            </a:r>
            <a:endParaRPr lang="en-US" sz="4800" i="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271919" y="2286000"/>
            <a:ext cx="4724400" cy="4690456"/>
            <a:chOff x="10271919" y="2672740"/>
            <a:chExt cx="4724400" cy="4690456"/>
          </a:xfrm>
        </p:grpSpPr>
        <p:grpSp>
          <p:nvGrpSpPr>
            <p:cNvPr id="4" name="Group 3"/>
            <p:cNvGrpSpPr>
              <a:grpSpLocks/>
            </p:cNvGrpSpPr>
            <p:nvPr/>
          </p:nvGrpSpPr>
          <p:grpSpPr bwMode="auto">
            <a:xfrm>
              <a:off x="10271919" y="2672740"/>
              <a:ext cx="4724400" cy="4690456"/>
              <a:chOff x="2000250" y="2819400"/>
              <a:chExt cx="4019550" cy="4019550"/>
            </a:xfrm>
            <a:blipFill>
              <a:blip r:embed="rId2"/>
              <a:stretch>
                <a:fillRect/>
              </a:stretch>
            </a:blipFill>
          </p:grpSpPr>
          <p:sp>
            <p:nvSpPr>
              <p:cNvPr id="9"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10" name="Oval 9"/>
              <p:cNvSpPr/>
              <p:nvPr/>
            </p:nvSpPr>
            <p:spPr>
              <a:xfrm>
                <a:off x="2000250" y="2819400"/>
                <a:ext cx="4019550" cy="401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1" name="Straight Connector 10"/>
              <p:cNvCxnSpPr>
                <a:stCxn id="10" idx="2"/>
                <a:endCxn id="10"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12" name="Straight Connector 11"/>
              <p:cNvCxnSpPr>
                <a:stCxn id="10" idx="0"/>
                <a:endCxn id="10"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grpSp>
        <p:pic>
          <p:nvPicPr>
            <p:cNvPr id="5" name="Picture 2" descr="Ngày đầu vận động, học sinh huyện Phú Riềng quyên góp, ủng hộ đồng bào miền  Trung hơn 60 triệu đồ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55342">
              <a:off x="13009325" y="3386528"/>
              <a:ext cx="1541082" cy="1055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Giỏi Văn - Bài văn: Hãy viết một đoạn văn ngắn kể về một việc tốt mà em  được chứng kiế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974"/>
            <a:stretch/>
          </p:blipFill>
          <p:spPr bwMode="auto">
            <a:xfrm rot="18474647">
              <a:off x="10768440" y="3375310"/>
              <a:ext cx="1531829" cy="10414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ậu bé tiểu học 5 năm cõng bạn tới trường - Báo Phụ Nữ"/>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968370">
              <a:off x="10714884" y="5524049"/>
              <a:ext cx="1585622" cy="10766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Quyên góp, ủng hộ và trao quà tết cho học sinh có hoàn ..."/>
            <p:cNvPicPr>
              <a:picLocks noChangeAspect="1" noChangeArrowheads="1"/>
            </p:cNvPicPr>
            <p:nvPr/>
          </p:nvPicPr>
          <p:blipFill rotWithShape="1">
            <a:blip r:embed="rId6">
              <a:extLst>
                <a:ext uri="{28A0092B-C50C-407E-A947-70E740481C1C}">
                  <a14:useLocalDpi xmlns:a14="http://schemas.microsoft.com/office/drawing/2010/main" val="0"/>
                </a:ext>
              </a:extLst>
            </a:blip>
            <a:srcRect r="3288"/>
            <a:stretch/>
          </p:blipFill>
          <p:spPr bwMode="auto">
            <a:xfrm rot="8096279">
              <a:off x="12843038" y="5525778"/>
              <a:ext cx="1695984" cy="117056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95"/>
          <p:cNvSpPr>
            <a:spLocks noChangeArrowheads="1"/>
          </p:cNvSpPr>
          <p:nvPr/>
        </p:nvSpPr>
        <p:spPr bwMode="auto">
          <a:xfrm>
            <a:off x="4404810" y="990600"/>
            <a:ext cx="74382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TRÒ CHƠI: LÁ LÀNH ĐÙM LÁ RÁCH</a:t>
            </a:r>
          </a:p>
        </p:txBody>
      </p:sp>
      <p:sp>
        <p:nvSpPr>
          <p:cNvPr id="14" name="Text Box 38" descr="Water droplets"/>
          <p:cNvSpPr txBox="1">
            <a:spLocks noChangeArrowheads="1"/>
          </p:cNvSpPr>
          <p:nvPr/>
        </p:nvSpPr>
        <p:spPr bwMode="auto">
          <a:xfrm>
            <a:off x="11172161" y="7390763"/>
            <a:ext cx="3011186" cy="891449"/>
          </a:xfrm>
          <a:prstGeom prst="rect">
            <a:avLst/>
          </a:prstGeom>
          <a:blipFill dpi="0" rotWithShape="1">
            <a:blip r:embed="rId7"/>
            <a:srcRect/>
            <a:tile tx="0" ty="0" sx="100000" sy="100000" flip="none" algn="tl"/>
          </a:blipFill>
          <a:ln w="9525">
            <a:solidFill>
              <a:srgbClr val="0000FF"/>
            </a:solidFill>
            <a:miter lim="800000"/>
            <a:headEnd/>
            <a:tailEnd/>
          </a:ln>
          <a:effec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000" b="1">
              <a:solidFill>
                <a:srgbClr val="000099"/>
              </a:solidFill>
              <a:cs typeface="Arial" charset="0"/>
            </a:endParaRPr>
          </a:p>
          <a:p>
            <a:pPr eaLnBrk="1" hangingPunct="1"/>
            <a:r>
              <a:rPr lang="en-US" altLang="en-US" sz="2800" b="1">
                <a:solidFill>
                  <a:srgbClr val="000099"/>
                </a:solidFill>
                <a:cs typeface="Arial" charset="0"/>
              </a:rPr>
              <a:t>BẮT ĐẦU QUAY</a:t>
            </a:r>
          </a:p>
          <a:p>
            <a:pPr eaLnBrk="1" hangingPunct="1"/>
            <a:endParaRPr lang="en-US" altLang="en-US" sz="1000" b="1">
              <a:solidFill>
                <a:srgbClr val="000099"/>
              </a:solidFill>
              <a:cs typeface="Arial" charset="0"/>
            </a:endParaRPr>
          </a:p>
        </p:txBody>
      </p:sp>
      <p:cxnSp>
        <p:nvCxnSpPr>
          <p:cNvPr id="15" name="Straight Arrow Connector 14"/>
          <p:cNvCxnSpPr/>
          <p:nvPr/>
        </p:nvCxnSpPr>
        <p:spPr>
          <a:xfrm flipV="1">
            <a:off x="12634119" y="3025136"/>
            <a:ext cx="0" cy="1545267"/>
          </a:xfrm>
          <a:prstGeom prst="straightConnector1">
            <a:avLst/>
          </a:prstGeom>
          <a:ln w="127000">
            <a:solidFill>
              <a:srgbClr val="FF0000"/>
            </a:solidFill>
            <a:headEnd type="oval"/>
            <a:tailEnd type="stealth"/>
          </a:ln>
        </p:spPr>
        <p:style>
          <a:lnRef idx="3">
            <a:schemeClr val="accent4"/>
          </a:lnRef>
          <a:fillRef idx="0">
            <a:schemeClr val="accent4"/>
          </a:fillRef>
          <a:effectRef idx="2">
            <a:schemeClr val="accent4"/>
          </a:effectRef>
          <a:fontRef idx="minor">
            <a:schemeClr val="tx1"/>
          </a:fontRef>
        </p:style>
      </p:cxnSp>
      <p:sp>
        <p:nvSpPr>
          <p:cNvPr id="16" name="Isosceles Triangle 15"/>
          <p:cNvSpPr/>
          <p:nvPr/>
        </p:nvSpPr>
        <p:spPr>
          <a:xfrm>
            <a:off x="10588690" y="4566392"/>
            <a:ext cx="4114800" cy="2672608"/>
          </a:xfrm>
          <a:prstGeom prst="triangl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881519" y="7239000"/>
            <a:ext cx="3581400" cy="1219200"/>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6" descr="Cậu bé tiểu học 5 năm cõng bạn tới trường - Báo Phụ Nữ">
            <a:hlinkClick r:id="rId8" action="ppaction://hlinkpres?slideindex=1&amp;slidetitl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354" y="5591803"/>
            <a:ext cx="3689346" cy="25051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Quyên góp, ủng hộ và trao quà tết cho học sinh có hoàn ...">
            <a:hlinkClick r:id="rId10" action="ppaction://hlinkpres?slideindex=1&amp;slidetitle="/>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288"/>
          <a:stretch/>
        </p:blipFill>
        <p:spPr bwMode="auto">
          <a:xfrm>
            <a:off x="4937918" y="5543568"/>
            <a:ext cx="3684713" cy="25431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Ngày đầu vận động, học sinh huyện Phú Riềng quyên góp, ủng hộ đồng bào miền  Trung hơn 60 triệu đồng.">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3892" y="2256733"/>
            <a:ext cx="3657600" cy="25051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Giỏi Văn - Bài văn: Hãy viết một đoạn văn ngắn kể về một việc tốt mà em  được chứng kiến">
            <a:hlinkClick r:id="rId13" action="ppaction://hlinkpres?slideindex=1&amp;slidetitle="/>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974"/>
          <a:stretch/>
        </p:blipFill>
        <p:spPr bwMode="auto">
          <a:xfrm>
            <a:off x="4937919" y="2256733"/>
            <a:ext cx="3684713" cy="250511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5090319" y="0"/>
            <a:ext cx="5480988" cy="930735"/>
            <a:chOff x="4988712" y="172432"/>
            <a:chExt cx="5388508" cy="930735"/>
          </a:xfrm>
        </p:grpSpPr>
        <p:grpSp>
          <p:nvGrpSpPr>
            <p:cNvPr id="23" name="Group 22"/>
            <p:cNvGrpSpPr/>
            <p:nvPr/>
          </p:nvGrpSpPr>
          <p:grpSpPr>
            <a:xfrm>
              <a:off x="4988712" y="172432"/>
              <a:ext cx="5388508" cy="930735"/>
              <a:chOff x="4988712" y="172432"/>
              <a:chExt cx="5388508" cy="930735"/>
            </a:xfrm>
          </p:grpSpPr>
          <p:sp>
            <p:nvSpPr>
              <p:cNvPr id="25" name="TextBox 24"/>
              <p:cNvSpPr txBox="1"/>
              <p:nvPr/>
            </p:nvSpPr>
            <p:spPr>
              <a:xfrm>
                <a:off x="4988712" y="172432"/>
                <a:ext cx="5388508" cy="523220"/>
              </a:xfrm>
              <a:prstGeom prst="rect">
                <a:avLst/>
              </a:prstGeom>
              <a:solidFill>
                <a:schemeClr val="bg1"/>
              </a:solid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9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2024</a:t>
                </a:r>
              </a:p>
            </p:txBody>
          </p:sp>
          <p:sp>
            <p:nvSpPr>
              <p:cNvPr id="26" name="TextBox 2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24" name="Straight Connector 2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34200000">
                                      <p:cBhvr>
                                        <p:cTn id="10" dur="2000" fill="hold"/>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7600000">
                                      <p:cBhvr>
                                        <p:cTn id="14" dur="2000" fill="hold"/>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3"/>
                                        </p:tgtEl>
                                        <p:attrNameLst>
                                          <p:attrName>r</p:attrName>
                                        </p:attrNameLst>
                                      </p:cBhvr>
                                    </p:animRot>
                                  </p:childTnLst>
                                </p:cTn>
                              </p:par>
                            </p:childTnLst>
                          </p:cTn>
                        </p:par>
                      </p:childTnLst>
                    </p:cTn>
                  </p:par>
                </p:childTnLst>
              </p:cTn>
              <p:nextCondLst>
                <p:cond evt="onClick" delay="0">
                  <p:tgtEl>
                    <p:spTgt spid="14"/>
                  </p:tgtEl>
                </p:cond>
              </p:nextCondLst>
            </p:seq>
            <p:seq concurrent="1" nextAc="seek">
              <p:cTn id="19" restart="whenNotActive" fill="hold" evtFilter="cancelBubble" nodeType="interactiveSeq">
                <p:stCondLst>
                  <p:cond evt="onClick" delay="0">
                    <p:tgtEl>
                      <p:spTgt spid="18"/>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afterEffect">
                                  <p:stCondLst>
                                    <p:cond delay="0"/>
                                  </p:stCondLst>
                                  <p:childTnLst>
                                    <p:animEffect transition="out" filter="fad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after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1" restart="whenNotActive" fill="hold" evtFilter="cancelBubble" nodeType="interactiveSeq">
                <p:stCondLst>
                  <p:cond evt="onClick" delay="0">
                    <p:tgtEl>
                      <p:spTgt spid="20"/>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after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7" restart="whenNotActive" fill="hold" evtFilter="cancelBubble" nodeType="interactiveSeq">
                <p:stCondLst>
                  <p:cond evt="onClick" delay="0">
                    <p:tgtEl>
                      <p:spTgt spid="21"/>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afterEffect">
                                  <p:stCondLst>
                                    <p:cond delay="0"/>
                                  </p:stCondLst>
                                  <p:childTnLst>
                                    <p:animEffect transition="out" filter="fad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25959"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Giữ gìn sản phẩm công nghệ trong gia đình.</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Em cùng bạn thảo luận về hành động của các bạn nhỏ trong hình 3 và 4. Hành động nào có thể làm hỏng đò vật trong nhà?</a:t>
            </a:r>
          </a:p>
        </p:txBody>
      </p:sp>
      <p:pic>
        <p:nvPicPr>
          <p:cNvPr id="23" name="Picture 22"/>
          <p:cNvPicPr/>
          <p:nvPr/>
        </p:nvPicPr>
        <p:blipFill rotWithShape="1">
          <a:blip r:embed="rId2"/>
          <a:srcRect l="27141" t="41542" r="25835" b="26980"/>
          <a:stretch/>
        </p:blipFill>
        <p:spPr bwMode="auto">
          <a:xfrm>
            <a:off x="1623219" y="3581400"/>
            <a:ext cx="13199936" cy="4876800"/>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1B47591E-6F45-DBB9-AA90-BBB31A0B8523}"/>
              </a:ext>
            </a:extLst>
          </p:cNvPr>
          <p:cNvSpPr txBox="1"/>
          <p:nvPr/>
        </p:nvSpPr>
        <p:spPr>
          <a:xfrm>
            <a:off x="5090319" y="0"/>
            <a:ext cx="5480988" cy="523220"/>
          </a:xfrm>
          <a:prstGeom prst="rect">
            <a:avLst/>
          </a:prstGeom>
          <a:solidFill>
            <a:schemeClr val="bg1"/>
          </a:solid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9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2024</a:t>
            </a: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25959"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Giữ gìn sản phẩm công nghệ trong gia đình.</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Em cùng bạn thảo luận về hành động của các bạn nhỏ trong hình 3 và 4. Hành động nào có thể làm hỏng đò vật trong nhà?</a:t>
            </a:r>
          </a:p>
        </p:txBody>
      </p:sp>
      <p:pic>
        <p:nvPicPr>
          <p:cNvPr id="23" name="Picture 22"/>
          <p:cNvPicPr/>
          <p:nvPr/>
        </p:nvPicPr>
        <p:blipFill rotWithShape="1">
          <a:blip r:embed="rId2"/>
          <a:srcRect l="27141" t="41542" r="48852" b="26980"/>
          <a:stretch/>
        </p:blipFill>
        <p:spPr bwMode="auto">
          <a:xfrm>
            <a:off x="8671719" y="3597442"/>
            <a:ext cx="6738728" cy="487680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1127919" y="4495800"/>
            <a:ext cx="7250070" cy="2308324"/>
          </a:xfrm>
          <a:prstGeom prst="rect">
            <a:avLst/>
          </a:prstGeom>
        </p:spPr>
        <p:txBody>
          <a:bodyPr wrap="square">
            <a:spAutoFit/>
          </a:bodyPr>
          <a:lstStyle/>
          <a:p>
            <a:pPr algn="just"/>
            <a:r>
              <a:rPr lang="nl-NL" sz="3600" b="1">
                <a:solidFill>
                  <a:srgbClr val="0000FF"/>
                </a:solidFill>
                <a:latin typeface="Times New Roman" pitchFamily="18" charset="0"/>
                <a:cs typeface="Times New Roman" pitchFamily="18" charset="0"/>
              </a:rPr>
              <a:t>     Bạn nam đá bóng trong nhà. Hành động này không đúng vì có thể làm hỏng các sản phẩm công nghệ trong gia đình.</a:t>
            </a:r>
            <a:endParaRPr lang="en-US" sz="3600" b="1">
              <a:solidFill>
                <a:srgbClr val="0000FF"/>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C32D718F-BE77-DD0C-6360-FDCBF4F5A995}"/>
              </a:ext>
            </a:extLst>
          </p:cNvPr>
          <p:cNvSpPr txBox="1"/>
          <p:nvPr/>
        </p:nvSpPr>
        <p:spPr>
          <a:xfrm>
            <a:off x="5090319" y="0"/>
            <a:ext cx="5480988" cy="523220"/>
          </a:xfrm>
          <a:prstGeom prst="rect">
            <a:avLst/>
          </a:prstGeom>
          <a:solidFill>
            <a:schemeClr val="bg1"/>
          </a:solid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9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2024</a:t>
            </a:r>
          </a:p>
        </p:txBody>
      </p:sp>
    </p:spTree>
    <p:extLst>
      <p:ext uri="{BB962C8B-B14F-4D97-AF65-F5344CB8AC3E}">
        <p14:creationId xmlns:p14="http://schemas.microsoft.com/office/powerpoint/2010/main" val="383213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25959"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Giữ gìn sản phẩm công nghệ trong gia đình.</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Em cùng bạn thảo luận về hành động của các bạn nhỏ trong hình 3 và 4. Hành động nào có thể làm hỏng đò vật trong nhà?</a:t>
            </a:r>
          </a:p>
        </p:txBody>
      </p:sp>
      <p:sp>
        <p:nvSpPr>
          <p:cNvPr id="7" name="Rectangle 6"/>
          <p:cNvSpPr/>
          <p:nvPr/>
        </p:nvSpPr>
        <p:spPr>
          <a:xfrm>
            <a:off x="1280319" y="4648200"/>
            <a:ext cx="7250070" cy="2308324"/>
          </a:xfrm>
          <a:prstGeom prst="rect">
            <a:avLst/>
          </a:prstGeom>
        </p:spPr>
        <p:txBody>
          <a:bodyPr wrap="square">
            <a:spAutoFit/>
          </a:bodyPr>
          <a:lstStyle/>
          <a:p>
            <a:pPr algn="just"/>
            <a:r>
              <a:rPr lang="nl-NL" sz="3600" b="1">
                <a:solidFill>
                  <a:srgbClr val="0000FF"/>
                </a:solidFill>
                <a:latin typeface="Times New Roman" pitchFamily="18" charset="0"/>
                <a:cs typeface="Times New Roman" pitchFamily="18" charset="0"/>
              </a:rPr>
              <a:t>     Bạn nam cùng với bố lau chùi quạt điện. Đây là hành động đúng vì sẽ giúp bảo quản các sản phẩm công nghệ bền hơn.</a:t>
            </a:r>
            <a:endParaRPr lang="en-US" sz="3600" b="1">
              <a:solidFill>
                <a:srgbClr val="0000FF"/>
              </a:solidFill>
              <a:latin typeface="Times New Roman" pitchFamily="18" charset="0"/>
              <a:cs typeface="Times New Roman" pitchFamily="18" charset="0"/>
            </a:endParaRPr>
          </a:p>
        </p:txBody>
      </p:sp>
      <p:pic>
        <p:nvPicPr>
          <p:cNvPr id="12" name="Picture 11"/>
          <p:cNvPicPr/>
          <p:nvPr/>
        </p:nvPicPr>
        <p:blipFill rotWithShape="1">
          <a:blip r:embed="rId2"/>
          <a:srcRect l="50653" t="41542" r="25835" b="26980"/>
          <a:stretch/>
        </p:blipFill>
        <p:spPr bwMode="auto">
          <a:xfrm>
            <a:off x="9025579" y="3633537"/>
            <a:ext cx="6599968" cy="4876800"/>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8496A689-9D87-ED72-D72F-C281144BD94B}"/>
              </a:ext>
            </a:extLst>
          </p:cNvPr>
          <p:cNvSpPr txBox="1"/>
          <p:nvPr/>
        </p:nvSpPr>
        <p:spPr>
          <a:xfrm>
            <a:off x="5090319" y="0"/>
            <a:ext cx="5480988" cy="523220"/>
          </a:xfrm>
          <a:prstGeom prst="rect">
            <a:avLst/>
          </a:prstGeom>
          <a:solidFill>
            <a:schemeClr val="bg1"/>
          </a:solid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9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2024</a:t>
            </a:r>
          </a:p>
        </p:txBody>
      </p:sp>
    </p:spTree>
    <p:extLst>
      <p:ext uri="{BB962C8B-B14F-4D97-AF65-F5344CB8AC3E}">
        <p14:creationId xmlns:p14="http://schemas.microsoft.com/office/powerpoint/2010/main" val="29680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25959"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Giữ gìn sản phẩm công nghệ trong gia đình.</a:t>
            </a:r>
            <a:endParaRPr lang="en-US" sz="3600" b="1" u="sng">
              <a:solidFill>
                <a:srgbClr val="FF0000"/>
              </a:solidFill>
              <a:latin typeface="Times New Roman" pitchFamily="18" charset="0"/>
              <a:cs typeface="Times New Roman" pitchFamily="18" charset="0"/>
            </a:endParaRPr>
          </a:p>
        </p:txBody>
      </p:sp>
      <p:pic>
        <p:nvPicPr>
          <p:cNvPr id="13" name="Picture 12"/>
          <p:cNvPicPr/>
          <p:nvPr/>
        </p:nvPicPr>
        <p:blipFill rotWithShape="1">
          <a:blip r:embed="rId2"/>
          <a:srcRect l="27141" t="41542" r="25835" b="26980"/>
          <a:stretch/>
        </p:blipFill>
        <p:spPr bwMode="auto">
          <a:xfrm>
            <a:off x="2644859" y="3124200"/>
            <a:ext cx="11239500" cy="3124200"/>
          </a:xfrm>
          <a:prstGeom prst="rect">
            <a:avLst/>
          </a:prstGeom>
          <a:ln>
            <a:noFill/>
          </a:ln>
          <a:extLst>
            <a:ext uri="{53640926-AAD7-44D8-BBD7-CCE9431645EC}">
              <a14:shadowObscured xmlns:a14="http://schemas.microsoft.com/office/drawing/2010/main"/>
            </a:ext>
          </a:extLst>
        </p:spPr>
      </p:pic>
      <p:sp>
        <p:nvSpPr>
          <p:cNvPr id="9" name="Rounded Rectangle 8"/>
          <p:cNvSpPr/>
          <p:nvPr/>
        </p:nvSpPr>
        <p:spPr>
          <a:xfrm>
            <a:off x="1193737" y="6400800"/>
            <a:ext cx="14173200" cy="190500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i="1">
                <a:solidFill>
                  <a:srgbClr val="FF0000"/>
                </a:solidFill>
                <a:latin typeface="Times New Roman" pitchFamily="18" charset="0"/>
                <a:cs typeface="Times New Roman" pitchFamily="18" charset="0"/>
              </a:rPr>
              <a:t>Các sản phẩm công nghệ có trong gia đình là do công sức của mọi người trong nhà mua sắm để giúp mọi người trong công việc và sinh hoạt gia đình. Vì vậy cần có ý thức giữ gìn, bảo quản các sản phẩm đó.</a:t>
            </a:r>
            <a:endParaRPr lang="en-US" sz="3600" b="1">
              <a:solidFill>
                <a:srgbClr val="FF0000"/>
              </a:solidFill>
              <a:latin typeface="Times New Roman" pitchFamily="18" charset="0"/>
              <a:cs typeface="Times New Roman" pitchFamily="18" charset="0"/>
            </a:endParaRPr>
          </a:p>
        </p:txBody>
      </p:sp>
      <p:sp>
        <p:nvSpPr>
          <p:cNvPr id="11" name="TextBox 10"/>
          <p:cNvSpPr txBox="1"/>
          <p:nvPr/>
        </p:nvSpPr>
        <p:spPr>
          <a:xfrm>
            <a:off x="1176401" y="2223089"/>
            <a:ext cx="14190536" cy="646331"/>
          </a:xfrm>
          <a:prstGeom prst="rect">
            <a:avLst/>
          </a:prstGeom>
          <a:noFill/>
        </p:spPr>
        <p:txBody>
          <a:bodyPr wrap="square" rtlCol="0">
            <a:spAutoFit/>
          </a:bodyPr>
          <a:lstStyle/>
          <a:p>
            <a:pPr indent="457200" algn="just"/>
            <a:r>
              <a:rPr lang="nl-NL" sz="3600" i="1">
                <a:solidFill>
                  <a:srgbClr val="FF0000"/>
                </a:solidFill>
                <a:latin typeface="Times New Roman" pitchFamily="18" charset="0"/>
                <a:cs typeface="Times New Roman" pitchFamily="18" charset="0"/>
              </a:rPr>
              <a:t>Vì sao phải giữ gìn các sản phẩm công nghệ trong gia đình? </a:t>
            </a:r>
            <a:endParaRPr lang="en-US" sz="3600" i="1">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C540DDB-4532-B89C-EEF8-058D50D088A4}"/>
              </a:ext>
            </a:extLst>
          </p:cNvPr>
          <p:cNvSpPr txBox="1"/>
          <p:nvPr/>
        </p:nvSpPr>
        <p:spPr>
          <a:xfrm>
            <a:off x="5090319" y="0"/>
            <a:ext cx="5480988" cy="523220"/>
          </a:xfrm>
          <a:prstGeom prst="rect">
            <a:avLst/>
          </a:prstGeom>
          <a:solidFill>
            <a:schemeClr val="bg1"/>
          </a:solid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9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2024</a:t>
            </a:r>
          </a:p>
        </p:txBody>
      </p:sp>
    </p:spTree>
    <p:extLst>
      <p:ext uri="{BB962C8B-B14F-4D97-AF65-F5344CB8AC3E}">
        <p14:creationId xmlns:p14="http://schemas.microsoft.com/office/powerpoint/2010/main" val="78042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25959"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4. </a:t>
            </a:r>
            <a:r>
              <a:rPr lang="nl-NL" sz="3600" b="1" u="sng">
                <a:solidFill>
                  <a:srgbClr val="FF0000"/>
                </a:solidFill>
                <a:latin typeface="Times New Roman" pitchFamily="18" charset="0"/>
                <a:cs typeface="Times New Roman" pitchFamily="18" charset="0"/>
              </a:rPr>
              <a:t>Vận dụng</a:t>
            </a:r>
            <a:endParaRPr lang="en-US" sz="3600" b="1" u="sng">
              <a:solidFill>
                <a:srgbClr val="FF0000"/>
              </a:solidFill>
              <a:latin typeface="Times New Roman" pitchFamily="18" charset="0"/>
              <a:cs typeface="Times New Roman" pitchFamily="18" charset="0"/>
            </a:endParaRPr>
          </a:p>
        </p:txBody>
      </p:sp>
      <p:sp>
        <p:nvSpPr>
          <p:cNvPr id="11" name="TextBox 10"/>
          <p:cNvSpPr txBox="1"/>
          <p:nvPr/>
        </p:nvSpPr>
        <p:spPr>
          <a:xfrm>
            <a:off x="1176401" y="2223089"/>
            <a:ext cx="14190536" cy="646331"/>
          </a:xfrm>
          <a:prstGeom prst="rect">
            <a:avLst/>
          </a:prstGeom>
          <a:noFill/>
        </p:spPr>
        <p:txBody>
          <a:bodyPr wrap="square" rtlCol="0">
            <a:spAutoFit/>
          </a:bodyPr>
          <a:lstStyle/>
          <a:p>
            <a:pPr indent="457200" algn="just"/>
            <a:r>
              <a:rPr lang="nl-NL" sz="3600" i="1">
                <a:solidFill>
                  <a:srgbClr val="FF0000"/>
                </a:solidFill>
                <a:latin typeface="Times New Roman" pitchFamily="18" charset="0"/>
                <a:cs typeface="Times New Roman" pitchFamily="18" charset="0"/>
              </a:rPr>
              <a:t>Hãy kể tên một số sản phẩm công nghệ có trong gia đình em. </a:t>
            </a:r>
            <a:endParaRPr lang="en-US" sz="3600" i="1">
              <a:solidFill>
                <a:srgbClr val="FF000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588768712"/>
              </p:ext>
            </p:extLst>
          </p:nvPr>
        </p:nvGraphicFramePr>
        <p:xfrm>
          <a:off x="1275139" y="3200400"/>
          <a:ext cx="13993059" cy="4086330"/>
        </p:xfrm>
        <a:graphic>
          <a:graphicData uri="http://schemas.openxmlformats.org/drawingml/2006/table">
            <a:tbl>
              <a:tblPr firstRow="1" firstCol="1" bandRow="1">
                <a:tableStyleId>{7DF18680-E054-41AD-8BC1-D1AEF772440D}</a:tableStyleId>
              </a:tblPr>
              <a:tblGrid>
                <a:gridCol w="1776778">
                  <a:extLst>
                    <a:ext uri="{9D8B030D-6E8A-4147-A177-3AD203B41FA5}">
                      <a16:colId xmlns:a16="http://schemas.microsoft.com/office/drawing/2014/main" val="20000"/>
                    </a:ext>
                  </a:extLst>
                </a:gridCol>
                <a:gridCol w="4629202">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5529679">
                  <a:extLst>
                    <a:ext uri="{9D8B030D-6E8A-4147-A177-3AD203B41FA5}">
                      <a16:colId xmlns:a16="http://schemas.microsoft.com/office/drawing/2014/main" val="20003"/>
                    </a:ext>
                  </a:extLst>
                </a:gridCol>
              </a:tblGrid>
              <a:tr h="771490">
                <a:tc>
                  <a:txBody>
                    <a:bodyPr/>
                    <a:lstStyle/>
                    <a:p>
                      <a:pPr marL="0" marR="0" algn="ctr">
                        <a:lnSpc>
                          <a:spcPct val="120000"/>
                        </a:lnSpc>
                        <a:spcBef>
                          <a:spcPts val="0"/>
                        </a:spcBef>
                        <a:spcAft>
                          <a:spcPts val="0"/>
                        </a:spcAft>
                      </a:pPr>
                      <a:r>
                        <a:rPr lang="nl-NL" sz="3200">
                          <a:effectLst/>
                        </a:rPr>
                        <a:t>TT</a:t>
                      </a:r>
                      <a:endParaRPr lang="en-US" sz="320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r>
                        <a:rPr lang="nl-NL" sz="3200">
                          <a:effectLst/>
                        </a:rPr>
                        <a:t>Tên sản phẩm</a:t>
                      </a:r>
                      <a:endParaRPr lang="en-US" sz="320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r>
                        <a:rPr lang="nl-NL" sz="3200">
                          <a:effectLst/>
                        </a:rPr>
                        <a:t>Số lượng</a:t>
                      </a:r>
                      <a:endParaRPr lang="en-US" sz="320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r>
                        <a:rPr lang="nl-NL" sz="3200">
                          <a:effectLst/>
                        </a:rPr>
                        <a:t>Tác dụng</a:t>
                      </a:r>
                      <a:endParaRPr lang="en-US" sz="320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0"/>
                  </a:ext>
                </a:extLst>
              </a:tr>
              <a:tr h="828710">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1"/>
                  </a:ext>
                </a:extLst>
              </a:tr>
              <a:tr h="828710">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2"/>
                  </a:ext>
                </a:extLst>
              </a:tr>
              <a:tr h="828710">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3"/>
                  </a:ext>
                </a:extLst>
              </a:tr>
              <a:tr h="828710">
                <a:tc>
                  <a:txBody>
                    <a:bodyPr/>
                    <a:lstStyle/>
                    <a:p>
                      <a:pPr marL="0" marR="0" algn="ctr">
                        <a:lnSpc>
                          <a:spcPct val="120000"/>
                        </a:lnSpc>
                        <a:spcBef>
                          <a:spcPts val="0"/>
                        </a:spcBef>
                        <a:spcAft>
                          <a:spcPts val="0"/>
                        </a:spcAft>
                      </a:pPr>
                      <a:r>
                        <a:rPr lang="en-US" sz="3200">
                          <a:solidFill>
                            <a:srgbClr val="FF3399"/>
                          </a:solidFill>
                          <a:effectLst/>
                          <a:latin typeface="Times New Roman" pitchFamily="18" charset="0"/>
                          <a:ea typeface="Times New Roman"/>
                          <a:cs typeface="Times New Roman" pitchFamily="18" charset="0"/>
                        </a:rPr>
                        <a:t>…</a:t>
                      </a:r>
                    </a:p>
                  </a:txBody>
                  <a:tcPr marL="68580" marR="68580" marT="0" marB="0"/>
                </a:tc>
                <a:tc>
                  <a:txBody>
                    <a:bodyPr/>
                    <a:lstStyle/>
                    <a:p>
                      <a:pPr marL="0" marR="0" algn="ctr">
                        <a:lnSpc>
                          <a:spcPct val="120000"/>
                        </a:lnSpc>
                        <a:spcBef>
                          <a:spcPts val="0"/>
                        </a:spcBef>
                        <a:spcAft>
                          <a:spcPts val="0"/>
                        </a:spcAft>
                      </a:pPr>
                      <a:r>
                        <a:rPr lang="en-US" sz="3200">
                          <a:solidFill>
                            <a:srgbClr val="FF3399"/>
                          </a:solidFill>
                          <a:effectLst/>
                          <a:latin typeface="Times New Roman" pitchFamily="18" charset="0"/>
                          <a:ea typeface="Times New Roman"/>
                          <a:cs typeface="Times New Roman" pitchFamily="18" charset="0"/>
                        </a:rPr>
                        <a:t>…</a:t>
                      </a:r>
                    </a:p>
                  </a:txBody>
                  <a:tcPr marL="68580" marR="68580" marT="0" marB="0"/>
                </a:tc>
                <a:tc>
                  <a:txBody>
                    <a:bodyPr/>
                    <a:lstStyle/>
                    <a:p>
                      <a:pPr marL="0" marR="0" algn="ctr">
                        <a:lnSpc>
                          <a:spcPct val="120000"/>
                        </a:lnSpc>
                        <a:spcBef>
                          <a:spcPts val="0"/>
                        </a:spcBef>
                        <a:spcAft>
                          <a:spcPts val="0"/>
                        </a:spcAft>
                      </a:pPr>
                      <a:r>
                        <a:rPr lang="en-US" sz="3200">
                          <a:solidFill>
                            <a:srgbClr val="FF3399"/>
                          </a:solidFill>
                          <a:effectLst/>
                          <a:latin typeface="Times New Roman" pitchFamily="18" charset="0"/>
                          <a:ea typeface="Times New Roman"/>
                          <a:cs typeface="Times New Roman" pitchFamily="18" charset="0"/>
                        </a:rPr>
                        <a:t>…</a:t>
                      </a:r>
                    </a:p>
                  </a:txBody>
                  <a:tcPr marL="68580" marR="68580" marT="0" marB="0"/>
                </a:tc>
                <a:tc>
                  <a:txBody>
                    <a:bodyPr/>
                    <a:lstStyle/>
                    <a:p>
                      <a:pPr marL="0" marR="0" algn="ctr">
                        <a:lnSpc>
                          <a:spcPct val="120000"/>
                        </a:lnSpc>
                        <a:spcBef>
                          <a:spcPts val="0"/>
                        </a:spcBef>
                        <a:spcAft>
                          <a:spcPts val="0"/>
                        </a:spcAft>
                      </a:pPr>
                      <a:r>
                        <a:rPr lang="en-US" sz="3200">
                          <a:solidFill>
                            <a:srgbClr val="FF3399"/>
                          </a:solidFill>
                          <a:effectLst/>
                          <a:latin typeface="Times New Roman" pitchFamily="18" charset="0"/>
                          <a:ea typeface="Times New Roman"/>
                          <a:cs typeface="Times New Roman" pitchFamily="18" charset="0"/>
                        </a:rPr>
                        <a:t>…</a:t>
                      </a:r>
                    </a:p>
                  </a:txBody>
                  <a:tcPr marL="68580" marR="68580" marT="0" marB="0"/>
                </a:tc>
                <a:extLst>
                  <a:ext uri="{0D108BD9-81ED-4DB2-BD59-A6C34878D82A}">
                    <a16:rowId xmlns:a16="http://schemas.microsoft.com/office/drawing/2014/main" val="10004"/>
                  </a:ext>
                </a:extLst>
              </a:tr>
            </a:tbl>
          </a:graphicData>
        </a:graphic>
      </p:graphicFrame>
      <p:sp>
        <p:nvSpPr>
          <p:cNvPr id="8" name="TextBox 7"/>
          <p:cNvSpPr txBox="1"/>
          <p:nvPr/>
        </p:nvSpPr>
        <p:spPr>
          <a:xfrm>
            <a:off x="8370266" y="4916269"/>
            <a:ext cx="646331"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01</a:t>
            </a:r>
          </a:p>
        </p:txBody>
      </p:sp>
      <p:sp>
        <p:nvSpPr>
          <p:cNvPr id="14" name="TextBox 13"/>
          <p:cNvSpPr txBox="1"/>
          <p:nvPr/>
        </p:nvSpPr>
        <p:spPr>
          <a:xfrm>
            <a:off x="1853188" y="4914549"/>
            <a:ext cx="646331"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02</a:t>
            </a:r>
          </a:p>
        </p:txBody>
      </p:sp>
      <p:sp>
        <p:nvSpPr>
          <p:cNvPr id="15" name="TextBox 14"/>
          <p:cNvSpPr txBox="1"/>
          <p:nvPr/>
        </p:nvSpPr>
        <p:spPr>
          <a:xfrm>
            <a:off x="4709319" y="4914550"/>
            <a:ext cx="1479892"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Bàn ủi</a:t>
            </a:r>
          </a:p>
        </p:txBody>
      </p:sp>
      <p:sp>
        <p:nvSpPr>
          <p:cNvPr id="16" name="TextBox 15"/>
          <p:cNvSpPr txBox="1"/>
          <p:nvPr/>
        </p:nvSpPr>
        <p:spPr>
          <a:xfrm>
            <a:off x="10584634" y="4916269"/>
            <a:ext cx="4262705"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Làm phẳng quần áo</a:t>
            </a:r>
          </a:p>
        </p:txBody>
      </p:sp>
      <p:sp>
        <p:nvSpPr>
          <p:cNvPr id="17" name="TextBox 16"/>
          <p:cNvSpPr txBox="1"/>
          <p:nvPr/>
        </p:nvSpPr>
        <p:spPr>
          <a:xfrm>
            <a:off x="8370266" y="4040319"/>
            <a:ext cx="646331"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01</a:t>
            </a:r>
          </a:p>
        </p:txBody>
      </p:sp>
      <p:sp>
        <p:nvSpPr>
          <p:cNvPr id="18" name="TextBox 17"/>
          <p:cNvSpPr txBox="1"/>
          <p:nvPr/>
        </p:nvSpPr>
        <p:spPr>
          <a:xfrm>
            <a:off x="1853188" y="4038599"/>
            <a:ext cx="646331"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01</a:t>
            </a:r>
          </a:p>
        </p:txBody>
      </p:sp>
      <p:sp>
        <p:nvSpPr>
          <p:cNvPr id="19" name="TextBox 18"/>
          <p:cNvSpPr txBox="1"/>
          <p:nvPr/>
        </p:nvSpPr>
        <p:spPr>
          <a:xfrm>
            <a:off x="4709319" y="4038600"/>
            <a:ext cx="2799164"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Nồi cơm điện</a:t>
            </a:r>
          </a:p>
        </p:txBody>
      </p:sp>
      <p:sp>
        <p:nvSpPr>
          <p:cNvPr id="20" name="TextBox 19"/>
          <p:cNvSpPr txBox="1"/>
          <p:nvPr/>
        </p:nvSpPr>
        <p:spPr>
          <a:xfrm>
            <a:off x="10584634" y="4040319"/>
            <a:ext cx="1965603"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Nấu cơm</a:t>
            </a:r>
          </a:p>
        </p:txBody>
      </p:sp>
      <p:sp>
        <p:nvSpPr>
          <p:cNvPr id="21" name="TextBox 20"/>
          <p:cNvSpPr txBox="1"/>
          <p:nvPr/>
        </p:nvSpPr>
        <p:spPr>
          <a:xfrm>
            <a:off x="8334590" y="5715000"/>
            <a:ext cx="646331"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05</a:t>
            </a:r>
          </a:p>
        </p:txBody>
      </p:sp>
      <p:sp>
        <p:nvSpPr>
          <p:cNvPr id="22" name="TextBox 21"/>
          <p:cNvSpPr txBox="1"/>
          <p:nvPr/>
        </p:nvSpPr>
        <p:spPr>
          <a:xfrm>
            <a:off x="1817512" y="5713280"/>
            <a:ext cx="646331"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03</a:t>
            </a:r>
          </a:p>
        </p:txBody>
      </p:sp>
      <p:sp>
        <p:nvSpPr>
          <p:cNvPr id="23" name="TextBox 22"/>
          <p:cNvSpPr txBox="1"/>
          <p:nvPr/>
        </p:nvSpPr>
        <p:spPr>
          <a:xfrm>
            <a:off x="4673643" y="5713281"/>
            <a:ext cx="2044149"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Bóng đèn</a:t>
            </a:r>
          </a:p>
        </p:txBody>
      </p:sp>
      <p:sp>
        <p:nvSpPr>
          <p:cNvPr id="24" name="TextBox 23"/>
          <p:cNvSpPr txBox="1"/>
          <p:nvPr/>
        </p:nvSpPr>
        <p:spPr>
          <a:xfrm>
            <a:off x="10548958" y="5715000"/>
            <a:ext cx="2249334"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Thắp sáng</a:t>
            </a:r>
          </a:p>
        </p:txBody>
      </p:sp>
      <p:sp>
        <p:nvSpPr>
          <p:cNvPr id="9" name="TextBox 8">
            <a:extLst>
              <a:ext uri="{FF2B5EF4-FFF2-40B4-BE49-F238E27FC236}">
                <a16:creationId xmlns:a16="http://schemas.microsoft.com/office/drawing/2014/main" id="{131D928D-40B6-913E-F41C-205AE74F63BF}"/>
              </a:ext>
            </a:extLst>
          </p:cNvPr>
          <p:cNvSpPr txBox="1"/>
          <p:nvPr/>
        </p:nvSpPr>
        <p:spPr>
          <a:xfrm>
            <a:off x="5090319" y="0"/>
            <a:ext cx="5480988" cy="523220"/>
          </a:xfrm>
          <a:prstGeom prst="rect">
            <a:avLst/>
          </a:prstGeom>
          <a:solidFill>
            <a:schemeClr val="bg1"/>
          </a:solid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9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2024</a:t>
            </a:r>
          </a:p>
        </p:txBody>
      </p:sp>
    </p:spTree>
    <p:extLst>
      <p:ext uri="{BB962C8B-B14F-4D97-AF65-F5344CB8AC3E}">
        <p14:creationId xmlns:p14="http://schemas.microsoft.com/office/powerpoint/2010/main" val="32093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6" grpId="0"/>
      <p:bldP spid="17" grpId="0"/>
      <p:bldP spid="18" grpId="0"/>
      <p:bldP spid="19" grpId="0"/>
      <p:bldP spid="20"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1103</TotalTime>
  <Words>498</Words>
  <Application>Microsoft Office PowerPoint</Application>
  <PresentationFormat>Custom</PresentationFormat>
  <Paragraphs>63</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truc nguyen</cp:lastModifiedBy>
  <cp:revision>263</cp:revision>
  <dcterms:created xsi:type="dcterms:W3CDTF">2022-07-10T01:37:20Z</dcterms:created>
  <dcterms:modified xsi:type="dcterms:W3CDTF">2024-10-13T13:55:10Z</dcterms:modified>
</cp:coreProperties>
</file>