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notesMasterIdLst>
    <p:notesMasterId r:id="rId18"/>
  </p:notesMasterIdLst>
  <p:sldIdLst>
    <p:sldId id="301" r:id="rId6"/>
    <p:sldId id="334" r:id="rId7"/>
    <p:sldId id="331" r:id="rId8"/>
    <p:sldId id="258" r:id="rId9"/>
    <p:sldId id="314" r:id="rId10"/>
    <p:sldId id="323" r:id="rId11"/>
    <p:sldId id="324" r:id="rId12"/>
    <p:sldId id="336" r:id="rId13"/>
    <p:sldId id="333" r:id="rId14"/>
    <p:sldId id="335" r:id="rId15"/>
    <p:sldId id="332" r:id="rId16"/>
    <p:sldId id="32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6600"/>
    <a:srgbClr val="800080"/>
    <a:srgbClr val="FFFF00"/>
    <a:srgbClr val="009900"/>
    <a:srgbClr val="3333CC"/>
    <a:srgbClr val="000066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27120-CDC4-482E-A1E5-846132C1A2D3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40380-9ABE-4B1A-AE35-F38AF97B900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3F04566-904E-4354-8762-318924EC9E76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6305758-434A-41C5-9293-C572AFCA4636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3652BE8-1783-4495-BBAC-00C04EA42848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8A5056-2A5B-4A66-8359-B59EB7D93622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B4134BF-6BA1-419E-B2A6-27ECAD513C3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8E633D3-7C01-4AC4-A124-9E35765684B5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E9579A3-592B-4519-BD84-F0DD205479B8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EA75D06-414E-4A2D-90D5-32AEB8E52E79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FA0F992-D556-4D1D-80A9-A8737D546E0E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FAE5DA3-6C52-4632-BAA5-5E5B478FBAF2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33DD9F5-FCB9-451E-B4AE-34FDD5A6929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  <a:endParaRPr lang="vi-VN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549FE7-AA5B-457C-A665-F1E9CBA58BD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F09F4D5-64B7-4BA5-AF84-79DB550BEDFF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BC64102-400D-479F-86FB-3BC5A482A27A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F09F4D5-64B7-4BA5-AF84-79DB550BEDFF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BC64102-400D-479F-86FB-3BC5A482A27A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9BBEC6A-1F9D-4624-9666-4C853C17B63F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34.xml"/><Relationship Id="rId5" Type="http://schemas.openxmlformats.org/officeDocument/2006/relationships/image" Target="../media/image4.GIF"/><Relationship Id="rId4" Type="http://schemas.openxmlformats.org/officeDocument/2006/relationships/hyperlink" Target="http://www.glitter-graphics.com/" TargetMode="Externa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WordArt 16"/>
          <p:cNvSpPr>
            <a:spLocks noChangeArrowheads="1" noChangeShapeType="1" noTextEdit="1"/>
          </p:cNvSpPr>
          <p:nvPr/>
        </p:nvSpPr>
        <p:spPr bwMode="auto">
          <a:xfrm>
            <a:off x="1821657" y="971551"/>
            <a:ext cx="5150644" cy="39409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685800"/>
            <a:endParaRPr lang="en-US" sz="2700" kern="10">
              <a:ln w="9525">
                <a:solidFill>
                  <a:srgbClr val="0000FF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27653" name="Picture 3" descr="WhitecornerFlow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5120055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4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216" y="4988903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6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391" y="959330"/>
            <a:ext cx="925878" cy="1860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7" name="Rectangle 36"/>
          <p:cNvSpPr>
            <a:spLocks noChangeArrowheads="1"/>
          </p:cNvSpPr>
          <p:nvPr/>
        </p:nvSpPr>
        <p:spPr bwMode="auto">
          <a:xfrm>
            <a:off x="0" y="857250"/>
            <a:ext cx="9144000" cy="51435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685800" eaLnBrk="1" hangingPunct="1">
              <a:spcBef>
                <a:spcPct val="0"/>
              </a:spcBef>
              <a:buNone/>
            </a:pPr>
            <a:endParaRPr lang="vi-VN" altLang="en-US" sz="1350" b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659" name="Picture 2" descr="708245qq9tddswa1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024" y="2601078"/>
            <a:ext cx="2641997" cy="226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"/>
          <p:cNvSpPr txBox="1"/>
          <p:nvPr/>
        </p:nvSpPr>
        <p:spPr>
          <a:xfrm>
            <a:off x="1339850" y="1380490"/>
            <a:ext cx="49085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2400">
                <a:solidFill>
                  <a:schemeClr val="tx1"/>
                </a:solidFill>
              </a:rPr>
              <a:t>Trường Tiểu học Bình Nhâm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379855" y="2772410"/>
            <a:ext cx="448437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dirty="0" err="1">
                <a:solidFill>
                  <a:srgbClr val="FF0000"/>
                </a:solidFill>
                <a:sym typeface="+mn-ea"/>
              </a:rPr>
              <a:t>Lập</a:t>
            </a:r>
            <a:r>
              <a:rPr lang="en-US" dirty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+mn-ea"/>
              </a:rPr>
              <a:t>chương</a:t>
            </a:r>
            <a:r>
              <a:rPr lang="en-US" dirty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+mn-ea"/>
              </a:rPr>
              <a:t>trình</a:t>
            </a:r>
            <a:r>
              <a:rPr lang="en-US" dirty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+mn-ea"/>
              </a:rPr>
              <a:t>hoạt</a:t>
            </a:r>
            <a:r>
              <a:rPr lang="en-US" dirty="0">
                <a:solidFill>
                  <a:srgbClr val="FF0000"/>
                </a:solidFill>
                <a:sym typeface="+mn-ea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+mn-ea"/>
              </a:rPr>
              <a:t>động</a:t>
            </a:r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1447800" y="2133600"/>
            <a:ext cx="49085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2000">
                <a:solidFill>
                  <a:schemeClr val="tx1"/>
                </a:solidFill>
              </a:rPr>
              <a:t>Tập làm văn - Lớp 5</a:t>
            </a:r>
            <a:endParaRPr lang="en-US" sz="2000">
              <a:solidFill>
                <a:schemeClr val="tx1"/>
              </a:solidFill>
            </a:endParaRPr>
          </a:p>
          <a:p>
            <a:pPr algn="ctr"/>
            <a:r>
              <a:rPr lang="en-US" sz="2000">
                <a:solidFill>
                  <a:schemeClr val="tx1"/>
                </a:solidFill>
              </a:rPr>
              <a:t>Tuần 20</a:t>
            </a:r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2133600" y="168116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dirty="0" err="1">
                <a:cs typeface="Times New Roman" panose="02020603050405020304" pitchFamily="18" charset="0"/>
              </a:rPr>
              <a:t>Thứ</a:t>
            </a:r>
            <a:r>
              <a:rPr lang="en-US" b="0" dirty="0">
                <a:cs typeface="Times New Roman" panose="02020603050405020304" pitchFamily="18" charset="0"/>
              </a:rPr>
              <a:t> </a:t>
            </a:r>
            <a:r>
              <a:rPr lang="en-US" b="0" dirty="0" err="1">
                <a:cs typeface="Times New Roman" panose="02020603050405020304" pitchFamily="18" charset="0"/>
              </a:rPr>
              <a:t>năm</a:t>
            </a:r>
            <a:r>
              <a:rPr lang="en-US" b="0" dirty="0">
                <a:cs typeface="Times New Roman" panose="02020603050405020304" pitchFamily="18" charset="0"/>
              </a:rPr>
              <a:t> </a:t>
            </a:r>
            <a:r>
              <a:rPr lang="en-US" b="0" dirty="0" err="1">
                <a:cs typeface="Times New Roman" panose="02020603050405020304" pitchFamily="18" charset="0"/>
              </a:rPr>
              <a:t>ngày</a:t>
            </a:r>
            <a:r>
              <a:rPr lang="en-US" b="0" dirty="0">
                <a:cs typeface="Times New Roman" panose="02020603050405020304" pitchFamily="18" charset="0"/>
              </a:rPr>
              <a:t> 01 </a:t>
            </a:r>
            <a:r>
              <a:rPr lang="en-US" b="0" dirty="0" err="1">
                <a:cs typeface="Times New Roman" panose="02020603050405020304" pitchFamily="18" charset="0"/>
              </a:rPr>
              <a:t>tháng</a:t>
            </a:r>
            <a:r>
              <a:rPr lang="en-US" b="0" dirty="0">
                <a:cs typeface="Times New Roman" panose="02020603050405020304" pitchFamily="18" charset="0"/>
              </a:rPr>
              <a:t> 02 </a:t>
            </a:r>
            <a:r>
              <a:rPr lang="en-US" b="0" dirty="0" err="1">
                <a:cs typeface="Times New Roman" panose="02020603050405020304" pitchFamily="18" charset="0"/>
              </a:rPr>
              <a:t>năm</a:t>
            </a:r>
            <a:r>
              <a:rPr lang="en-US" b="0" dirty="0">
                <a:cs typeface="Times New Roman" panose="02020603050405020304" pitchFamily="18" charset="0"/>
              </a:rPr>
              <a:t> 2023</a:t>
            </a:r>
            <a:endParaRPr lang="en-US" b="0" dirty="0">
              <a:cs typeface="Times New Roman" panose="02020603050405020304" pitchFamily="18" charset="0"/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743200" y="762000"/>
            <a:ext cx="4038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u="sng"/>
              <a:t>Tập làm văn</a:t>
            </a:r>
            <a:endParaRPr lang="en-US" b="0" u="sng"/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2362200" y="2147888"/>
            <a:ext cx="2895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81000" y="2147888"/>
            <a:ext cx="8534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b="0" u="sng">
                <a:solidFill>
                  <a:prstClr val="black"/>
                </a:solidFill>
              </a:rPr>
              <a:t>Câu 1 </a:t>
            </a:r>
            <a:r>
              <a:rPr lang="en-US" sz="3200" b="0">
                <a:solidFill>
                  <a:prstClr val="black"/>
                </a:solidFill>
              </a:rPr>
              <a:t>: Hãy nêu cấu tạo của ch</a:t>
            </a:r>
            <a:r>
              <a:rPr lang="en-US" b="0">
                <a:solidFill>
                  <a:prstClr val="black"/>
                </a:solidFill>
              </a:rPr>
              <a:t>ương trình hoạt động</a:t>
            </a:r>
            <a:r>
              <a:rPr lang="en-US" sz="3200" b="0">
                <a:solidFill>
                  <a:prstClr val="black"/>
                </a:solidFill>
              </a:rPr>
              <a:t> ?</a:t>
            </a:r>
            <a:endParaRPr lang="en-US" sz="3200" b="0">
              <a:solidFill>
                <a:prstClr val="black"/>
              </a:solidFill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1236663" y="3419475"/>
            <a:ext cx="7069137" cy="2801938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b="0"/>
              <a:t>Chương trình hoạt động gồm có 3 phần :</a:t>
            </a:r>
            <a:endParaRPr lang="en-US" sz="3200" b="0"/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b="0">
                <a:solidFill>
                  <a:prstClr val="black"/>
                </a:solidFill>
              </a:rPr>
              <a:t>1. Mục đích.</a:t>
            </a:r>
            <a:endParaRPr lang="en-US" sz="3200" b="0">
              <a:solidFill>
                <a:prstClr val="black"/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b="0">
                <a:solidFill>
                  <a:prstClr val="black"/>
                </a:solidFill>
              </a:rPr>
              <a:t>2. Phân công chuẩn bị.</a:t>
            </a:r>
            <a:endParaRPr lang="en-US" sz="3200" b="0">
              <a:solidFill>
                <a:prstClr val="black"/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b="0">
                <a:solidFill>
                  <a:prstClr val="black"/>
                </a:solidFill>
              </a:rPr>
              <a:t>3. Chương trình cụ thể.</a:t>
            </a:r>
            <a:endParaRPr lang="en-US" sz="3200" b="0">
              <a:solidFill>
                <a:prstClr val="black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371600" y="1259681"/>
            <a:ext cx="615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LẬP CHƯƠNG TRÌNH HOẠT ĐỘNG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8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81000" y="3008313"/>
            <a:ext cx="8610600" cy="1384300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/>
              <a:t>Lập chương trình hoạt động là một kĩ năng rất cần thiết, rèn luyện  cho con người có khả năng tổ chức công việc hợp lí, có khoa học.</a:t>
            </a:r>
            <a:endParaRPr lang="en-US" b="0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518160" y="2162175"/>
            <a:ext cx="8763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u="sng" dirty="0" err="1"/>
              <a:t>Câu</a:t>
            </a:r>
            <a:r>
              <a:rPr lang="en-US" b="0" u="sng" dirty="0"/>
              <a:t> 2 </a:t>
            </a:r>
            <a:r>
              <a:rPr lang="en-US" b="0" dirty="0"/>
              <a:t>: </a:t>
            </a:r>
            <a:r>
              <a:rPr lang="en-US" b="0" dirty="0" err="1"/>
              <a:t>Nêu</a:t>
            </a:r>
            <a:r>
              <a:rPr lang="en-US" b="0" dirty="0"/>
              <a:t> </a:t>
            </a:r>
            <a:r>
              <a:rPr lang="en-US" b="0" dirty="0" err="1"/>
              <a:t>tác</a:t>
            </a:r>
            <a:r>
              <a:rPr lang="en-US" b="0" dirty="0"/>
              <a:t> </a:t>
            </a:r>
            <a:r>
              <a:rPr lang="en-US" b="0" dirty="0" err="1"/>
              <a:t>dụng</a:t>
            </a:r>
            <a:r>
              <a:rPr lang="en-US" b="0" dirty="0"/>
              <a:t> </a:t>
            </a:r>
            <a:r>
              <a:rPr lang="en-US" b="0" dirty="0" err="1"/>
              <a:t>của</a:t>
            </a:r>
            <a:r>
              <a:rPr lang="en-US" b="0" dirty="0"/>
              <a:t> </a:t>
            </a:r>
            <a:r>
              <a:rPr lang="en-US" b="0" dirty="0" err="1"/>
              <a:t>việc</a:t>
            </a:r>
            <a:r>
              <a:rPr lang="en-US" b="0" dirty="0"/>
              <a:t> </a:t>
            </a:r>
            <a:r>
              <a:rPr lang="en-US" b="0" dirty="0" err="1"/>
              <a:t>lập</a:t>
            </a:r>
            <a:r>
              <a:rPr lang="en-US" b="0" dirty="0"/>
              <a:t> </a:t>
            </a:r>
            <a:r>
              <a:rPr lang="en-US" b="0" dirty="0" err="1"/>
              <a:t>chương</a:t>
            </a:r>
            <a:r>
              <a:rPr lang="en-US" b="0" dirty="0"/>
              <a:t> </a:t>
            </a:r>
            <a:r>
              <a:rPr lang="en-US" b="0" dirty="0" err="1"/>
              <a:t>trình</a:t>
            </a:r>
            <a:r>
              <a:rPr lang="en-US" b="0" dirty="0"/>
              <a:t> </a:t>
            </a:r>
            <a:r>
              <a:rPr lang="en-US" b="0" dirty="0" err="1"/>
              <a:t>hoạt</a:t>
            </a:r>
            <a:r>
              <a:rPr lang="en-US" b="0" dirty="0"/>
              <a:t> </a:t>
            </a:r>
            <a:r>
              <a:rPr lang="en-US" b="0" dirty="0" err="1"/>
              <a:t>động</a:t>
            </a:r>
            <a:r>
              <a:rPr lang="en-US" b="0" dirty="0"/>
              <a:t>?</a:t>
            </a:r>
            <a:endParaRPr lang="en-US" b="0" dirty="0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685800" y="228600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>
                <a:cs typeface="Times New Roman" panose="02020603050405020304" pitchFamily="18" charset="0"/>
              </a:rPr>
              <a:t> </a:t>
            </a:r>
            <a:endParaRPr lang="en-US" b="0">
              <a:cs typeface="Times New Roman" panose="02020603050405020304" pitchFamily="18" charset="0"/>
            </a:endParaRP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2743200" y="762000"/>
            <a:ext cx="4038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u="sng"/>
              <a:t> </a:t>
            </a:r>
            <a:endParaRPr lang="en-US" b="0" u="sng"/>
          </a:p>
        </p:txBody>
      </p:sp>
      <p:sp>
        <p:nvSpPr>
          <p:cNvPr id="4102" name="Rectangle 13"/>
          <p:cNvSpPr>
            <a:spLocks noChangeArrowheads="1"/>
          </p:cNvSpPr>
          <p:nvPr/>
        </p:nvSpPr>
        <p:spPr bwMode="auto">
          <a:xfrm>
            <a:off x="3810000" y="1447800"/>
            <a:ext cx="2375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b="0">
                <a:solidFill>
                  <a:srgbClr val="FF0000"/>
                </a:solidFill>
                <a:latin typeface="Calibri" panose="020F0502020204030204"/>
              </a:rPr>
              <a:t> </a:t>
            </a:r>
            <a:endParaRPr lang="en-US" sz="1800" b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133600" y="168116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dirty="0" err="1">
                <a:cs typeface="Times New Roman" panose="02020603050405020304" pitchFamily="18" charset="0"/>
              </a:rPr>
              <a:t>Thứ</a:t>
            </a:r>
            <a:r>
              <a:rPr lang="en-US" b="0" dirty="0">
                <a:cs typeface="Times New Roman" panose="02020603050405020304" pitchFamily="18" charset="0"/>
              </a:rPr>
              <a:t> </a:t>
            </a:r>
            <a:r>
              <a:rPr lang="en-US" b="0" dirty="0" err="1">
                <a:cs typeface="Times New Roman" panose="02020603050405020304" pitchFamily="18" charset="0"/>
              </a:rPr>
              <a:t>năm</a:t>
            </a:r>
            <a:r>
              <a:rPr lang="en-US" b="0" dirty="0">
                <a:cs typeface="Times New Roman" panose="02020603050405020304" pitchFamily="18" charset="0"/>
              </a:rPr>
              <a:t> </a:t>
            </a:r>
            <a:r>
              <a:rPr lang="en-US" b="0" dirty="0" err="1">
                <a:cs typeface="Times New Roman" panose="02020603050405020304" pitchFamily="18" charset="0"/>
              </a:rPr>
              <a:t>ngày</a:t>
            </a:r>
            <a:r>
              <a:rPr lang="en-US" b="0" dirty="0">
                <a:cs typeface="Times New Roman" panose="02020603050405020304" pitchFamily="18" charset="0"/>
              </a:rPr>
              <a:t> 01 </a:t>
            </a:r>
            <a:r>
              <a:rPr lang="en-US" b="0" dirty="0" err="1">
                <a:cs typeface="Times New Roman" panose="02020603050405020304" pitchFamily="18" charset="0"/>
              </a:rPr>
              <a:t>tháng</a:t>
            </a:r>
            <a:r>
              <a:rPr lang="en-US" b="0" dirty="0">
                <a:cs typeface="Times New Roman" panose="02020603050405020304" pitchFamily="18" charset="0"/>
              </a:rPr>
              <a:t> 02 </a:t>
            </a:r>
            <a:r>
              <a:rPr lang="en-US" b="0" dirty="0" err="1">
                <a:cs typeface="Times New Roman" panose="02020603050405020304" pitchFamily="18" charset="0"/>
              </a:rPr>
              <a:t>năm</a:t>
            </a:r>
            <a:r>
              <a:rPr lang="en-US" b="0" dirty="0">
                <a:cs typeface="Times New Roman" panose="02020603050405020304" pitchFamily="18" charset="0"/>
              </a:rPr>
              <a:t> 2023</a:t>
            </a:r>
            <a:endParaRPr lang="en-US" b="0" dirty="0"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743200" y="762000"/>
            <a:ext cx="4038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u="sng"/>
              <a:t>Tập làm văn</a:t>
            </a:r>
            <a:endParaRPr lang="en-US" b="0" u="sng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71600" y="1259681"/>
            <a:ext cx="615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LẬP CHƯƠNG TRÌNH HOẠT ĐỘNG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 build="allAtOnce"/>
      <p:bldP spid="440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-2603" y="1"/>
            <a:ext cx="9154356" cy="6857999"/>
            <a:chOff x="-2603" y="1"/>
            <a:chExt cx="9154356" cy="68579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/>
            <a:stretch>
              <a:fillRect/>
            </a:stretch>
          </p:blipFill>
          <p:spPr>
            <a:xfrm>
              <a:off x="-2603" y="3016181"/>
              <a:ext cx="9144000" cy="384181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 b="54845"/>
            <a:stretch>
              <a:fillRect/>
            </a:stretch>
          </p:blipFill>
          <p:spPr>
            <a:xfrm>
              <a:off x="7753" y="1"/>
              <a:ext cx="9144000" cy="301618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>
          <a:xfrm>
            <a:off x="7753" y="0"/>
            <a:ext cx="9133644" cy="6858000"/>
          </a:xfrm>
          <a:prstGeom prst="rect">
            <a:avLst/>
          </a:prstGeom>
          <a:solidFill>
            <a:schemeClr val="bg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3568" y="800708"/>
            <a:ext cx="7560840" cy="6295826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697038"/>
              </a:avLst>
            </a:prstTxWarp>
            <a:spAutoFit/>
          </a:bodyPr>
          <a:lstStyle/>
          <a:p>
            <a:pPr algn="ctr"/>
            <a:r>
              <a:rPr lang="en-US" sz="6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CÁC EM LÀM BÀI VÀO VỞ</a:t>
            </a:r>
            <a:endParaRPr 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1931" y="152400"/>
            <a:ext cx="574929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Thứ</a:t>
            </a:r>
            <a:r>
              <a:rPr lang="en-US" dirty="0"/>
              <a:t> sáu  </a:t>
            </a:r>
            <a:r>
              <a:rPr lang="en-US" dirty="0" err="1"/>
              <a:t>ngày</a:t>
            </a:r>
            <a:r>
              <a:rPr lang="en-US" dirty="0"/>
              <a:t> 03 </a:t>
            </a:r>
            <a:r>
              <a:rPr lang="en-US" dirty="0" err="1"/>
              <a:t>tháng</a:t>
            </a:r>
            <a:r>
              <a:rPr lang="en-US" dirty="0"/>
              <a:t> 02 </a:t>
            </a:r>
            <a:r>
              <a:rPr lang="en-US" dirty="0" err="1"/>
              <a:t>năm</a:t>
            </a:r>
            <a:r>
              <a:rPr lang="en-US" dirty="0"/>
              <a:t> 2023</a:t>
            </a:r>
            <a:endParaRPr lang="en-US" dirty="0"/>
          </a:p>
          <a:p>
            <a:pPr algn="ctr"/>
            <a:r>
              <a:rPr lang="en-US" u="sng" dirty="0" err="1"/>
              <a:t>Tập</a:t>
            </a:r>
            <a:r>
              <a:rPr lang="en-US" u="sng" dirty="0"/>
              <a:t> </a:t>
            </a:r>
            <a:r>
              <a:rPr lang="en-US" u="sng" dirty="0" err="1"/>
              <a:t>làm</a:t>
            </a:r>
            <a:r>
              <a:rPr lang="en-US" u="sng" dirty="0"/>
              <a:t> </a:t>
            </a:r>
            <a:r>
              <a:rPr lang="en-US" u="sng" dirty="0" err="1"/>
              <a:t>văn</a:t>
            </a:r>
            <a:endParaRPr lang="en-US" u="sng" dirty="0"/>
          </a:p>
          <a:p>
            <a:pPr algn="ctr"/>
            <a:r>
              <a:rPr lang="en-US" dirty="0" err="1">
                <a:solidFill>
                  <a:srgbClr val="FF0000"/>
                </a:solidFill>
              </a:rPr>
              <a:t>Lập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chương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hoạt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động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905000"/>
            <a:ext cx="1670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2743200"/>
            <a:ext cx="81534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8945" indent="-448945" algn="just"/>
            <a:r>
              <a:rPr lang="pt-BR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Bước đầu biết lập chuơng trình hoạt động cho một buổi sinh hoạt tập thể.</a:t>
            </a:r>
            <a:endParaRPr lang="en-US" sz="2800" b="0" dirty="0">
              <a:solidFill>
                <a:srgbClr val="000000"/>
              </a:solidFill>
              <a:effectLst/>
              <a:latin typeface="VNI-Aptim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Xây dựng được chương trình liên hoan văn nghệ của lớp chào mừng ngày 20/11 (theo  nhóm)</a:t>
            </a:r>
            <a:endParaRPr lang="en-US" sz="2800" b="0" dirty="0">
              <a:solidFill>
                <a:srgbClr val="000000"/>
              </a:solidFill>
              <a:effectLst/>
              <a:latin typeface="VNI-Aptim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8945" indent="-448945" algn="just"/>
            <a:r>
              <a:rPr lang="pt-BR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*GDKNS :  Hợp tác, thể hiện sự tự tin, đảm nhận trách nhiệm.</a:t>
            </a:r>
            <a:endParaRPr lang="en-US" sz="2800" b="0" dirty="0">
              <a:solidFill>
                <a:srgbClr val="000000"/>
              </a:solidFill>
              <a:effectLst/>
              <a:latin typeface="VNI-Aptima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609600" y="168275"/>
            <a:ext cx="7741285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dirty="0" err="1">
                <a:sym typeface="+mn-ea"/>
              </a:rPr>
              <a:t>Thứ</a:t>
            </a:r>
            <a:r>
              <a:rPr lang="en-US" dirty="0">
                <a:sym typeface="+mn-ea"/>
              </a:rPr>
              <a:t> sáu  </a:t>
            </a:r>
            <a:r>
              <a:rPr lang="en-US" dirty="0" err="1">
                <a:sym typeface="+mn-ea"/>
              </a:rPr>
              <a:t>ngày</a:t>
            </a:r>
            <a:r>
              <a:rPr lang="en-US" dirty="0">
                <a:sym typeface="+mn-ea"/>
              </a:rPr>
              <a:t> 03 </a:t>
            </a:r>
            <a:r>
              <a:rPr lang="en-US" dirty="0" err="1">
                <a:sym typeface="+mn-ea"/>
              </a:rPr>
              <a:t>tháng</a:t>
            </a:r>
            <a:r>
              <a:rPr lang="en-US" dirty="0">
                <a:sym typeface="+mn-ea"/>
              </a:rPr>
              <a:t> 02 </a:t>
            </a:r>
            <a:r>
              <a:rPr lang="en-US" dirty="0" err="1">
                <a:sym typeface="+mn-ea"/>
              </a:rPr>
              <a:t>năm</a:t>
            </a:r>
            <a:r>
              <a:rPr lang="en-US" dirty="0">
                <a:sym typeface="+mn-ea"/>
              </a:rPr>
              <a:t> 2023</a:t>
            </a:r>
            <a:endParaRPr lang="en-US" dirty="0"/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endParaRPr lang="en-US" b="0" dirty="0">
              <a:cs typeface="Times New Roman" panose="02020603050405020304" pitchFamily="18" charset="0"/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743200" y="762000"/>
            <a:ext cx="4038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u="sng"/>
              <a:t>Tập làm văn</a:t>
            </a:r>
            <a:endParaRPr lang="en-US" b="0" u="sng"/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2362200" y="2147888"/>
            <a:ext cx="2895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93290" y="1989000"/>
            <a:ext cx="8534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b="0" dirty="0" err="1">
                <a:solidFill>
                  <a:prstClr val="black"/>
                </a:solidFill>
              </a:rPr>
              <a:t>Để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chuẩn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bị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cho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buổi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sinh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hoạt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lớp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các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em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cần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phải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thực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hiện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những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công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việc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nào</a:t>
            </a:r>
            <a:r>
              <a:rPr lang="en-US" sz="3200" b="0" dirty="0">
                <a:solidFill>
                  <a:prstClr val="black"/>
                </a:solidFill>
              </a:rPr>
              <a:t>  ?</a:t>
            </a:r>
            <a:endParaRPr lang="en-US" sz="3200" b="0" dirty="0">
              <a:solidFill>
                <a:prstClr val="black"/>
              </a:solidFill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769374" y="3581400"/>
            <a:ext cx="7605252" cy="1815882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dirty="0">
                <a:solidFill>
                  <a:prstClr val="black"/>
                </a:solidFill>
              </a:rPr>
              <a:t>1.Tổng </a:t>
            </a:r>
            <a:r>
              <a:rPr lang="en-US" b="0" dirty="0" err="1">
                <a:solidFill>
                  <a:prstClr val="black"/>
                </a:solidFill>
              </a:rPr>
              <a:t>hợp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các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nội</a:t>
            </a:r>
            <a:r>
              <a:rPr lang="en-US" b="0" dirty="0">
                <a:solidFill>
                  <a:prstClr val="black"/>
                </a:solidFill>
              </a:rPr>
              <a:t> dung </a:t>
            </a:r>
            <a:r>
              <a:rPr lang="en-US" b="0" dirty="0" err="1">
                <a:solidFill>
                  <a:prstClr val="black"/>
                </a:solidFill>
              </a:rPr>
              <a:t>sinh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hoạt</a:t>
            </a:r>
            <a:r>
              <a:rPr lang="en-US" b="0" dirty="0">
                <a:solidFill>
                  <a:prstClr val="black"/>
                </a:solidFill>
              </a:rPr>
              <a:t>.</a:t>
            </a:r>
            <a:endParaRPr lang="en-US" b="0" dirty="0">
              <a:solidFill>
                <a:prstClr val="black"/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dirty="0">
                <a:solidFill>
                  <a:prstClr val="black"/>
                </a:solidFill>
              </a:rPr>
              <a:t>2. </a:t>
            </a:r>
            <a:r>
              <a:rPr lang="en-US" b="0" dirty="0" err="1">
                <a:solidFill>
                  <a:prstClr val="black"/>
                </a:solidFill>
              </a:rPr>
              <a:t>Phân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công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các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bạn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chuẩn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bị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cho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buổi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sinh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hoạt</a:t>
            </a:r>
            <a:r>
              <a:rPr lang="en-US" b="0" dirty="0">
                <a:solidFill>
                  <a:prstClr val="black"/>
                </a:solidFill>
              </a:rPr>
              <a:t>.</a:t>
            </a:r>
            <a:endParaRPr lang="en-US" b="0" dirty="0">
              <a:solidFill>
                <a:prstClr val="black"/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dirty="0">
                <a:solidFill>
                  <a:prstClr val="black"/>
                </a:solidFill>
              </a:rPr>
              <a:t>3.Thực </a:t>
            </a:r>
            <a:r>
              <a:rPr lang="en-US" b="0" dirty="0" err="1">
                <a:solidFill>
                  <a:prstClr val="black"/>
                </a:solidFill>
              </a:rPr>
              <a:t>hiện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buổi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sinh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hoạt</a:t>
            </a:r>
            <a:r>
              <a:rPr lang="en-US" b="0" dirty="0">
                <a:solidFill>
                  <a:prstClr val="black"/>
                </a:solidFill>
              </a:rPr>
              <a:t>.</a:t>
            </a:r>
            <a:endParaRPr lang="en-US" b="0" dirty="0">
              <a:solidFill>
                <a:prstClr val="black"/>
              </a:solidFill>
            </a:endParaRPr>
          </a:p>
        </p:txBody>
      </p:sp>
      <p:sp>
        <p:nvSpPr>
          <p:cNvPr id="3079" name="Rectangle 1"/>
          <p:cNvSpPr>
            <a:spLocks noChangeArrowheads="1"/>
          </p:cNvSpPr>
          <p:nvPr/>
        </p:nvSpPr>
        <p:spPr bwMode="auto">
          <a:xfrm>
            <a:off x="609600" y="1345050"/>
            <a:ext cx="52418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Khởi</a:t>
            </a:r>
            <a:r>
              <a:rPr lang="en-US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 :</a:t>
            </a:r>
            <a:endParaRPr lang="en-US" sz="32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81" grpId="0" animBg="1"/>
      <p:bldP spid="30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9"/>
          <p:cNvSpPr txBox="1">
            <a:spLocks noChangeArrowheads="1"/>
          </p:cNvSpPr>
          <p:nvPr/>
        </p:nvSpPr>
        <p:spPr bwMode="auto">
          <a:xfrm>
            <a:off x="2362200" y="2224088"/>
            <a:ext cx="289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1274763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trả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altLang="en-US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114300" y="2112736"/>
            <a:ext cx="8915400" cy="3477875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b="0" dirty="0" err="1">
                <a:latin typeface="Times New Roman" panose="02020603050405020304" pitchFamily="18" charset="0"/>
              </a:rPr>
              <a:t>Câu</a:t>
            </a:r>
            <a:r>
              <a:rPr lang="en-US" altLang="en-US" b="0" dirty="0"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latin typeface="Times New Roman" panose="02020603050405020304" pitchFamily="18" charset="0"/>
              </a:rPr>
              <a:t>hỏi</a:t>
            </a:r>
            <a:r>
              <a:rPr lang="en-US" altLang="en-US" b="0" dirty="0">
                <a:latin typeface="Times New Roman" panose="02020603050405020304" pitchFamily="18" charset="0"/>
              </a:rPr>
              <a:t>:</a:t>
            </a:r>
            <a:endParaRPr lang="en-US" altLang="en-US" sz="4000" b="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nhằm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đích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?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?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trưởng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?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c)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thuật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en-US" b="0" dirty="0">
              <a:latin typeface="Times New Roman" panose="02020603050405020304" pitchFamily="18" charset="0"/>
            </a:endParaRP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3200400" y="136525"/>
            <a:ext cx="2101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0000FF"/>
                </a:solidFill>
                <a:latin typeface="Times New Roman" panose="02020603050405020304" pitchFamily="18" charset="0"/>
              </a:rPr>
              <a:t>Tập làm văn</a:t>
            </a:r>
            <a:endParaRPr lang="en-US" altLang="en-US" sz="2800" u="sng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1174750" y="822325"/>
            <a:ext cx="615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LẬP CHƯƠNG TRÌNH HOẠT ĐỘNG</a:t>
            </a: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9"/>
          <p:cNvSpPr txBox="1">
            <a:spLocks noChangeArrowheads="1"/>
          </p:cNvSpPr>
          <p:nvPr/>
        </p:nvSpPr>
        <p:spPr bwMode="auto">
          <a:xfrm>
            <a:off x="2362200" y="2147888"/>
            <a:ext cx="289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1117600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trả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altLang="en-US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57200" y="1879385"/>
            <a:ext cx="5143500" cy="584775"/>
          </a:xfrm>
          <a:prstGeom prst="rect">
            <a:avLst/>
          </a:prstGeom>
          <a:noFill/>
          <a:ln w="57150" cmpd="thinThick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họp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? 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 </a:t>
            </a:r>
            <a:endParaRPr lang="en-US" altLang="en-US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3155950" y="190499"/>
            <a:ext cx="2101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endParaRPr lang="en-US" altLang="en-US" sz="2800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1219200" y="798512"/>
            <a:ext cx="6154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LẬP CHƯƠNG TRÌNH HOẠT ĐỘNG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14300" y="2586694"/>
            <a:ext cx="8915400" cy="954107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 dirty="0">
                <a:latin typeface="Times New Roman" panose="02020603050405020304" pitchFamily="18" charset="0"/>
              </a:rPr>
              <a:t>=&gt;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chào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mừng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Nam 20/11.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57200" y="3733800"/>
            <a:ext cx="8229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en-US" sz="2800" b="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quyết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chúc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mừng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thầy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?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28600" y="5156200"/>
            <a:ext cx="8610600" cy="584200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=&gt; Liên hoan văn nghệ tại lớp</a:t>
            </a:r>
            <a:endParaRPr lang="en-US" altLang="en-US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/>
      <p:bldP spid="7" grpId="0" animBg="1"/>
      <p:bldP spid="9" grpId="0" animBg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4343400" y="3995678"/>
            <a:ext cx="4572000" cy="2862322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c)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cụ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thật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vui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vẻ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 Thu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Tuấn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Béo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kịch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câm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Huyền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kéo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đàn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...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Cuối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thầy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nhiệm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phát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khen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tường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hay,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khen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nhiên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chu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đáo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en-US" sz="2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15595" y="457200"/>
            <a:ext cx="364489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a) Các bạn trong lớp tổ chức buổi liên hoan văn nghệ nhằm mục đích gì?</a:t>
            </a:r>
            <a:endParaRPr lang="en-US" altLang="en-US" sz="20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1269" name="Straight Connector 8"/>
          <p:cNvCxnSpPr>
            <a:cxnSpLocks noChangeShapeType="1"/>
          </p:cNvCxnSpPr>
          <p:nvPr/>
        </p:nvCxnSpPr>
        <p:spPr bwMode="auto">
          <a:xfrm rot="5400000">
            <a:off x="1714501" y="3390900"/>
            <a:ext cx="48006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91955" y="3886200"/>
            <a:ext cx="3644898" cy="85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c) Hãy thuật lại diễn biến của buổi liên hoan?</a:t>
            </a:r>
            <a:endParaRPr lang="en-US" altLang="en-US" sz="20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15595" y="1472863"/>
            <a:ext cx="3644898" cy="16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b) Để tổ chức buổi liên hoan cần làm những việc gì? Lớp trưởng đã phân công như thế nào?</a:t>
            </a:r>
            <a:endParaRPr lang="en-US" altLang="en-US" sz="20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343400" y="1441133"/>
            <a:ext cx="4572000" cy="2554545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chuẩn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0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chuẩn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bánh,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kẹo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chén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đĩa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;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tường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en-US" sz="20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0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endParaRPr lang="en-US" altLang="en-US" sz="2000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-Bánh,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kẹo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chén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đĩa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Phượng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nữ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en-US" sz="20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-Trang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Nam,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Sơn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en-US" sz="2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343400" y="439671"/>
            <a:ext cx="4572000" cy="1015663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đích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Chúc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mừng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thầy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Nam 20 – 11;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bày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tỏ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lòng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ơn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thầy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en-US" sz="2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  <p:bldP spid="44040" grpId="0"/>
      <p:bldP spid="6" grpId="0"/>
      <p:bldP spid="7" grpId="0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8610600" cy="4278094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dirty="0" err="1">
                <a:solidFill>
                  <a:srgbClr val="FF0000"/>
                </a:solidFill>
              </a:rPr>
              <a:t>Gợi</a:t>
            </a:r>
            <a:r>
              <a:rPr lang="en-US" sz="3200" dirty="0">
                <a:solidFill>
                  <a:srgbClr val="FF0000"/>
                </a:solidFill>
              </a:rPr>
              <a:t> ý:</a:t>
            </a:r>
            <a:endParaRPr lang="en-US" sz="32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3200" dirty="0" err="1"/>
              <a:t>Chương</a:t>
            </a:r>
            <a:r>
              <a:rPr lang="en-US" sz="3200" dirty="0"/>
              <a:t> trình liên hoan </a:t>
            </a:r>
            <a:r>
              <a:rPr lang="en-US" sz="3200" dirty="0" err="1"/>
              <a:t>văn</a:t>
            </a:r>
            <a:r>
              <a:rPr lang="en-US" sz="3200" dirty="0"/>
              <a:t> </a:t>
            </a:r>
            <a:r>
              <a:rPr lang="en-US" sz="3200" dirty="0" err="1"/>
              <a:t>nghệ</a:t>
            </a:r>
            <a:endParaRPr lang="en-US" sz="3200" dirty="0"/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3200" dirty="0" err="1"/>
              <a:t>Chào</a:t>
            </a:r>
            <a:r>
              <a:rPr lang="en-US" sz="3200" dirty="0"/>
              <a:t> </a:t>
            </a:r>
            <a:r>
              <a:rPr lang="en-US" altLang="en-US" dirty="0" err="1"/>
              <a:t>mừng</a:t>
            </a:r>
            <a:r>
              <a:rPr lang="en-US" altLang="en-US" dirty="0"/>
              <a:t> </a:t>
            </a:r>
            <a:r>
              <a:rPr lang="en-US" altLang="en-US" dirty="0" err="1"/>
              <a:t>Ngày</a:t>
            </a:r>
            <a:r>
              <a:rPr lang="en-US" altLang="en-US" dirty="0"/>
              <a:t> </a:t>
            </a:r>
            <a:r>
              <a:rPr lang="en-US" altLang="en-US" dirty="0" err="1"/>
              <a:t>Nhà</a:t>
            </a:r>
            <a:r>
              <a:rPr lang="en-US" altLang="en-US" dirty="0"/>
              <a:t> </a:t>
            </a:r>
            <a:r>
              <a:rPr lang="en-US" altLang="en-US" dirty="0" err="1"/>
              <a:t>giáo</a:t>
            </a:r>
            <a:r>
              <a:rPr lang="en-US" altLang="en-US" dirty="0"/>
              <a:t> </a:t>
            </a:r>
            <a:r>
              <a:rPr lang="en-US" altLang="en-US" dirty="0" err="1"/>
              <a:t>Việt</a:t>
            </a:r>
            <a:r>
              <a:rPr lang="en-US" altLang="en-US" dirty="0"/>
              <a:t> Nam 20 -11</a:t>
            </a:r>
            <a:endParaRPr lang="en-US" sz="3200" dirty="0"/>
          </a:p>
          <a:p>
            <a:pPr marL="571500" indent="-571500" eaLnBrk="1" hangingPunct="1">
              <a:spcBef>
                <a:spcPct val="50000"/>
              </a:spcBef>
              <a:buFontTx/>
              <a:buAutoNum type="romanUcPeriod"/>
              <a:defRPr/>
            </a:pPr>
            <a:r>
              <a:rPr lang="en-US" sz="3200" dirty="0" err="1">
                <a:solidFill>
                  <a:srgbClr val="FF0000"/>
                </a:solidFill>
              </a:rPr>
              <a:t>Mục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đích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  <a:endParaRPr lang="en-US" sz="3200" dirty="0">
              <a:solidFill>
                <a:srgbClr val="FF0000"/>
              </a:solidFill>
            </a:endParaRPr>
          </a:p>
          <a:p>
            <a:pPr marL="571500" indent="-571500" eaLnBrk="1" hangingPunct="1">
              <a:spcBef>
                <a:spcPct val="50000"/>
              </a:spcBef>
              <a:buFontTx/>
              <a:buAutoNum type="romanUcPeriod"/>
              <a:defRPr/>
            </a:pPr>
            <a:r>
              <a:rPr lang="en-US" sz="3200" dirty="0">
                <a:solidFill>
                  <a:srgbClr val="FF0000"/>
                </a:solidFill>
              </a:rPr>
              <a:t>Phân công </a:t>
            </a:r>
            <a:r>
              <a:rPr lang="en-US" sz="3200" dirty="0" err="1">
                <a:solidFill>
                  <a:srgbClr val="FF0000"/>
                </a:solidFill>
              </a:rPr>
              <a:t>chuẩn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bị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  <a:endParaRPr lang="en-US" sz="3200" dirty="0">
              <a:solidFill>
                <a:srgbClr val="FF0000"/>
              </a:solidFill>
            </a:endParaRPr>
          </a:p>
          <a:p>
            <a:pPr marL="571500" indent="-571500" eaLnBrk="1" hangingPunct="1">
              <a:spcBef>
                <a:spcPct val="50000"/>
              </a:spcBef>
              <a:buFontTx/>
              <a:buAutoNum type="romanUcPeriod"/>
              <a:defRPr/>
            </a:pP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Chương</a:t>
            </a:r>
            <a:r>
              <a:rPr lang="en-US" sz="3200" dirty="0">
                <a:solidFill>
                  <a:srgbClr val="FF0000"/>
                </a:solidFill>
              </a:rPr>
              <a:t> trình </a:t>
            </a:r>
            <a:r>
              <a:rPr lang="en-US" sz="3200" dirty="0" err="1">
                <a:solidFill>
                  <a:srgbClr val="FF0000"/>
                </a:solidFill>
              </a:rPr>
              <a:t>cụ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thể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04800" y="228600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b="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2: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Giả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sử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trưởng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chức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Chào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mừng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Nam 20 -11 ”.</a:t>
            </a:r>
            <a:endParaRPr lang="en-US" altLang="en-US" sz="2800" b="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44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-76200"/>
            <a:ext cx="9525000" cy="772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dirty="0">
                <a:solidFill>
                  <a:srgbClr val="000000"/>
                </a:solidFill>
                <a:latin typeface="Times New Roman" panose="02020603050405020304"/>
              </a:rPr>
              <a:t>Chương trình liên hoan văn nghệ chào mừng </a:t>
            </a:r>
            <a:endParaRPr lang="en-US" dirty="0">
              <a:solidFill>
                <a:srgbClr val="000000"/>
              </a:solidFill>
              <a:latin typeface="Times New Roman" panose="02020603050405020304"/>
            </a:endParaRPr>
          </a:p>
          <a:p>
            <a:pPr algn="ctr"/>
            <a:r>
              <a:rPr lang="vi-VN" dirty="0">
                <a:solidFill>
                  <a:srgbClr val="000000"/>
                </a:solidFill>
                <a:latin typeface="Times New Roman" panose="02020603050405020304"/>
              </a:rPr>
              <a:t>Ngày Nhà giáo Việt Nam 20/11 (lớp 5</a:t>
            </a:r>
            <a:r>
              <a:rPr lang="en-US" altLang="vi-VN" dirty="0">
                <a:solidFill>
                  <a:srgbClr val="000000"/>
                </a:solidFill>
                <a:latin typeface="Times New Roman" panose="02020603050405020304"/>
              </a:rPr>
              <a:t>/4</a:t>
            </a:r>
            <a:r>
              <a:rPr lang="vi-VN" dirty="0">
                <a:solidFill>
                  <a:srgbClr val="000000"/>
                </a:solidFill>
                <a:latin typeface="Times New Roman" panose="02020603050405020304"/>
              </a:rPr>
              <a:t>)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dirty="0">
                <a:solidFill>
                  <a:srgbClr val="000000"/>
                </a:solidFill>
                <a:latin typeface="Times New Roman" panose="02020603050405020304"/>
              </a:rPr>
              <a:t>I. Mục đích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Chúc mừng và bày tỏ lòng biết ơn thầy, cô.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dirty="0">
                <a:solidFill>
                  <a:srgbClr val="000000"/>
                </a:solidFill>
                <a:latin typeface="Times New Roman" panose="02020603050405020304"/>
              </a:rPr>
              <a:t>II. Phân công chuẩn bị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1. Bánh kẹo, hoa quả, chén đĩa, hoa,...: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My</a:t>
            </a:r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Cẩm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 Nhung</a:t>
            </a:r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...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2. Trang trí: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Bảo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Thơ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Huyền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 Nhung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3. Báo: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Anh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Thư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 </a:t>
            </a:r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và ban biên tập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Tiết mục văn nghệ: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-  Dẫn chương trình: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Thảo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 My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-  Kịch câm: Tuấn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-  Kéo đàn: Huyền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Nhung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-  Múa: tổ 2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-  Tam ca nữ: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My,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Thư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,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Trâm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 Anh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-   Hoạt cảnh kịch: Lòng dân (tổ 4)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en-US" altLang="vi-VN" b="0" dirty="0">
                <a:solidFill>
                  <a:srgbClr val="000000"/>
                </a:solidFill>
                <a:latin typeface="Times New Roman" panose="02020603050405020304"/>
              </a:rPr>
              <a:t>4</a:t>
            </a:r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. Dọn lớp sau buổi lễ: cả lớp.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br>
              <a:rPr lang="vi-VN" sz="1600" b="0" dirty="0">
                <a:solidFill>
                  <a:srgbClr val="000000"/>
                </a:solidFill>
                <a:latin typeface="Times New Roman" panose="02020603050405020304"/>
              </a:rPr>
            </a:br>
            <a:br>
              <a:rPr lang="vi-VN" sz="1600" b="0" dirty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US" sz="1600" b="0" dirty="0">
                <a:solidFill>
                  <a:srgbClr val="000000"/>
                </a:solidFill>
                <a:latin typeface="Calibri" panose="020F0502020204030204"/>
              </a:rPr>
              <a:t> </a:t>
            </a:r>
            <a:endParaRPr lang="en-US" sz="1600" dirty="0"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-152400"/>
            <a:ext cx="9525000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dirty="0">
                <a:latin typeface="Times New Roman" panose="02020603050405020304"/>
              </a:rPr>
              <a:t>Chương trình liên hoan văn nghệ chào mừng </a:t>
            </a:r>
            <a:endParaRPr lang="en-US" dirty="0">
              <a:latin typeface="Times New Roman" panose="02020603050405020304"/>
            </a:endParaRPr>
          </a:p>
          <a:p>
            <a:pPr algn="ctr"/>
            <a:r>
              <a:rPr lang="vi-VN" dirty="0">
                <a:latin typeface="Times New Roman" panose="02020603050405020304"/>
              </a:rPr>
              <a:t>Ngày Nhà giáo Việt Nam 20/11 (lớp 5</a:t>
            </a:r>
            <a:r>
              <a:rPr lang="en-US" dirty="0">
                <a:latin typeface="Times New Roman" panose="02020603050405020304"/>
              </a:rPr>
              <a:t>B</a:t>
            </a:r>
            <a:r>
              <a:rPr lang="vi-VN" dirty="0">
                <a:latin typeface="Times New Roman" panose="02020603050405020304"/>
              </a:rPr>
              <a:t>)</a:t>
            </a:r>
            <a:endParaRPr lang="vi-VN" b="0" dirty="0">
              <a:latin typeface="Times New Roman" panose="02020603050405020304"/>
            </a:endParaRPr>
          </a:p>
          <a:p>
            <a:r>
              <a:rPr lang="vi-VN" sz="2400" dirty="0">
                <a:solidFill>
                  <a:srgbClr val="000000"/>
                </a:solidFill>
                <a:latin typeface="Times New Roman" panose="02020603050405020304"/>
              </a:rPr>
              <a:t>I. Mục đích</a:t>
            </a:r>
            <a:endParaRPr lang="vi-VN" sz="2400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sz="2400" dirty="0">
                <a:solidFill>
                  <a:srgbClr val="000000"/>
                </a:solidFill>
                <a:latin typeface="Times New Roman" panose="02020603050405020304"/>
              </a:rPr>
              <a:t>II. Phân công chuẩn bị</a:t>
            </a:r>
            <a:endParaRPr lang="vi-VN" sz="2400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sz="2400" dirty="0">
                <a:solidFill>
                  <a:srgbClr val="000000"/>
                </a:solidFill>
                <a:latin typeface="Times New Roman" panose="02020603050405020304"/>
              </a:rPr>
              <a:t>III. Chương trình cụ thể</a:t>
            </a:r>
            <a:endParaRPr lang="vi-VN" sz="2400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1. Phát biểu chúc mừng và tặng hoa thầy cô: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Anh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Thư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2. Giới thiệu báo tường: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Thảo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Quỳnh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3. Liên hoan văn nghệ - Ăn bánh ngọt, uống nước.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-  Giới thiệu chương trình Văn Nghệ chào mừng thầy cô: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Thảo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/>
              </a:rPr>
              <a:t> My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-   Biểu diễn: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+ Kịch câm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+ Kéo đàn vi-ô-lông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+ Múa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+ Tam ca nữ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+ Hoạt cảnh kịch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Kết thúc: </a:t>
            </a:r>
            <a:r>
              <a:rPr lang="en-US" b="0" dirty="0" err="1">
                <a:solidFill>
                  <a:srgbClr val="000000"/>
                </a:solidFill>
                <a:latin typeface="Times New Roman" panose="02020603050405020304"/>
              </a:rPr>
              <a:t>cô</a:t>
            </a:r>
            <a:r>
              <a:rPr lang="vi-VN" b="0" dirty="0">
                <a:solidFill>
                  <a:srgbClr val="000000"/>
                </a:solidFill>
                <a:latin typeface="Times New Roman" panose="02020603050405020304"/>
              </a:rPr>
              <a:t> chủ nhiệm phát biểu.</a:t>
            </a:r>
            <a:endParaRPr lang="vi-VN" b="0" dirty="0">
              <a:solidFill>
                <a:srgbClr val="000000"/>
              </a:solidFill>
              <a:latin typeface="Times New Roman" panose="02020603050405020304"/>
            </a:endParaRPr>
          </a:p>
          <a:p>
            <a:br>
              <a:rPr lang="vi-VN" b="0" dirty="0">
                <a:solidFill>
                  <a:srgbClr val="000000"/>
                </a:solidFill>
                <a:latin typeface="Times New Roman" panose="02020603050405020304"/>
              </a:rPr>
            </a:br>
            <a:br>
              <a:rPr lang="vi-VN" b="0" dirty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US" b="0" dirty="0">
                <a:solidFill>
                  <a:srgbClr val="000000"/>
                </a:solidFill>
                <a:latin typeface="Calibri" panose="020F0502020204030204"/>
              </a:rPr>
              <a:t> </a:t>
            </a:r>
            <a:endParaRPr lang="en-US" dirty="0">
              <a:latin typeface="Calibri" panose="020F0502020204030204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733800" y="4038600"/>
            <a:ext cx="22352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TH_BinhNham@2023</a:t>
            </a:r>
            <a:endParaRPr 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3768</Words>
  <Application>WPS Presentation</Application>
  <PresentationFormat>On-screen Show (4:3)</PresentationFormat>
  <Paragraphs>150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Arial</vt:lpstr>
      <vt:lpstr>SimSun</vt:lpstr>
      <vt:lpstr>Wingdings</vt:lpstr>
      <vt:lpstr>Times New Roman</vt:lpstr>
      <vt:lpstr>Calibri</vt:lpstr>
      <vt:lpstr>Calibri</vt:lpstr>
      <vt:lpstr>VNI-Aptima</vt:lpstr>
      <vt:lpstr>Segoe Print</vt:lpstr>
      <vt:lpstr>Times New Roman</vt:lpstr>
      <vt:lpstr>Microsoft YaHei</vt:lpstr>
      <vt:lpstr>Arial Unicode MS</vt:lpstr>
      <vt:lpstr>Chủ đề của Office</vt:lpstr>
      <vt:lpstr>Office Theme</vt:lpstr>
      <vt:lpstr>1_Office Theme</vt:lpstr>
      <vt:lpstr>3_Office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acer</cp:lastModifiedBy>
  <cp:revision>94</cp:revision>
  <dcterms:created xsi:type="dcterms:W3CDTF">2009-01-25T10:16:00Z</dcterms:created>
  <dcterms:modified xsi:type="dcterms:W3CDTF">2023-02-06T15:03:17Z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0D75E4B2C49548D7B51D935A8BADAE10</vt:lpwstr>
  </property>
  <property fmtid="{D5CDD505-2E9C-101B-9397-08002B2CF9AE}" pid="3" name="KSOProductBuildVer">
    <vt:lpwstr>1033-11.2.0.11440</vt:lpwstr>
  </property>
</Properties>
</file>