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4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1B3DA2-47D5-4CCE-B0D3-F5ECE0A4143C}"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69462-600B-4A97-9CFA-2D17FDFD10DD}" type="slidenum">
              <a:rPr lang="en-US" smtClean="0"/>
              <a:t>‹#›</a:t>
            </a:fld>
            <a:endParaRPr lang="en-US"/>
          </a:p>
        </p:txBody>
      </p:sp>
    </p:spTree>
    <p:extLst>
      <p:ext uri="{BB962C8B-B14F-4D97-AF65-F5344CB8AC3E}">
        <p14:creationId xmlns:p14="http://schemas.microsoft.com/office/powerpoint/2010/main" val="1396256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58506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185616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23517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828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67854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67725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2633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99619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12932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579616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4364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hòm kho báu để đến câu hỏi.</a:t>
            </a:r>
          </a:p>
          <a:p>
            <a:r>
              <a:rPr lang="en-US"/>
              <a:t>Nhấn vào dòng chữ Treasure Hunt để đến trò chơi thứ 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83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13047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290783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6338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53256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130102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97556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77594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67756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94676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4730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136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73758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6130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06028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299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521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216471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80775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09594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60803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99352B-735E-41BF-8D39-F02E1BA534F7}"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D7302-2586-42EB-8CB6-E3CD2830C1D2}" type="slidenum">
              <a:rPr lang="en-US" smtClean="0"/>
              <a:t>‹#›</a:t>
            </a:fld>
            <a:endParaRPr lang="en-US"/>
          </a:p>
        </p:txBody>
      </p:sp>
    </p:spTree>
    <p:extLst>
      <p:ext uri="{BB962C8B-B14F-4D97-AF65-F5344CB8AC3E}">
        <p14:creationId xmlns:p14="http://schemas.microsoft.com/office/powerpoint/2010/main" val="3671864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99352B-735E-41BF-8D39-F02E1BA534F7}"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D7302-2586-42EB-8CB6-E3CD2830C1D2}" type="slidenum">
              <a:rPr lang="en-US" smtClean="0"/>
              <a:t>‹#›</a:t>
            </a:fld>
            <a:endParaRPr lang="en-US"/>
          </a:p>
        </p:txBody>
      </p:sp>
    </p:spTree>
    <p:extLst>
      <p:ext uri="{BB962C8B-B14F-4D97-AF65-F5344CB8AC3E}">
        <p14:creationId xmlns:p14="http://schemas.microsoft.com/office/powerpoint/2010/main" val="609115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99352B-735E-41BF-8D39-F02E1BA534F7}"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D7302-2586-42EB-8CB6-E3CD2830C1D2}" type="slidenum">
              <a:rPr lang="en-US" smtClean="0"/>
              <a:t>‹#›</a:t>
            </a:fld>
            <a:endParaRPr lang="en-US"/>
          </a:p>
        </p:txBody>
      </p:sp>
    </p:spTree>
    <p:extLst>
      <p:ext uri="{BB962C8B-B14F-4D97-AF65-F5344CB8AC3E}">
        <p14:creationId xmlns:p14="http://schemas.microsoft.com/office/powerpoint/2010/main" val="2668699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13768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501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99352B-735E-41BF-8D39-F02E1BA534F7}"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D7302-2586-42EB-8CB6-E3CD2830C1D2}" type="slidenum">
              <a:rPr lang="en-US" smtClean="0"/>
              <a:t>‹#›</a:t>
            </a:fld>
            <a:endParaRPr lang="en-US"/>
          </a:p>
        </p:txBody>
      </p:sp>
    </p:spTree>
    <p:extLst>
      <p:ext uri="{BB962C8B-B14F-4D97-AF65-F5344CB8AC3E}">
        <p14:creationId xmlns:p14="http://schemas.microsoft.com/office/powerpoint/2010/main" val="2284702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199352B-735E-41BF-8D39-F02E1BA534F7}"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D7302-2586-42EB-8CB6-E3CD2830C1D2}" type="slidenum">
              <a:rPr lang="en-US" smtClean="0"/>
              <a:t>‹#›</a:t>
            </a:fld>
            <a:endParaRPr lang="en-US"/>
          </a:p>
        </p:txBody>
      </p:sp>
    </p:spTree>
    <p:extLst>
      <p:ext uri="{BB962C8B-B14F-4D97-AF65-F5344CB8AC3E}">
        <p14:creationId xmlns:p14="http://schemas.microsoft.com/office/powerpoint/2010/main" val="3678339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99352B-735E-41BF-8D39-F02E1BA534F7}"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D7302-2586-42EB-8CB6-E3CD2830C1D2}" type="slidenum">
              <a:rPr lang="en-US" smtClean="0"/>
              <a:t>‹#›</a:t>
            </a:fld>
            <a:endParaRPr lang="en-US"/>
          </a:p>
        </p:txBody>
      </p:sp>
    </p:spTree>
    <p:extLst>
      <p:ext uri="{BB962C8B-B14F-4D97-AF65-F5344CB8AC3E}">
        <p14:creationId xmlns:p14="http://schemas.microsoft.com/office/powerpoint/2010/main" val="4213363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99352B-735E-41BF-8D39-F02E1BA534F7}" type="datetimeFigureOut">
              <a:rPr lang="en-US" smtClean="0"/>
              <a:t>10/11/2024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FD7302-2586-42EB-8CB6-E3CD2830C1D2}" type="slidenum">
              <a:rPr lang="en-US" smtClean="0"/>
              <a:t>‹#›</a:t>
            </a:fld>
            <a:endParaRPr lang="en-US"/>
          </a:p>
        </p:txBody>
      </p:sp>
    </p:spTree>
    <p:extLst>
      <p:ext uri="{BB962C8B-B14F-4D97-AF65-F5344CB8AC3E}">
        <p14:creationId xmlns:p14="http://schemas.microsoft.com/office/powerpoint/2010/main" val="1445853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99352B-735E-41BF-8D39-F02E1BA534F7}" type="datetimeFigureOut">
              <a:rPr lang="en-US" smtClean="0"/>
              <a:t>10/11/2024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FD7302-2586-42EB-8CB6-E3CD2830C1D2}" type="slidenum">
              <a:rPr lang="en-US" smtClean="0"/>
              <a:t>‹#›</a:t>
            </a:fld>
            <a:endParaRPr lang="en-US"/>
          </a:p>
        </p:txBody>
      </p:sp>
    </p:spTree>
    <p:extLst>
      <p:ext uri="{BB962C8B-B14F-4D97-AF65-F5344CB8AC3E}">
        <p14:creationId xmlns:p14="http://schemas.microsoft.com/office/powerpoint/2010/main" val="3246130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99352B-735E-41BF-8D39-F02E1BA534F7}" type="datetimeFigureOut">
              <a:rPr lang="en-US" smtClean="0"/>
              <a:t>10/11/2024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FD7302-2586-42EB-8CB6-E3CD2830C1D2}" type="slidenum">
              <a:rPr lang="en-US" smtClean="0"/>
              <a:t>‹#›</a:t>
            </a:fld>
            <a:endParaRPr lang="en-US"/>
          </a:p>
        </p:txBody>
      </p:sp>
    </p:spTree>
    <p:extLst>
      <p:ext uri="{BB962C8B-B14F-4D97-AF65-F5344CB8AC3E}">
        <p14:creationId xmlns:p14="http://schemas.microsoft.com/office/powerpoint/2010/main" val="4292364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199352B-735E-41BF-8D39-F02E1BA534F7}"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D7302-2586-42EB-8CB6-E3CD2830C1D2}" type="slidenum">
              <a:rPr lang="en-US" smtClean="0"/>
              <a:t>‹#›</a:t>
            </a:fld>
            <a:endParaRPr lang="en-US"/>
          </a:p>
        </p:txBody>
      </p:sp>
    </p:spTree>
    <p:extLst>
      <p:ext uri="{BB962C8B-B14F-4D97-AF65-F5344CB8AC3E}">
        <p14:creationId xmlns:p14="http://schemas.microsoft.com/office/powerpoint/2010/main" val="667957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199352B-735E-41BF-8D39-F02E1BA534F7}"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D7302-2586-42EB-8CB6-E3CD2830C1D2}" type="slidenum">
              <a:rPr lang="en-US" smtClean="0"/>
              <a:t>‹#›</a:t>
            </a:fld>
            <a:endParaRPr lang="en-US"/>
          </a:p>
        </p:txBody>
      </p:sp>
    </p:spTree>
    <p:extLst>
      <p:ext uri="{BB962C8B-B14F-4D97-AF65-F5344CB8AC3E}">
        <p14:creationId xmlns:p14="http://schemas.microsoft.com/office/powerpoint/2010/main" val="218427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99352B-735E-41BF-8D39-F02E1BA534F7}" type="datetimeFigureOut">
              <a:rPr lang="en-US" smtClean="0"/>
              <a:t>10/11/2024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D7302-2586-42EB-8CB6-E3CD2830C1D2}" type="slidenum">
              <a:rPr lang="en-US" smtClean="0"/>
              <a:t>‹#›</a:t>
            </a:fld>
            <a:endParaRPr lang="en-US"/>
          </a:p>
        </p:txBody>
      </p:sp>
    </p:spTree>
    <p:extLst>
      <p:ext uri="{BB962C8B-B14F-4D97-AF65-F5344CB8AC3E}">
        <p14:creationId xmlns:p14="http://schemas.microsoft.com/office/powerpoint/2010/main" val="1920463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8.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51.jpeg"/><Relationship Id="rId4" Type="http://schemas.openxmlformats.org/officeDocument/2006/relationships/image" Target="../media/image11.svg"/><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8.pn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2.png"/><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2.png"/><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2.png"/><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8.png"/><Relationship Id="rId7"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8.png"/><Relationship Id="rId7"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52.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11.sv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8.pn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52.png"/><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52.png"/><Relationship Id="rId4" Type="http://schemas.openxmlformats.org/officeDocument/2006/relationships/image" Target="../media/image11.svg"/></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8.png"/><Relationship Id="rId7"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52.png"/><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52.png"/><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emf"/><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jpg"/><Relationship Id="rId1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87.jpeg"/><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8.png"/><Relationship Id="rId7" Type="http://schemas.openxmlformats.org/officeDocument/2006/relationships/image" Target="../media/image90.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11.sv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11.sv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10" Type="http://schemas.openxmlformats.org/officeDocument/2006/relationships/image" Target="../media/image93.png"/><Relationship Id="rId4" Type="http://schemas.openxmlformats.org/officeDocument/2006/relationships/image" Target="../media/image11.svg"/><Relationship Id="rId9"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2.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7.png"/><Relationship Id="rId26" Type="http://schemas.openxmlformats.org/officeDocument/2006/relationships/image" Target="../media/image34.png"/><Relationship Id="rId3" Type="http://schemas.openxmlformats.org/officeDocument/2006/relationships/slideLayout" Target="../slideLayouts/slideLayout1.xml"/><Relationship Id="rId21" Type="http://schemas.openxmlformats.org/officeDocument/2006/relationships/image" Target="../media/image29.png"/><Relationship Id="rId34" Type="http://schemas.openxmlformats.org/officeDocument/2006/relationships/image" Target="../media/image40.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6.png"/><Relationship Id="rId25" Type="http://schemas.openxmlformats.org/officeDocument/2006/relationships/image" Target="../media/image33.png"/><Relationship Id="rId33" Type="http://schemas.microsoft.com/office/2007/relationships/hdphoto" Target="../media/hdphoto6.wdp"/><Relationship Id="rId2" Type="http://schemas.openxmlformats.org/officeDocument/2006/relationships/audio" Target="../media/media1.wav"/><Relationship Id="rId16" Type="http://schemas.openxmlformats.org/officeDocument/2006/relationships/image" Target="../media/image25.png"/><Relationship Id="rId20" Type="http://schemas.microsoft.com/office/2007/relationships/hdphoto" Target="../media/hdphoto4.wdp"/><Relationship Id="rId29" Type="http://schemas.openxmlformats.org/officeDocument/2006/relationships/image" Target="../media/image36.gif"/><Relationship Id="rId1" Type="http://schemas.microsoft.com/office/2007/relationships/media" Target="../media/media1.wav"/><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2.png"/><Relationship Id="rId32" Type="http://schemas.openxmlformats.org/officeDocument/2006/relationships/image" Target="../media/image39.png"/><Relationship Id="rId5" Type="http://schemas.openxmlformats.org/officeDocument/2006/relationships/image" Target="../media/image15.png"/><Relationship Id="rId15" Type="http://schemas.microsoft.com/office/2007/relationships/hdphoto" Target="../media/hdphoto3.wdp"/><Relationship Id="rId23" Type="http://schemas.openxmlformats.org/officeDocument/2006/relationships/image" Target="../media/image31.png"/><Relationship Id="rId28" Type="http://schemas.microsoft.com/office/2007/relationships/hdphoto" Target="../media/hdphoto5.wdp"/><Relationship Id="rId10" Type="http://schemas.openxmlformats.org/officeDocument/2006/relationships/image" Target="../media/image20.png"/><Relationship Id="rId19" Type="http://schemas.openxmlformats.org/officeDocument/2006/relationships/image" Target="../media/image28.png"/><Relationship Id="rId31" Type="http://schemas.openxmlformats.org/officeDocument/2006/relationships/image" Target="../media/image38.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7.png"/><Relationship Id="rId8"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51.jpeg"/><Relationship Id="rId4" Type="http://schemas.openxmlformats.org/officeDocument/2006/relationships/image" Target="../media/image11.svg"/></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emf"/><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jpg"/><Relationship Id="rId14" Type="http://schemas.microsoft.com/office/2007/relationships/hdphoto" Target="../media/hdphoto11.wdp"/></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8.png"/><Relationship Id="rId7"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5.svg"/><Relationship Id="rId5" Type="http://schemas.openxmlformats.org/officeDocument/2006/relationships/image" Target="../media/image97.png"/><Relationship Id="rId4" Type="http://schemas.openxmlformats.org/officeDocument/2006/relationships/image" Target="../media/image11.svg"/><Relationship Id="rId9" Type="http://schemas.openxmlformats.org/officeDocument/2006/relationships/image" Target="../media/image51.jpeg"/></Relationships>
</file>

<file path=ppt/slides/_rels/slide35.xml.rels><?xml version="1.0" encoding="UTF-8" standalone="yes"?>
<Relationships xmlns="http://schemas.openxmlformats.org/package/2006/relationships"><Relationship Id="rId8" Type="http://schemas.openxmlformats.org/officeDocument/2006/relationships/image" Target="../media/image103.png"/><Relationship Id="rId3" Type="http://schemas.microsoft.com/office/2007/relationships/hdphoto" Target="../media/hdphoto12.wdp"/><Relationship Id="rId7" Type="http://schemas.microsoft.com/office/2007/relationships/hdphoto" Target="../media/hdphoto13.wdp"/><Relationship Id="rId2" Type="http://schemas.openxmlformats.org/officeDocument/2006/relationships/image" Target="../media/image100.png"/><Relationship Id="rId1" Type="http://schemas.openxmlformats.org/officeDocument/2006/relationships/slideLayout" Target="../slideLayouts/slideLayout13.xml"/><Relationship Id="rId6" Type="http://schemas.openxmlformats.org/officeDocument/2006/relationships/image" Target="../media/image102.png"/><Relationship Id="rId5" Type="http://schemas.openxmlformats.org/officeDocument/2006/relationships/image" Target="../media/image110.svg"/><Relationship Id="rId4" Type="http://schemas.openxmlformats.org/officeDocument/2006/relationships/image" Target="../media/image101.png"/><Relationship Id="rId9" Type="http://schemas.openxmlformats.org/officeDocument/2006/relationships/image" Target="../media/image51.jpe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4.wdp"/><Relationship Id="rId18" Type="http://schemas.openxmlformats.org/officeDocument/2006/relationships/image" Target="../media/image40.png"/><Relationship Id="rId26" Type="http://schemas.openxmlformats.org/officeDocument/2006/relationships/slide" Target="slide8.xml"/><Relationship Id="rId3" Type="http://schemas.openxmlformats.org/officeDocument/2006/relationships/slide" Target="slide9.xml"/><Relationship Id="rId21" Type="http://schemas.openxmlformats.org/officeDocument/2006/relationships/image" Target="../media/image42.png"/><Relationship Id="rId7" Type="http://schemas.openxmlformats.org/officeDocument/2006/relationships/image" Target="../media/image15.png"/><Relationship Id="rId12" Type="http://schemas.openxmlformats.org/officeDocument/2006/relationships/image" Target="../media/image28.png"/><Relationship Id="rId17" Type="http://schemas.openxmlformats.org/officeDocument/2006/relationships/image" Target="../media/image36.gif"/><Relationship Id="rId25" Type="http://schemas.openxmlformats.org/officeDocument/2006/relationships/image" Target="../media/image44.png"/><Relationship Id="rId2" Type="http://schemas.openxmlformats.org/officeDocument/2006/relationships/notesSlide" Target="../notesSlides/notesSlide2.xml"/><Relationship Id="rId16" Type="http://schemas.openxmlformats.org/officeDocument/2006/relationships/image" Target="../media/image34.png"/><Relationship Id="rId20"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7.png"/><Relationship Id="rId24" Type="http://schemas.openxmlformats.org/officeDocument/2006/relationships/slide" Target="slide4.xml"/><Relationship Id="rId5" Type="http://schemas.openxmlformats.org/officeDocument/2006/relationships/image" Target="../media/image18.png"/><Relationship Id="rId15" Type="http://schemas.openxmlformats.org/officeDocument/2006/relationships/image" Target="../media/image32.png"/><Relationship Id="rId23" Type="http://schemas.openxmlformats.org/officeDocument/2006/relationships/image" Target="../media/image43.png"/><Relationship Id="rId10" Type="http://schemas.openxmlformats.org/officeDocument/2006/relationships/image" Target="../media/image26.png"/><Relationship Id="rId19" Type="http://schemas.openxmlformats.org/officeDocument/2006/relationships/image" Target="../media/image41.png"/><Relationship Id="rId4" Type="http://schemas.openxmlformats.org/officeDocument/2006/relationships/image" Target="../media/image16.png"/><Relationship Id="rId9" Type="http://schemas.microsoft.com/office/2007/relationships/hdphoto" Target="../media/hdphoto3.wdp"/><Relationship Id="rId14" Type="http://schemas.openxmlformats.org/officeDocument/2006/relationships/image" Target="../media/image30.png"/><Relationship Id="rId22"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1.wav"/><Relationship Id="rId7" Type="http://schemas.microsoft.com/office/2007/relationships/hdphoto" Target="../media/hdphoto8.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6.gif"/><Relationship Id="rId5" Type="http://schemas.microsoft.com/office/2007/relationships/hdphoto" Target="../media/hdphoto7.wdp"/><Relationship Id="rId10" Type="http://schemas.openxmlformats.org/officeDocument/2006/relationships/slide" Target="slide4.xml"/><Relationship Id="rId4" Type="http://schemas.openxmlformats.org/officeDocument/2006/relationships/image" Target="../media/image45.png"/><Relationship Id="rId9"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1.wav"/><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7.wdp"/><Relationship Id="rId10" Type="http://schemas.openxmlformats.org/officeDocument/2006/relationships/image" Target="../media/image36.gif"/><Relationship Id="rId4" Type="http://schemas.openxmlformats.org/officeDocument/2006/relationships/image" Target="../media/image45.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7.wdp"/><Relationship Id="rId10" Type="http://schemas.openxmlformats.org/officeDocument/2006/relationships/image" Target="../media/image36.gif"/><Relationship Id="rId4" Type="http://schemas.openxmlformats.org/officeDocument/2006/relationships/image" Target="../media/image45.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1125" y="233869"/>
            <a:ext cx="9829800" cy="5878695"/>
          </a:xfrm>
          <a:prstGeom prst="rect">
            <a:avLst/>
          </a:prstGeom>
        </p:spPr>
      </p:pic>
      <p:pic>
        <p:nvPicPr>
          <p:cNvPr id="5" name="图片 15"/>
          <p:cNvPicPr>
            <a:picLocks noChangeAspect="1"/>
          </p:cNvPicPr>
          <p:nvPr/>
        </p:nvPicPr>
        <p:blipFill>
          <a:blip r:embed="rId4"/>
          <a:stretch>
            <a:fillRect/>
          </a:stretch>
        </p:blipFill>
        <p:spPr>
          <a:xfrm>
            <a:off x="448229" y="418211"/>
            <a:ext cx="2505673" cy="2450804"/>
          </a:xfrm>
          <a:prstGeom prst="rect">
            <a:avLst/>
          </a:prstGeom>
        </p:spPr>
      </p:pic>
      <p:pic>
        <p:nvPicPr>
          <p:cNvPr id="11"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063" t="14991" r="5461" b="15724"/>
          <a:stretch/>
        </p:blipFill>
        <p:spPr>
          <a:xfrm>
            <a:off x="9465696" y="2028695"/>
            <a:ext cx="2726304" cy="3734861"/>
          </a:xfrm>
          <a:prstGeom prst="rect">
            <a:avLst/>
          </a:prstGeom>
        </p:spPr>
      </p:pic>
      <p:pic>
        <p:nvPicPr>
          <p:cNvPr id="13" name="Picture 12" descr="Icon&#10;&#10;Description automatically generated">
            <a:extLst>
              <a:ext uri="{FF2B5EF4-FFF2-40B4-BE49-F238E27FC236}">
                <a16:creationId xmlns:a16="http://schemas.microsoft.com/office/drawing/2014/main" id="{0058BDAA-0CDA-84F4-2AD1-A7385D47F4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659" y="4029076"/>
            <a:ext cx="1748790" cy="1748790"/>
          </a:xfrm>
          <a:prstGeom prst="rect">
            <a:avLst/>
          </a:prstGeom>
        </p:spPr>
      </p:pic>
      <p:pic>
        <p:nvPicPr>
          <p:cNvPr id="15" name="Picture 14" descr="Icon&#10;&#10;Description automatically generated">
            <a:extLst>
              <a:ext uri="{FF2B5EF4-FFF2-40B4-BE49-F238E27FC236}">
                <a16:creationId xmlns:a16="http://schemas.microsoft.com/office/drawing/2014/main" id="{460C9741-50BF-CB69-F750-6164893A5B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109" y="3962401"/>
            <a:ext cx="1748790" cy="1748790"/>
          </a:xfrm>
          <a:prstGeom prst="rect">
            <a:avLst/>
          </a:prstGeom>
        </p:spPr>
      </p:pic>
      <p:sp>
        <p:nvSpPr>
          <p:cNvPr id="14" name="TextBox 13">
            <a:extLst>
              <a:ext uri="{FF2B5EF4-FFF2-40B4-BE49-F238E27FC236}">
                <a16:creationId xmlns:a16="http://schemas.microsoft.com/office/drawing/2014/main" id="{B84FACCA-2630-7029-B195-8AC3BA7347B8}"/>
              </a:ext>
            </a:extLst>
          </p:cNvPr>
          <p:cNvSpPr txBox="1"/>
          <p:nvPr/>
        </p:nvSpPr>
        <p:spPr>
          <a:xfrm>
            <a:off x="7829551" y="228600"/>
            <a:ext cx="61817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Pattaya" panose="00000500000000000000" pitchFamily="2" charset="-34"/>
                <a:ea typeface="+mn-ea"/>
                <a:cs typeface="Pattaya" panose="00000500000000000000" pitchFamily="2" charset="-34"/>
              </a:rPr>
              <a:t>Hương</a:t>
            </a:r>
            <a:r>
              <a:rPr kumimoji="0" lang="en-US" sz="1800" b="0" i="0" u="none" strike="noStrike" kern="1200" cap="none" spc="0" normalizeH="0" baseline="0" noProof="0" dirty="0">
                <a:ln>
                  <a:noFill/>
                </a:ln>
                <a:solidFill>
                  <a:prstClr val="white"/>
                </a:solidFill>
                <a:effectLst/>
                <a:uLnTx/>
                <a:uFillTx/>
                <a:latin typeface="Pattaya" panose="00000500000000000000" pitchFamily="2" charset="-34"/>
                <a:ea typeface="+mn-ea"/>
                <a:cs typeface="Pattaya" panose="00000500000000000000" pitchFamily="2" charset="-34"/>
              </a:rPr>
              <a:t> </a:t>
            </a:r>
            <a:r>
              <a:rPr kumimoji="0" lang="en-US" sz="1800" b="0" i="0" u="none" strike="noStrike" kern="1200" cap="none" spc="0" normalizeH="0" baseline="0" noProof="0" dirty="0" err="1">
                <a:ln>
                  <a:noFill/>
                </a:ln>
                <a:solidFill>
                  <a:prstClr val="white"/>
                </a:solidFill>
                <a:effectLst/>
                <a:uLnTx/>
                <a:uFillTx/>
                <a:latin typeface="Pattaya" panose="00000500000000000000" pitchFamily="2" charset="-34"/>
                <a:ea typeface="+mn-ea"/>
                <a:cs typeface="Pattaya" panose="00000500000000000000" pitchFamily="2" charset="-34"/>
              </a:rPr>
              <a:t>Thảo</a:t>
            </a:r>
            <a:r>
              <a:rPr kumimoji="0" lang="en-US" sz="1800" b="0" i="0" u="none" strike="noStrike" kern="1200" cap="none" spc="0" normalizeH="0" baseline="0" noProof="0" dirty="0">
                <a:ln>
                  <a:noFill/>
                </a:ln>
                <a:solidFill>
                  <a:prstClr val="white"/>
                </a:solidFill>
                <a:effectLst/>
                <a:uLnTx/>
                <a:uFillTx/>
                <a:latin typeface="Pattaya" panose="00000500000000000000" pitchFamily="2" charset="-34"/>
                <a:ea typeface="+mn-ea"/>
                <a:cs typeface="Pattaya" panose="00000500000000000000" pitchFamily="2" charset="-34"/>
              </a:rPr>
              <a:t> – </a:t>
            </a:r>
            <a:r>
              <a:rPr kumimoji="0" lang="en-US" sz="1800" b="0" i="0" u="none" strike="noStrike" kern="1200" cap="none" spc="0" normalizeH="0" baseline="0" noProof="0" dirty="0" err="1">
                <a:ln>
                  <a:noFill/>
                </a:ln>
                <a:solidFill>
                  <a:prstClr val="white"/>
                </a:solidFill>
                <a:effectLst/>
                <a:uLnTx/>
                <a:uFillTx/>
                <a:latin typeface="Pattaya" panose="00000500000000000000" pitchFamily="2" charset="-34"/>
                <a:ea typeface="+mn-ea"/>
                <a:cs typeface="Pattaya" panose="00000500000000000000" pitchFamily="2" charset="-34"/>
              </a:rPr>
              <a:t>Zalo</a:t>
            </a:r>
            <a:r>
              <a:rPr kumimoji="0" lang="en-US" sz="1800" b="0" i="0" u="none" strike="noStrike" kern="1200" cap="none" spc="0" normalizeH="0" baseline="0" noProof="0" dirty="0">
                <a:ln>
                  <a:noFill/>
                </a:ln>
                <a:solidFill>
                  <a:prstClr val="white"/>
                </a:solidFill>
                <a:effectLst/>
                <a:uLnTx/>
                <a:uFillTx/>
                <a:latin typeface="Pattaya" panose="00000500000000000000" pitchFamily="2" charset="-34"/>
                <a:ea typeface="+mn-ea"/>
                <a:cs typeface="Pattaya" panose="00000500000000000000" pitchFamily="2" charset="-34"/>
              </a:rPr>
              <a:t> 0972.115.126</a:t>
            </a:r>
          </a:p>
        </p:txBody>
      </p:sp>
      <p:pic>
        <p:nvPicPr>
          <p:cNvPr id="6" name="Picture 5">
            <a:extLst>
              <a:ext uri="{FF2B5EF4-FFF2-40B4-BE49-F238E27FC236}">
                <a16:creationId xmlns:a16="http://schemas.microsoft.com/office/drawing/2014/main" id="{ABC95364-5C6E-2991-1667-461D7DE711F2}"/>
              </a:ext>
            </a:extLst>
          </p:cNvPr>
          <p:cNvPicPr>
            <a:picLocks noChangeAspect="1"/>
          </p:cNvPicPr>
          <p:nvPr/>
        </p:nvPicPr>
        <p:blipFill>
          <a:blip r:embed="rId7"/>
          <a:stretch>
            <a:fillRect/>
          </a:stretch>
        </p:blipFill>
        <p:spPr>
          <a:xfrm>
            <a:off x="2180747" y="1073754"/>
            <a:ext cx="3755461" cy="1609483"/>
          </a:xfrm>
          <a:prstGeom prst="rect">
            <a:avLst/>
          </a:prstGeom>
        </p:spPr>
      </p:pic>
      <p:pic>
        <p:nvPicPr>
          <p:cNvPr id="10" name="Picture 9">
            <a:extLst>
              <a:ext uri="{FF2B5EF4-FFF2-40B4-BE49-F238E27FC236}">
                <a16:creationId xmlns:a16="http://schemas.microsoft.com/office/drawing/2014/main" id="{255AF403-A10C-EDE1-C73B-D7457D97B996}"/>
              </a:ext>
            </a:extLst>
          </p:cNvPr>
          <p:cNvPicPr>
            <a:picLocks noChangeAspect="1"/>
          </p:cNvPicPr>
          <p:nvPr/>
        </p:nvPicPr>
        <p:blipFill>
          <a:blip r:embed="rId8"/>
          <a:stretch>
            <a:fillRect/>
          </a:stretch>
        </p:blipFill>
        <p:spPr>
          <a:xfrm>
            <a:off x="7286988" y="1270967"/>
            <a:ext cx="2706859" cy="1115665"/>
          </a:xfrm>
          <a:prstGeom prst="rect">
            <a:avLst/>
          </a:prstGeom>
        </p:spPr>
      </p:pic>
      <p:pic>
        <p:nvPicPr>
          <p:cNvPr id="12" name="Picture 11">
            <a:extLst>
              <a:ext uri="{FF2B5EF4-FFF2-40B4-BE49-F238E27FC236}">
                <a16:creationId xmlns:a16="http://schemas.microsoft.com/office/drawing/2014/main" id="{10E10DCB-6BCD-78C7-BAE5-0C519213DEDA}"/>
              </a:ext>
            </a:extLst>
          </p:cNvPr>
          <p:cNvPicPr>
            <a:picLocks noChangeAspect="1"/>
          </p:cNvPicPr>
          <p:nvPr/>
        </p:nvPicPr>
        <p:blipFill>
          <a:blip r:embed="rId9"/>
          <a:stretch>
            <a:fillRect/>
          </a:stretch>
        </p:blipFill>
        <p:spPr>
          <a:xfrm>
            <a:off x="2328217" y="2223327"/>
            <a:ext cx="7456054" cy="2828789"/>
          </a:xfrm>
          <a:prstGeom prst="rect">
            <a:avLst/>
          </a:prstGeom>
        </p:spPr>
      </p:pic>
      <p:sp>
        <p:nvSpPr>
          <p:cNvPr id="2" name="TextBox 1">
            <a:extLst>
              <a:ext uri="{FF2B5EF4-FFF2-40B4-BE49-F238E27FC236}">
                <a16:creationId xmlns:a16="http://schemas.microsoft.com/office/drawing/2014/main" id="{3E678773-AE0A-309B-0CA4-115B42963913}"/>
              </a:ext>
            </a:extLst>
          </p:cNvPr>
          <p:cNvSpPr txBox="1"/>
          <p:nvPr/>
        </p:nvSpPr>
        <p:spPr>
          <a:xfrm>
            <a:off x="5347253" y="4919870"/>
            <a:ext cx="2445026" cy="646331"/>
          </a:xfrm>
          <a:prstGeom prst="rect">
            <a:avLst/>
          </a:prstGeom>
          <a:noFill/>
        </p:spPr>
        <p:txBody>
          <a:bodyPr wrap="square" rtlCol="0">
            <a:spAutoFit/>
          </a:bodyPr>
          <a:lstStyle/>
          <a:p>
            <a:r>
              <a:rPr lang="en-US" sz="3600" b="1" dirty="0"/>
              <a:t>(</a:t>
            </a:r>
            <a:r>
              <a:rPr lang="en-US" sz="3600" b="1" dirty="0" err="1"/>
              <a:t>Tiết</a:t>
            </a:r>
            <a:r>
              <a:rPr lang="en-US" sz="3600" b="1" dirty="0"/>
              <a:t> 2)</a:t>
            </a:r>
          </a:p>
        </p:txBody>
      </p:sp>
    </p:spTree>
    <p:extLst>
      <p:ext uri="{BB962C8B-B14F-4D97-AF65-F5344CB8AC3E}">
        <p14:creationId xmlns:p14="http://schemas.microsoft.com/office/powerpoint/2010/main" val="419284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466725" y="333375"/>
            <a:ext cx="11544299" cy="637222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8064A507-119F-1437-8274-1AD5D47062CA}"/>
              </a:ext>
            </a:extLst>
          </p:cNvPr>
          <p:cNvGrpSpPr/>
          <p:nvPr/>
        </p:nvGrpSpPr>
        <p:grpSpPr>
          <a:xfrm>
            <a:off x="6162924" y="3718639"/>
            <a:ext cx="6238626" cy="2834561"/>
            <a:chOff x="5875675" y="3566239"/>
            <a:chExt cx="6238626" cy="2834561"/>
          </a:xfrm>
        </p:grpSpPr>
        <p:pic>
          <p:nvPicPr>
            <p:cNvPr id="4" name="Picture 318">
              <a:extLst>
                <a:ext uri="{FF2B5EF4-FFF2-40B4-BE49-F238E27FC236}">
                  <a16:creationId xmlns:a16="http://schemas.microsoft.com/office/drawing/2014/main" id="{DCBC2046-B15C-342C-942F-D277DB91565D}"/>
                </a:ext>
              </a:extLst>
            </p:cNvPr>
            <p:cNvPicPr>
              <a:picLocks noChangeAspect="1"/>
            </p:cNvPicPr>
            <p:nvPr/>
          </p:nvPicPr>
          <p:blipFill>
            <a:blip r:embed="rId5"/>
            <a:stretch>
              <a:fillRect/>
            </a:stretch>
          </p:blipFill>
          <p:spPr>
            <a:xfrm>
              <a:off x="5875675" y="3566239"/>
              <a:ext cx="6238626" cy="2834561"/>
            </a:xfrm>
            <a:prstGeom prst="rect">
              <a:avLst/>
            </a:prstGeom>
          </p:spPr>
        </p:pic>
        <p:sp>
          <p:nvSpPr>
            <p:cNvPr id="5" name="TextBox 4">
              <a:extLst>
                <a:ext uri="{FF2B5EF4-FFF2-40B4-BE49-F238E27FC236}">
                  <a16:creationId xmlns:a16="http://schemas.microsoft.com/office/drawing/2014/main" id="{27BEF936-6058-646D-61FA-858DA3A03903}"/>
                </a:ext>
              </a:extLst>
            </p:cNvPr>
            <p:cNvSpPr txBox="1"/>
            <p:nvPr/>
          </p:nvSpPr>
          <p:spPr>
            <a:xfrm>
              <a:off x="7562850" y="5829300"/>
              <a:ext cx="2638425" cy="492443"/>
            </a:xfrm>
            <a:prstGeom prst="rect">
              <a:avLst/>
            </a:prstGeom>
            <a:noFill/>
          </p:spPr>
          <p:txBody>
            <a:bodyPr wrap="square" rtlCol="0">
              <a:spAutoFit/>
            </a:bodyPr>
            <a:lstStyle/>
            <a:p>
              <a:pPr algn="ctr"/>
              <a:r>
                <a:rPr lang="en-US" sz="2600" b="1" dirty="0" err="1">
                  <a:solidFill>
                    <a:srgbClr val="FF0000"/>
                  </a:solidFill>
                  <a:latin typeface="Calibri" panose="020F0502020204030204" pitchFamily="34" charset="0"/>
                  <a:cs typeface="Calibri" panose="020F0502020204030204" pitchFamily="34" charset="0"/>
                </a:rPr>
                <a:t>Làm</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việc</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nhóm</a:t>
              </a:r>
              <a:endParaRPr lang="en-US" sz="2600" b="1" dirty="0">
                <a:solidFill>
                  <a:srgbClr val="FF0000"/>
                </a:solidFill>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162874B1-102D-ED1F-ECA1-C8B708F7B7D0}"/>
              </a:ext>
            </a:extLst>
          </p:cNvPr>
          <p:cNvGrpSpPr/>
          <p:nvPr/>
        </p:nvGrpSpPr>
        <p:grpSpPr>
          <a:xfrm>
            <a:off x="5981700" y="438150"/>
            <a:ext cx="5410200" cy="1493489"/>
            <a:chOff x="220394" y="27442"/>
            <a:chExt cx="4162483" cy="3094823"/>
          </a:xfrm>
          <a:solidFill>
            <a:schemeClr val="accent4">
              <a:lumMod val="20000"/>
              <a:lumOff val="80000"/>
            </a:schemeClr>
          </a:solidFill>
        </p:grpSpPr>
        <p:sp>
          <p:nvSpPr>
            <p:cNvPr id="7" name="椭圆 31">
              <a:extLst>
                <a:ext uri="{FF2B5EF4-FFF2-40B4-BE49-F238E27FC236}">
                  <a16:creationId xmlns:a16="http://schemas.microsoft.com/office/drawing/2014/main" id="{7208C258-235A-B696-7EAD-8381458EE5A0}"/>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 name="Hộp Văn bản 23">
              <a:extLst>
                <a:ext uri="{FF2B5EF4-FFF2-40B4-BE49-F238E27FC236}">
                  <a16:creationId xmlns:a16="http://schemas.microsoft.com/office/drawing/2014/main" id="{78B3D5C4-B718-3A54-E135-00BD7C992316}"/>
                </a:ext>
              </a:extLst>
            </p:cNvPr>
            <p:cNvSpPr txBox="1"/>
            <p:nvPr/>
          </p:nvSpPr>
          <p:spPr>
            <a:xfrm>
              <a:off x="298368" y="130174"/>
              <a:ext cx="4007496" cy="2742444"/>
            </a:xfrm>
            <a:prstGeom prst="rect">
              <a:avLst/>
            </a:prstGeom>
            <a:noFill/>
          </p:spPr>
          <p:txBody>
            <a:bodyPr wrap="square" rtlCol="0">
              <a:spAutoFit/>
            </a:bodyPr>
            <a:lstStyle/>
            <a:p>
              <a:pPr indent="457200" algn="ctr">
                <a:defRPr/>
              </a:pPr>
              <a:r>
                <a:rPr lang="en-US" sz="4000" b="1" dirty="0" err="1">
                  <a:ln w="0"/>
                  <a:solidFill>
                    <a:srgbClr val="002060"/>
                  </a:solidFill>
                  <a:latin typeface="Calibri" panose="020F0502020204030204"/>
                </a:rPr>
                <a:t>Nhắc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lại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tính</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chất</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của</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nước</a:t>
              </a:r>
              <a:endParaRPr lang="en-US" sz="4000" b="1" dirty="0">
                <a:ln w="0"/>
                <a:solidFill>
                  <a:srgbClr val="002060"/>
                </a:solidFill>
                <a:latin typeface="Calibri" panose="020F0502020204030204"/>
              </a:endParaRPr>
            </a:p>
          </p:txBody>
        </p:sp>
      </p:grpSp>
      <p:grpSp>
        <p:nvGrpSpPr>
          <p:cNvPr id="9" name="Group 8">
            <a:extLst>
              <a:ext uri="{FF2B5EF4-FFF2-40B4-BE49-F238E27FC236}">
                <a16:creationId xmlns:a16="http://schemas.microsoft.com/office/drawing/2014/main" id="{1C94158C-17A5-47F6-B8B3-A0E27A3C3364}"/>
              </a:ext>
            </a:extLst>
          </p:cNvPr>
          <p:cNvGrpSpPr/>
          <p:nvPr/>
        </p:nvGrpSpPr>
        <p:grpSpPr>
          <a:xfrm>
            <a:off x="5991225" y="2276475"/>
            <a:ext cx="5410200" cy="1493489"/>
            <a:chOff x="220394" y="27442"/>
            <a:chExt cx="4162483" cy="3094823"/>
          </a:xfrm>
          <a:solidFill>
            <a:schemeClr val="accent4">
              <a:lumMod val="20000"/>
              <a:lumOff val="80000"/>
            </a:schemeClr>
          </a:solidFill>
        </p:grpSpPr>
        <p:sp>
          <p:nvSpPr>
            <p:cNvPr id="10" name="椭圆 31">
              <a:extLst>
                <a:ext uri="{FF2B5EF4-FFF2-40B4-BE49-F238E27FC236}">
                  <a16:creationId xmlns:a16="http://schemas.microsoft.com/office/drawing/2014/main" id="{2BB94509-0746-B68E-521E-3AD1DBBC0E2F}"/>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2" name="Hộp Văn bản 23">
              <a:extLst>
                <a:ext uri="{FF2B5EF4-FFF2-40B4-BE49-F238E27FC236}">
                  <a16:creationId xmlns:a16="http://schemas.microsoft.com/office/drawing/2014/main" id="{673E32A5-E0A1-9050-5CA4-B90292FDBD43}"/>
                </a:ext>
              </a:extLst>
            </p:cNvPr>
            <p:cNvSpPr txBox="1"/>
            <p:nvPr/>
          </p:nvSpPr>
          <p:spPr>
            <a:xfrm>
              <a:off x="298368" y="130174"/>
              <a:ext cx="4007496" cy="2742444"/>
            </a:xfrm>
            <a:prstGeom prst="rect">
              <a:avLst/>
            </a:prstGeom>
            <a:noFill/>
          </p:spPr>
          <p:txBody>
            <a:bodyPr wrap="square" rtlCol="0">
              <a:spAutoFit/>
            </a:bodyPr>
            <a:lstStyle/>
            <a:p>
              <a:pPr indent="457200" algn="ctr">
                <a:defRPr/>
              </a:pPr>
              <a:r>
                <a:rPr lang="en-US" sz="4000" b="1" dirty="0" err="1">
                  <a:ln w="0"/>
                  <a:solidFill>
                    <a:srgbClr val="002060"/>
                  </a:solidFill>
                  <a:latin typeface="Calibri" panose="020F0502020204030204"/>
                </a:rPr>
                <a:t>Trả</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lời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câu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hỏi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vào</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phiếu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học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tập</a:t>
              </a:r>
              <a:endParaRPr lang="en-US" sz="4000" b="1" dirty="0">
                <a:ln w="0"/>
                <a:solidFill>
                  <a:srgbClr val="002060"/>
                </a:solidFill>
                <a:latin typeface="Calibri" panose="020F0502020204030204"/>
              </a:endParaRPr>
            </a:p>
          </p:txBody>
        </p:sp>
      </p:grpSp>
      <p:pic>
        <p:nvPicPr>
          <p:cNvPr id="14" name="Picture 13" descr="A screenshot of a cell phone&#10;&#10;Description automatically generated with low confidence">
            <a:extLst>
              <a:ext uri="{FF2B5EF4-FFF2-40B4-BE49-F238E27FC236}">
                <a16:creationId xmlns:a16="http://schemas.microsoft.com/office/drawing/2014/main" id="{25E5AD82-ED5E-F243-61EA-4017C022D3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3025" y="619017"/>
            <a:ext cx="4148328" cy="5867508"/>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25BC5039-3DF1-A74D-BD96-E11766C5AE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1905354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466725" y="333375"/>
            <a:ext cx="11544299" cy="637222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aphicFrame>
        <p:nvGraphicFramePr>
          <p:cNvPr id="3" name="Table 12">
            <a:extLst>
              <a:ext uri="{FF2B5EF4-FFF2-40B4-BE49-F238E27FC236}">
                <a16:creationId xmlns:a16="http://schemas.microsoft.com/office/drawing/2014/main" id="{C42E1719-6A95-995E-F68F-47F25B7F9E50}"/>
              </a:ext>
            </a:extLst>
          </p:cNvPr>
          <p:cNvGraphicFramePr>
            <a:graphicFrameLocks noGrp="1"/>
          </p:cNvGraphicFramePr>
          <p:nvPr>
            <p:extLst/>
          </p:nvPr>
        </p:nvGraphicFramePr>
        <p:xfrm>
          <a:off x="1219200" y="719665"/>
          <a:ext cx="9991726" cy="5512648"/>
        </p:xfrm>
        <a:graphic>
          <a:graphicData uri="http://schemas.openxmlformats.org/drawingml/2006/table">
            <a:tbl>
              <a:tblPr firstRow="1" bandRow="1">
                <a:tableStyleId>{5C22544A-7EE6-4342-B048-85BDC9FD1C3A}</a:tableStyleId>
              </a:tblPr>
              <a:tblGrid>
                <a:gridCol w="5381625">
                  <a:extLst>
                    <a:ext uri="{9D8B030D-6E8A-4147-A177-3AD203B41FA5}">
                      <a16:colId xmlns:a16="http://schemas.microsoft.com/office/drawing/2014/main" val="895433703"/>
                    </a:ext>
                  </a:extLst>
                </a:gridCol>
                <a:gridCol w="4610101">
                  <a:extLst>
                    <a:ext uri="{9D8B030D-6E8A-4147-A177-3AD203B41FA5}">
                      <a16:colId xmlns:a16="http://schemas.microsoft.com/office/drawing/2014/main" val="2078290982"/>
                    </a:ext>
                  </a:extLst>
                </a:gridCol>
              </a:tblGrid>
              <a:tr h="1050502">
                <a:tc>
                  <a:txBody>
                    <a:bodyPr/>
                    <a:lstStyle/>
                    <a:p>
                      <a:pPr algn="ctr"/>
                      <a:r>
                        <a:rPr lang="en-US" sz="4000" dirty="0" err="1">
                          <a:solidFill>
                            <a:srgbClr val="002060"/>
                          </a:solidFill>
                        </a:rPr>
                        <a:t>Tính</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nước</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sz="4000" dirty="0" err="1">
                          <a:solidFill>
                            <a:srgbClr val="002060"/>
                          </a:solidFill>
                        </a:rPr>
                        <a:t>Hình</a:t>
                      </a:r>
                      <a:r>
                        <a:rPr lang="en-US" sz="4000" dirty="0">
                          <a:solidFill>
                            <a:srgbClr val="002060"/>
                          </a:solidFill>
                        </a:rPr>
                        <a:t> </a:t>
                      </a:r>
                      <a:r>
                        <a:rPr lang="en-US" sz="4000" dirty="0" err="1">
                          <a:solidFill>
                            <a:srgbClr val="002060"/>
                          </a:solidFill>
                        </a:rPr>
                        <a:t>ảnh</a:t>
                      </a:r>
                      <a:r>
                        <a:rPr lang="en-US" sz="4000" dirty="0">
                          <a:solidFill>
                            <a:srgbClr val="002060"/>
                          </a:solidFill>
                        </a:rPr>
                        <a:t> </a:t>
                      </a:r>
                      <a:r>
                        <a:rPr lang="en-US" sz="4000" dirty="0" err="1">
                          <a:solidFill>
                            <a:srgbClr val="002060"/>
                          </a:solidFill>
                        </a:rPr>
                        <a:t>vận</a:t>
                      </a:r>
                      <a:r>
                        <a:rPr lang="en-US" sz="4000" dirty="0">
                          <a:solidFill>
                            <a:srgbClr val="002060"/>
                          </a:solidFill>
                        </a:rPr>
                        <a:t> </a:t>
                      </a:r>
                      <a:r>
                        <a:rPr lang="en-US" sz="4000" dirty="0" err="1">
                          <a:solidFill>
                            <a:srgbClr val="002060"/>
                          </a:solidFill>
                        </a:rPr>
                        <a:t>dụng</a:t>
                      </a:r>
                      <a:r>
                        <a:rPr lang="en-US" sz="4000" dirty="0">
                          <a:solidFill>
                            <a:srgbClr val="002060"/>
                          </a:solidFill>
                        </a:rPr>
                        <a:t> </a:t>
                      </a:r>
                      <a:r>
                        <a:rPr lang="en-US" sz="4000" dirty="0" err="1">
                          <a:solidFill>
                            <a:srgbClr val="002060"/>
                          </a:solidFill>
                        </a:rPr>
                        <a:t>tính</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nước</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2748315486"/>
                  </a:ext>
                </a:extLst>
              </a:tr>
              <a:tr h="1050502">
                <a:tc>
                  <a:txBody>
                    <a:bodyPr/>
                    <a:lstStyle/>
                    <a:p>
                      <a:pPr algn="just"/>
                      <a:r>
                        <a:rPr lang="en-US" sz="2800" dirty="0" err="1"/>
                        <a:t>Nước</a:t>
                      </a:r>
                      <a:r>
                        <a:rPr lang="en-US" sz="2800" dirty="0"/>
                        <a:t> </a:t>
                      </a:r>
                      <a:r>
                        <a:rPr lang="en-US" sz="2800" dirty="0" err="1"/>
                        <a:t>thấm</a:t>
                      </a:r>
                      <a:r>
                        <a:rPr lang="en-US" sz="2800" dirty="0"/>
                        <a:t> qua </a:t>
                      </a:r>
                      <a:r>
                        <a:rPr lang="en-US" sz="2800" dirty="0" err="1"/>
                        <a:t>một</a:t>
                      </a:r>
                      <a:r>
                        <a:rPr lang="en-US" sz="2800" dirty="0"/>
                        <a:t> </a:t>
                      </a:r>
                      <a:r>
                        <a:rPr lang="en-US" sz="2800" dirty="0" err="1"/>
                        <a:t>số</a:t>
                      </a:r>
                      <a:r>
                        <a:rPr lang="en-US" sz="2800" dirty="0"/>
                        <a:t> </a:t>
                      </a:r>
                      <a:r>
                        <a:rPr lang="en-US" sz="2800" dirty="0" err="1"/>
                        <a:t>vật</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4271059"/>
                  </a:ext>
                </a:extLst>
              </a:tr>
              <a:tr h="1050502">
                <a:tc>
                  <a:txBody>
                    <a:bodyPr/>
                    <a:lstStyle/>
                    <a:p>
                      <a:pPr algn="just"/>
                      <a:r>
                        <a:rPr lang="en-US" sz="2800" dirty="0" err="1"/>
                        <a:t>Nước</a:t>
                      </a:r>
                      <a:r>
                        <a:rPr lang="en-US" sz="2800" dirty="0"/>
                        <a:t> </a:t>
                      </a:r>
                      <a:r>
                        <a:rPr lang="en-US" sz="2800" dirty="0" err="1"/>
                        <a:t>chảy</a:t>
                      </a:r>
                      <a:r>
                        <a:rPr lang="en-US" sz="2800" dirty="0"/>
                        <a:t> </a:t>
                      </a:r>
                      <a:r>
                        <a:rPr lang="en-US" sz="2800" dirty="0" err="1"/>
                        <a:t>từ</a:t>
                      </a:r>
                      <a:r>
                        <a:rPr lang="en-US" sz="2800" dirty="0"/>
                        <a:t> </a:t>
                      </a:r>
                      <a:r>
                        <a:rPr lang="en-US" sz="2800" dirty="0" err="1"/>
                        <a:t>cao</a:t>
                      </a:r>
                      <a:r>
                        <a:rPr lang="en-US" sz="2800" dirty="0"/>
                        <a:t> </a:t>
                      </a:r>
                      <a:r>
                        <a:rPr lang="en-US" sz="2800" dirty="0" err="1"/>
                        <a:t>xuống</a:t>
                      </a:r>
                      <a:r>
                        <a:rPr lang="en-US" sz="2800" dirty="0"/>
                        <a:t> </a:t>
                      </a:r>
                      <a:r>
                        <a:rPr lang="en-US" sz="2800" dirty="0" err="1"/>
                        <a:t>thấp</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0840227"/>
                  </a:ext>
                </a:extLst>
              </a:tr>
              <a:tr h="1050502">
                <a:tc>
                  <a:txBody>
                    <a:bodyPr/>
                    <a:lstStyle/>
                    <a:p>
                      <a:pPr algn="just"/>
                      <a:r>
                        <a:rPr lang="en-US" sz="2800" dirty="0" err="1"/>
                        <a:t>Nước</a:t>
                      </a:r>
                      <a:r>
                        <a:rPr lang="en-US" sz="2800" dirty="0"/>
                        <a:t> </a:t>
                      </a:r>
                      <a:r>
                        <a:rPr lang="en-US" sz="2800" dirty="0" err="1"/>
                        <a:t>hòa</a:t>
                      </a:r>
                      <a:r>
                        <a:rPr lang="en-US" sz="2800" dirty="0"/>
                        <a:t> tan </a:t>
                      </a:r>
                      <a:r>
                        <a:rPr lang="en-US" sz="2800" dirty="0" err="1"/>
                        <a:t>một</a:t>
                      </a:r>
                      <a:r>
                        <a:rPr lang="en-US" sz="2800" dirty="0"/>
                        <a:t> </a:t>
                      </a:r>
                      <a:r>
                        <a:rPr lang="en-US" sz="2800" dirty="0" err="1"/>
                        <a:t>số</a:t>
                      </a:r>
                      <a:r>
                        <a:rPr lang="en-US" sz="2800" dirty="0"/>
                        <a:t> </a:t>
                      </a:r>
                      <a:r>
                        <a:rPr lang="en-US" sz="2800" dirty="0" err="1"/>
                        <a:t>chất</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3708070"/>
                  </a:ext>
                </a:extLst>
              </a:tr>
              <a:tr h="1050502">
                <a:tc>
                  <a:txBody>
                    <a:bodyPr/>
                    <a:lstStyle/>
                    <a:p>
                      <a:pPr algn="just"/>
                      <a:r>
                        <a:rPr lang="en-US" sz="2800" dirty="0" err="1"/>
                        <a:t>Nước</a:t>
                      </a:r>
                      <a:r>
                        <a:rPr lang="en-US" sz="2800" dirty="0"/>
                        <a:t> </a:t>
                      </a:r>
                      <a:r>
                        <a:rPr lang="en-US" sz="2800" dirty="0" err="1"/>
                        <a:t>chảy</a:t>
                      </a:r>
                      <a:r>
                        <a:rPr lang="en-US" sz="2800" dirty="0"/>
                        <a:t> </a:t>
                      </a:r>
                      <a:r>
                        <a:rPr lang="en-US" sz="2800" dirty="0" err="1"/>
                        <a:t>lan</a:t>
                      </a:r>
                      <a:r>
                        <a:rPr lang="en-US" sz="2800" dirty="0"/>
                        <a:t> </a:t>
                      </a:r>
                      <a:r>
                        <a:rPr lang="en-US" sz="2800" dirty="0" err="1"/>
                        <a:t>ra</a:t>
                      </a:r>
                      <a:r>
                        <a:rPr lang="en-US" sz="2800" dirty="0"/>
                        <a:t> </a:t>
                      </a:r>
                      <a:r>
                        <a:rPr lang="en-US" sz="2800" dirty="0" err="1"/>
                        <a:t>khắp</a:t>
                      </a:r>
                      <a:r>
                        <a:rPr lang="en-US" sz="2800" dirty="0"/>
                        <a:t> </a:t>
                      </a:r>
                      <a:r>
                        <a:rPr lang="en-US" sz="2800" dirty="0" err="1"/>
                        <a:t>mọi</a:t>
                      </a:r>
                      <a:r>
                        <a:rPr lang="en-US" sz="2800" dirty="0"/>
                        <a:t> </a:t>
                      </a:r>
                      <a:r>
                        <a:rPr lang="en-US" sz="2800" dirty="0" err="1"/>
                        <a:t>phía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7312141"/>
                  </a:ext>
                </a:extLst>
              </a:tr>
            </a:tbl>
          </a:graphicData>
        </a:graphic>
      </p:graphicFrame>
      <p:pic>
        <p:nvPicPr>
          <p:cNvPr id="16" name="Picture 15">
            <a:extLst>
              <a:ext uri="{FF2B5EF4-FFF2-40B4-BE49-F238E27FC236}">
                <a16:creationId xmlns:a16="http://schemas.microsoft.com/office/drawing/2014/main" id="{B6C056C1-1BBB-7CBA-5AFB-BC6411109425}"/>
              </a:ext>
            </a:extLst>
          </p:cNvPr>
          <p:cNvPicPr>
            <a:picLocks noChangeAspect="1"/>
          </p:cNvPicPr>
          <p:nvPr/>
        </p:nvPicPr>
        <p:blipFill>
          <a:blip r:embed="rId5"/>
          <a:stretch>
            <a:fillRect/>
          </a:stretch>
        </p:blipFill>
        <p:spPr>
          <a:xfrm>
            <a:off x="6915150" y="2057399"/>
            <a:ext cx="1495426" cy="974219"/>
          </a:xfrm>
          <a:prstGeom prst="rect">
            <a:avLst/>
          </a:prstGeom>
        </p:spPr>
      </p:pic>
      <p:pic>
        <p:nvPicPr>
          <p:cNvPr id="18" name="Picture 17">
            <a:extLst>
              <a:ext uri="{FF2B5EF4-FFF2-40B4-BE49-F238E27FC236}">
                <a16:creationId xmlns:a16="http://schemas.microsoft.com/office/drawing/2014/main" id="{EFBDAB3F-EF67-997A-4471-5FF763A0DF7D}"/>
              </a:ext>
            </a:extLst>
          </p:cNvPr>
          <p:cNvPicPr>
            <a:picLocks noChangeAspect="1"/>
          </p:cNvPicPr>
          <p:nvPr/>
        </p:nvPicPr>
        <p:blipFill>
          <a:blip r:embed="rId6"/>
          <a:stretch>
            <a:fillRect/>
          </a:stretch>
        </p:blipFill>
        <p:spPr>
          <a:xfrm>
            <a:off x="8801100" y="2079863"/>
            <a:ext cx="1376362" cy="934799"/>
          </a:xfrm>
          <a:prstGeom prst="rect">
            <a:avLst/>
          </a:prstGeom>
        </p:spPr>
      </p:pic>
      <p:pic>
        <p:nvPicPr>
          <p:cNvPr id="20" name="Picture 19">
            <a:extLst>
              <a:ext uri="{FF2B5EF4-FFF2-40B4-BE49-F238E27FC236}">
                <a16:creationId xmlns:a16="http://schemas.microsoft.com/office/drawing/2014/main" id="{56E4D529-1746-684A-5126-62AF1AA74050}"/>
              </a:ext>
            </a:extLst>
          </p:cNvPr>
          <p:cNvPicPr>
            <a:picLocks noChangeAspect="1"/>
          </p:cNvPicPr>
          <p:nvPr/>
        </p:nvPicPr>
        <p:blipFill>
          <a:blip r:embed="rId7"/>
          <a:stretch>
            <a:fillRect/>
          </a:stretch>
        </p:blipFill>
        <p:spPr>
          <a:xfrm>
            <a:off x="6905625" y="3108751"/>
            <a:ext cx="1457325" cy="966542"/>
          </a:xfrm>
          <a:prstGeom prst="rect">
            <a:avLst/>
          </a:prstGeom>
        </p:spPr>
      </p:pic>
      <p:pic>
        <p:nvPicPr>
          <p:cNvPr id="22" name="Picture 21">
            <a:extLst>
              <a:ext uri="{FF2B5EF4-FFF2-40B4-BE49-F238E27FC236}">
                <a16:creationId xmlns:a16="http://schemas.microsoft.com/office/drawing/2014/main" id="{D3CE044F-9B0B-91B7-C751-F659767CC0E2}"/>
              </a:ext>
            </a:extLst>
          </p:cNvPr>
          <p:cNvPicPr>
            <a:picLocks noChangeAspect="1"/>
          </p:cNvPicPr>
          <p:nvPr/>
        </p:nvPicPr>
        <p:blipFill>
          <a:blip r:embed="rId8"/>
          <a:stretch>
            <a:fillRect/>
          </a:stretch>
        </p:blipFill>
        <p:spPr>
          <a:xfrm>
            <a:off x="8848724" y="3160045"/>
            <a:ext cx="1466849" cy="907130"/>
          </a:xfrm>
          <a:prstGeom prst="rect">
            <a:avLst/>
          </a:prstGeom>
        </p:spPr>
      </p:pic>
      <p:pic>
        <p:nvPicPr>
          <p:cNvPr id="25" name="Picture 24">
            <a:extLst>
              <a:ext uri="{FF2B5EF4-FFF2-40B4-BE49-F238E27FC236}">
                <a16:creationId xmlns:a16="http://schemas.microsoft.com/office/drawing/2014/main" id="{ED21B1A0-FB6C-0445-3AEE-3A1A6C774EC3}"/>
              </a:ext>
            </a:extLst>
          </p:cNvPr>
          <p:cNvPicPr>
            <a:picLocks noChangeAspect="1"/>
          </p:cNvPicPr>
          <p:nvPr/>
        </p:nvPicPr>
        <p:blipFill>
          <a:blip r:embed="rId9"/>
          <a:stretch>
            <a:fillRect/>
          </a:stretch>
        </p:blipFill>
        <p:spPr>
          <a:xfrm>
            <a:off x="6915150" y="4168721"/>
            <a:ext cx="1466850" cy="969696"/>
          </a:xfrm>
          <a:prstGeom prst="rect">
            <a:avLst/>
          </a:prstGeom>
        </p:spPr>
      </p:pic>
      <p:pic>
        <p:nvPicPr>
          <p:cNvPr id="26" name="Picture 25">
            <a:extLst>
              <a:ext uri="{FF2B5EF4-FFF2-40B4-BE49-F238E27FC236}">
                <a16:creationId xmlns:a16="http://schemas.microsoft.com/office/drawing/2014/main" id="{B9C2C018-B0AD-899B-1C8F-47ADC8F7A2C3}"/>
              </a:ext>
            </a:extLst>
          </p:cNvPr>
          <p:cNvPicPr>
            <a:picLocks noChangeAspect="1"/>
          </p:cNvPicPr>
          <p:nvPr/>
        </p:nvPicPr>
        <p:blipFill>
          <a:blip r:embed="rId6"/>
          <a:stretch>
            <a:fillRect/>
          </a:stretch>
        </p:blipFill>
        <p:spPr>
          <a:xfrm>
            <a:off x="8943975" y="4222988"/>
            <a:ext cx="1376362" cy="934799"/>
          </a:xfrm>
          <a:prstGeom prst="rect">
            <a:avLst/>
          </a:prstGeom>
        </p:spPr>
      </p:pic>
      <p:pic>
        <p:nvPicPr>
          <p:cNvPr id="27" name="Picture 26">
            <a:extLst>
              <a:ext uri="{FF2B5EF4-FFF2-40B4-BE49-F238E27FC236}">
                <a16:creationId xmlns:a16="http://schemas.microsoft.com/office/drawing/2014/main" id="{87FF5DA1-DFF0-7689-1F84-C6436DE3FF8C}"/>
              </a:ext>
            </a:extLst>
          </p:cNvPr>
          <p:cNvPicPr>
            <a:picLocks noChangeAspect="1"/>
          </p:cNvPicPr>
          <p:nvPr/>
        </p:nvPicPr>
        <p:blipFill>
          <a:blip r:embed="rId8"/>
          <a:stretch>
            <a:fillRect/>
          </a:stretch>
        </p:blipFill>
        <p:spPr>
          <a:xfrm>
            <a:off x="7820024" y="5226970"/>
            <a:ext cx="1466849" cy="907130"/>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654ED562-3B65-3A8B-7BAD-382E221A3B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29215874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 name="Picture 3">
            <a:extLst>
              <a:ext uri="{FF2B5EF4-FFF2-40B4-BE49-F238E27FC236}">
                <a16:creationId xmlns:a16="http://schemas.microsoft.com/office/drawing/2014/main" id="{0371A4B0-E280-31FE-AB38-D1CC520B5766}"/>
              </a:ext>
            </a:extLst>
          </p:cNvPr>
          <p:cNvPicPr>
            <a:picLocks noChangeAspect="1"/>
          </p:cNvPicPr>
          <p:nvPr/>
        </p:nvPicPr>
        <p:blipFill>
          <a:blip r:embed="rId5"/>
          <a:stretch>
            <a:fillRect/>
          </a:stretch>
        </p:blipFill>
        <p:spPr>
          <a:xfrm>
            <a:off x="1343025" y="228600"/>
            <a:ext cx="10266426" cy="6858000"/>
          </a:xfrm>
          <a:prstGeom prst="rect">
            <a:avLst/>
          </a:prstGeom>
        </p:spPr>
      </p:pic>
      <p:sp>
        <p:nvSpPr>
          <p:cNvPr id="5" name="TextBox 4">
            <a:extLst>
              <a:ext uri="{FF2B5EF4-FFF2-40B4-BE49-F238E27FC236}">
                <a16:creationId xmlns:a16="http://schemas.microsoft.com/office/drawing/2014/main" id="{7CB4AEBF-830C-E7CE-216D-982BD3F15D19}"/>
              </a:ext>
            </a:extLst>
          </p:cNvPr>
          <p:cNvSpPr txBox="1"/>
          <p:nvPr/>
        </p:nvSpPr>
        <p:spPr>
          <a:xfrm rot="21351650">
            <a:off x="1633965" y="756543"/>
            <a:ext cx="585784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Vai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đời</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sản</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hoạt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descr="A picture containing shape&#10;&#10;Description automatically generated">
            <a:extLst>
              <a:ext uri="{FF2B5EF4-FFF2-40B4-BE49-F238E27FC236}">
                <a16:creationId xmlns:a16="http://schemas.microsoft.com/office/drawing/2014/main" id="{9B58F126-05C0-A805-CE3C-670FD0C9CA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28619931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876425"/>
            <a:ext cx="10901779" cy="48291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a:extLst>
              <a:ext uri="{FF2B5EF4-FFF2-40B4-BE49-F238E27FC236}">
                <a16:creationId xmlns:a16="http://schemas.microsoft.com/office/drawing/2014/main" id="{9A8F909A-4AF7-45EF-B624-AB6D6545FBBC}"/>
              </a:ext>
            </a:extLst>
          </p:cNvPr>
          <p:cNvGrpSpPr/>
          <p:nvPr/>
        </p:nvGrpSpPr>
        <p:grpSpPr>
          <a:xfrm>
            <a:off x="72160" y="211605"/>
            <a:ext cx="11910291" cy="1236195"/>
            <a:chOff x="889206" y="218253"/>
            <a:chExt cx="11910291" cy="1236195"/>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11479849" cy="1236195"/>
              <a:chOff x="6719591" y="2584561"/>
              <a:chExt cx="6384298" cy="1799520"/>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1"/>
                <a:ext cx="6384298" cy="1799520"/>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5" y="2707679"/>
                <a:ext cx="6250959" cy="1568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6</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và cho biết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vai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trò</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con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vật</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F41341A7-532D-D7FC-28D8-D9F41F02A487}"/>
              </a:ext>
            </a:extLst>
          </p:cNvPr>
          <p:cNvPicPr>
            <a:picLocks noChangeAspect="1"/>
          </p:cNvPicPr>
          <p:nvPr/>
        </p:nvPicPr>
        <p:blipFill>
          <a:blip r:embed="rId7"/>
          <a:stretch>
            <a:fillRect/>
          </a:stretch>
        </p:blipFill>
        <p:spPr>
          <a:xfrm>
            <a:off x="3057525" y="2090737"/>
            <a:ext cx="5848350" cy="429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picture containing shape&#10;&#10;Description automatically generated">
            <a:extLst>
              <a:ext uri="{FF2B5EF4-FFF2-40B4-BE49-F238E27FC236}">
                <a16:creationId xmlns:a16="http://schemas.microsoft.com/office/drawing/2014/main" id="{206C44FB-6A02-2494-22C6-91A6F60E1D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21535763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CFC52B4-4449-F2F3-E457-2B7D36698BBD}"/>
              </a:ext>
            </a:extLst>
          </p:cNvPr>
          <p:cNvPicPr>
            <a:picLocks noChangeAspect="1"/>
          </p:cNvPicPr>
          <p:nvPr/>
        </p:nvPicPr>
        <p:blipFill>
          <a:blip r:embed="rId6"/>
          <a:stretch>
            <a:fillRect/>
          </a:stretch>
        </p:blipFill>
        <p:spPr>
          <a:xfrm>
            <a:off x="3839464" y="711293"/>
            <a:ext cx="5846571" cy="768163"/>
          </a:xfrm>
          <a:prstGeom prst="rect">
            <a:avLst/>
          </a:prstGeom>
        </p:spPr>
      </p:pic>
      <p:pic>
        <p:nvPicPr>
          <p:cNvPr id="6" name="Picture 5">
            <a:extLst>
              <a:ext uri="{FF2B5EF4-FFF2-40B4-BE49-F238E27FC236}">
                <a16:creationId xmlns:a16="http://schemas.microsoft.com/office/drawing/2014/main" id="{C3C97872-5A51-081C-0512-E84B490CB131}"/>
              </a:ext>
            </a:extLst>
          </p:cNvPr>
          <p:cNvPicPr>
            <a:picLocks noChangeAspect="1"/>
          </p:cNvPicPr>
          <p:nvPr/>
        </p:nvPicPr>
        <p:blipFill>
          <a:blip r:embed="rId7"/>
          <a:stretch>
            <a:fillRect/>
          </a:stretch>
        </p:blipFill>
        <p:spPr>
          <a:xfrm>
            <a:off x="1614487" y="1838325"/>
            <a:ext cx="3091167"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Hình chữ nhật: Góc Tròn 48">
            <a:extLst>
              <a:ext uri="{FF2B5EF4-FFF2-40B4-BE49-F238E27FC236}">
                <a16:creationId xmlns:a16="http://schemas.microsoft.com/office/drawing/2014/main" id="{CD52F5EB-9F1A-DB4E-F0ED-CDCB11DCA1B6}"/>
              </a:ext>
            </a:extLst>
          </p:cNvPr>
          <p:cNvSpPr/>
          <p:nvPr/>
        </p:nvSpPr>
        <p:spPr>
          <a:xfrm>
            <a:off x="5210176" y="3054045"/>
            <a:ext cx="4552950"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Là</a:t>
            </a:r>
            <a:r>
              <a:rPr lang="en-US" sz="4000" dirty="0"/>
              <a:t> </a:t>
            </a:r>
            <a:r>
              <a:rPr lang="en-US" sz="4000" dirty="0" err="1"/>
              <a:t>thức</a:t>
            </a:r>
            <a:r>
              <a:rPr lang="en-US" sz="4000" dirty="0"/>
              <a:t> </a:t>
            </a:r>
            <a:r>
              <a:rPr lang="en-US" sz="4000" dirty="0" err="1"/>
              <a:t>uống</a:t>
            </a:r>
            <a:r>
              <a:rPr lang="en-US" sz="4000" dirty="0"/>
              <a:t> </a:t>
            </a:r>
            <a:r>
              <a:rPr lang="en-US" sz="4000" dirty="0" err="1"/>
              <a:t>đối</a:t>
            </a:r>
            <a:r>
              <a:rPr lang="en-US" sz="4000" dirty="0"/>
              <a:t> </a:t>
            </a:r>
            <a:r>
              <a:rPr lang="en-US" sz="4000" dirty="0" err="1"/>
              <a:t>với</a:t>
            </a:r>
            <a:r>
              <a:rPr lang="en-US" sz="4000" dirty="0"/>
              <a:t> con </a:t>
            </a:r>
            <a:r>
              <a:rPr lang="en-US" sz="4000" dirty="0" err="1"/>
              <a:t>người</a:t>
            </a:r>
            <a:endParaRPr lang="en-US" sz="4000" dirty="0"/>
          </a:p>
        </p:txBody>
      </p:sp>
    </p:spTree>
    <p:extLst>
      <p:ext uri="{BB962C8B-B14F-4D97-AF65-F5344CB8AC3E}">
        <p14:creationId xmlns:p14="http://schemas.microsoft.com/office/powerpoint/2010/main" val="173269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CFC52B4-4449-F2F3-E457-2B7D36698BBD}"/>
              </a:ext>
            </a:extLst>
          </p:cNvPr>
          <p:cNvPicPr>
            <a:picLocks noChangeAspect="1"/>
          </p:cNvPicPr>
          <p:nvPr/>
        </p:nvPicPr>
        <p:blipFill>
          <a:blip r:embed="rId6"/>
          <a:stretch>
            <a:fillRect/>
          </a:stretch>
        </p:blipFill>
        <p:spPr>
          <a:xfrm>
            <a:off x="3839464" y="711293"/>
            <a:ext cx="5846571" cy="768163"/>
          </a:xfrm>
          <a:prstGeom prst="rect">
            <a:avLst/>
          </a:prstGeom>
        </p:spPr>
      </p:pic>
      <p:sp>
        <p:nvSpPr>
          <p:cNvPr id="7" name="Hình chữ nhật: Góc Tròn 48">
            <a:extLst>
              <a:ext uri="{FF2B5EF4-FFF2-40B4-BE49-F238E27FC236}">
                <a16:creationId xmlns:a16="http://schemas.microsoft.com/office/drawing/2014/main" id="{CD52F5EB-9F1A-DB4E-F0ED-CDCB11DCA1B6}"/>
              </a:ext>
            </a:extLst>
          </p:cNvPr>
          <p:cNvSpPr/>
          <p:nvPr/>
        </p:nvSpPr>
        <p:spPr>
          <a:xfrm>
            <a:off x="5648326" y="3063570"/>
            <a:ext cx="4552950"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uống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35503EB-E2FD-3254-3AFE-B59E0CEC5285}"/>
              </a:ext>
            </a:extLst>
          </p:cNvPr>
          <p:cNvPicPr>
            <a:picLocks noChangeAspect="1"/>
          </p:cNvPicPr>
          <p:nvPr/>
        </p:nvPicPr>
        <p:blipFill>
          <a:blip r:embed="rId7"/>
          <a:stretch>
            <a:fillRect/>
          </a:stretch>
        </p:blipFill>
        <p:spPr>
          <a:xfrm>
            <a:off x="1200149" y="2695574"/>
            <a:ext cx="4092251" cy="263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85337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CFC52B4-4449-F2F3-E457-2B7D36698BBD}"/>
              </a:ext>
            </a:extLst>
          </p:cNvPr>
          <p:cNvPicPr>
            <a:picLocks noChangeAspect="1"/>
          </p:cNvPicPr>
          <p:nvPr/>
        </p:nvPicPr>
        <p:blipFill>
          <a:blip r:embed="rId6"/>
          <a:stretch>
            <a:fillRect/>
          </a:stretch>
        </p:blipFill>
        <p:spPr>
          <a:xfrm>
            <a:off x="3839464" y="711293"/>
            <a:ext cx="5846571" cy="768163"/>
          </a:xfrm>
          <a:prstGeom prst="rect">
            <a:avLst/>
          </a:prstGeom>
        </p:spPr>
      </p:pic>
      <p:sp>
        <p:nvSpPr>
          <p:cNvPr id="7" name="Hình chữ nhật: Góc Tròn 48">
            <a:extLst>
              <a:ext uri="{FF2B5EF4-FFF2-40B4-BE49-F238E27FC236}">
                <a16:creationId xmlns:a16="http://schemas.microsoft.com/office/drawing/2014/main" id="{CD52F5EB-9F1A-DB4E-F0ED-CDCB11DCA1B6}"/>
              </a:ext>
            </a:extLst>
          </p:cNvPr>
          <p:cNvSpPr/>
          <p:nvPr/>
        </p:nvSpPr>
        <p:spPr>
          <a:xfrm>
            <a:off x="5210175" y="3054045"/>
            <a:ext cx="6191249"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môi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trường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sống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thực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187F934-599C-A799-3924-5A31DB5CF621}"/>
              </a:ext>
            </a:extLst>
          </p:cNvPr>
          <p:cNvPicPr>
            <a:picLocks noChangeAspect="1"/>
          </p:cNvPicPr>
          <p:nvPr/>
        </p:nvPicPr>
        <p:blipFill>
          <a:blip r:embed="rId7"/>
          <a:stretch>
            <a:fillRect/>
          </a:stretch>
        </p:blipFill>
        <p:spPr>
          <a:xfrm>
            <a:off x="857249" y="2543174"/>
            <a:ext cx="4004107" cy="2695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13837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8" name="Picture 7">
            <a:extLst>
              <a:ext uri="{FF2B5EF4-FFF2-40B4-BE49-F238E27FC236}">
                <a16:creationId xmlns:a16="http://schemas.microsoft.com/office/drawing/2014/main" id="{7EABC7AF-6742-6552-B2D2-C9FDAF7FEC88}"/>
              </a:ext>
            </a:extLst>
          </p:cNvPr>
          <p:cNvPicPr>
            <a:picLocks noChangeAspect="1"/>
          </p:cNvPicPr>
          <p:nvPr/>
        </p:nvPicPr>
        <p:blipFill>
          <a:blip r:embed="rId5"/>
          <a:stretch>
            <a:fillRect/>
          </a:stretch>
        </p:blipFill>
        <p:spPr>
          <a:xfrm>
            <a:off x="419100" y="966787"/>
            <a:ext cx="3695700" cy="49312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744DE914-AAAB-E22F-CB1F-A8D6AB21343D}"/>
              </a:ext>
            </a:extLst>
          </p:cNvPr>
          <p:cNvPicPr>
            <a:picLocks noChangeAspect="1"/>
          </p:cNvPicPr>
          <p:nvPr/>
        </p:nvPicPr>
        <p:blipFill>
          <a:blip r:embed="rId6"/>
          <a:stretch>
            <a:fillRect/>
          </a:stretch>
        </p:blipFill>
        <p:spPr>
          <a:xfrm>
            <a:off x="5105400" y="1083406"/>
            <a:ext cx="6657975" cy="4774469"/>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B3E9EF38-BB04-8EC0-7DE7-49FA60B241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11758862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724025"/>
            <a:ext cx="10901779" cy="4981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a:extLst>
              <a:ext uri="{FF2B5EF4-FFF2-40B4-BE49-F238E27FC236}">
                <a16:creationId xmlns:a16="http://schemas.microsoft.com/office/drawing/2014/main" id="{9A8F909A-4AF7-45EF-B624-AB6D6545FBBC}"/>
              </a:ext>
            </a:extLst>
          </p:cNvPr>
          <p:cNvGrpSpPr/>
          <p:nvPr/>
        </p:nvGrpSpPr>
        <p:grpSpPr>
          <a:xfrm>
            <a:off x="0" y="173505"/>
            <a:ext cx="11910291" cy="1312395"/>
            <a:chOff x="889206" y="218253"/>
            <a:chExt cx="11910291" cy="1312395"/>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11479849" cy="1312395"/>
              <a:chOff x="6719591" y="2584561"/>
              <a:chExt cx="6384298" cy="1910444"/>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1"/>
                <a:ext cx="6384298" cy="1910444"/>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5" y="2707679"/>
                <a:ext cx="6102639" cy="1747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7</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sử</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2DFC7A8B-F2F5-E579-15E2-F2E47EE1F30D}"/>
              </a:ext>
            </a:extLst>
          </p:cNvPr>
          <p:cNvPicPr>
            <a:picLocks noChangeAspect="1"/>
          </p:cNvPicPr>
          <p:nvPr/>
        </p:nvPicPr>
        <p:blipFill>
          <a:blip r:embed="rId7"/>
          <a:stretch>
            <a:fillRect/>
          </a:stretch>
        </p:blipFill>
        <p:spPr>
          <a:xfrm>
            <a:off x="2590800" y="1834229"/>
            <a:ext cx="6991350" cy="46635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A picture containing shape&#10;&#10;Description automatically generated">
            <a:extLst>
              <a:ext uri="{FF2B5EF4-FFF2-40B4-BE49-F238E27FC236}">
                <a16:creationId xmlns:a16="http://schemas.microsoft.com/office/drawing/2014/main" id="{ECA750B4-370A-AEAF-83FB-7154CB2C18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2272894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238876" y="3015945"/>
            <a:ext cx="4552950"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Tắm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gội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cơ</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sạch</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sẽ</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8" name="Picture 7">
            <a:extLst>
              <a:ext uri="{FF2B5EF4-FFF2-40B4-BE49-F238E27FC236}">
                <a16:creationId xmlns:a16="http://schemas.microsoft.com/office/drawing/2014/main" id="{C66F6E28-D9F9-0C98-865E-B633D8810D84}"/>
              </a:ext>
            </a:extLst>
          </p:cNvPr>
          <p:cNvPicPr>
            <a:picLocks noChangeAspect="1"/>
          </p:cNvPicPr>
          <p:nvPr/>
        </p:nvPicPr>
        <p:blipFill>
          <a:blip r:embed="rId7"/>
          <a:stretch>
            <a:fillRect/>
          </a:stretch>
        </p:blipFill>
        <p:spPr>
          <a:xfrm>
            <a:off x="957261" y="2428874"/>
            <a:ext cx="4938713" cy="3169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picture containing shape&#10;&#10;Description automatically generated">
            <a:extLst>
              <a:ext uri="{FF2B5EF4-FFF2-40B4-BE49-F238E27FC236}">
                <a16:creationId xmlns:a16="http://schemas.microsoft.com/office/drawing/2014/main" id="{CB6BE623-DA82-B3EE-BAF8-E4DD719795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119298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D167E65-ED19-95F5-9B7B-68C26D6993C8}"/>
              </a:ext>
            </a:extLst>
          </p:cNvPr>
          <p:cNvPicPr>
            <a:picLocks noChangeAspect="1"/>
          </p:cNvPicPr>
          <p:nvPr/>
        </p:nvPicPr>
        <p:blipFill>
          <a:blip r:embed="rId10"/>
          <a:stretch>
            <a:fillRect/>
          </a:stretch>
        </p:blipFill>
        <p:spPr>
          <a:xfrm>
            <a:off x="2909370" y="937880"/>
            <a:ext cx="7535309" cy="3267739"/>
          </a:xfrm>
          <a:prstGeom prst="rect">
            <a:avLst/>
          </a:prstGeom>
        </p:spPr>
      </p:pic>
    </p:spTree>
    <p:extLst>
      <p:ext uri="{BB962C8B-B14F-4D97-AF65-F5344CB8AC3E}">
        <p14:creationId xmlns:p14="http://schemas.microsoft.com/office/powerpoint/2010/main" val="4264670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238876" y="2495550"/>
            <a:ext cx="4924424" cy="2924175"/>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Nấu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chín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thức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nhằm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phục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vụ</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hàng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ngày</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3" name="Picture 2">
            <a:extLst>
              <a:ext uri="{FF2B5EF4-FFF2-40B4-BE49-F238E27FC236}">
                <a16:creationId xmlns:a16="http://schemas.microsoft.com/office/drawing/2014/main" id="{C34EA213-EC5A-A487-F5B2-3E64EEC5E688}"/>
              </a:ext>
            </a:extLst>
          </p:cNvPr>
          <p:cNvPicPr>
            <a:picLocks noChangeAspect="1"/>
          </p:cNvPicPr>
          <p:nvPr/>
        </p:nvPicPr>
        <p:blipFill>
          <a:blip r:embed="rId7"/>
          <a:stretch>
            <a:fillRect/>
          </a:stretch>
        </p:blipFill>
        <p:spPr>
          <a:xfrm>
            <a:off x="900112" y="2176462"/>
            <a:ext cx="4935385" cy="3024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picture containing shape&#10;&#10;Description automatically generated">
            <a:extLst>
              <a:ext uri="{FF2B5EF4-FFF2-40B4-BE49-F238E27FC236}">
                <a16:creationId xmlns:a16="http://schemas.microsoft.com/office/drawing/2014/main" id="{1603A969-8080-C33F-A0AC-14ECAAC4D1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3806922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115050" y="2228850"/>
            <a:ext cx="5048250" cy="3190875"/>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Trồng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lúa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nhằm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cung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cấp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lương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thực</a:t>
            </a:r>
            <a:r>
              <a:rPr lang="en-US" sz="4000" dirty="0">
                <a:solidFill>
                  <a:prstClr val="black"/>
                </a:solidFill>
                <a:latin typeface="Calibri" panose="020F0502020204030204"/>
              </a:rPr>
              <a:t>, </a:t>
            </a:r>
            <a:r>
              <a:rPr lang="en-US" sz="4000" dirty="0" err="1">
                <a:solidFill>
                  <a:prstClr val="black"/>
                </a:solidFill>
                <a:latin typeface="Calibri" panose="020F0502020204030204"/>
              </a:rPr>
              <a:t>thực</a:t>
            </a:r>
            <a:r>
              <a:rPr lang="en-US" sz="4000" dirty="0">
                <a:solidFill>
                  <a:prstClr val="black"/>
                </a:solidFill>
                <a:latin typeface="Calibri" panose="020F0502020204030204"/>
              </a:rPr>
              <a:t> </a:t>
            </a:r>
            <a:r>
              <a:rPr lang="en-US" sz="4000" dirty="0" err="1">
                <a:solidFill>
                  <a:prstClr val="black"/>
                </a:solidFill>
                <a:latin typeface="Calibri" panose="020F0502020204030204"/>
              </a:rPr>
              <a:t>phẩm</a:t>
            </a:r>
            <a:r>
              <a:rPr lang="en-US" sz="4000" dirty="0">
                <a:solidFill>
                  <a:prstClr val="black"/>
                </a:solidFill>
                <a:latin typeface="Calibri" panose="020F0502020204030204"/>
              </a:rPr>
              <a:t> </a:t>
            </a:r>
            <a:r>
              <a:rPr lang="en-US" sz="4000" dirty="0" err="1">
                <a:solidFill>
                  <a:prstClr val="black"/>
                </a:solidFill>
                <a:latin typeface="Calibri" panose="020F0502020204030204"/>
              </a:rPr>
              <a:t>cho</a:t>
            </a:r>
            <a:r>
              <a:rPr lang="en-US" sz="4000" dirty="0">
                <a:solidFill>
                  <a:prstClr val="black"/>
                </a:solidFill>
                <a:latin typeface="Calibri" panose="020F0502020204030204"/>
              </a:rPr>
              <a:t> con </a:t>
            </a:r>
            <a:r>
              <a:rPr lang="en-US" sz="4000" dirty="0" err="1">
                <a:solidFill>
                  <a:prstClr val="black"/>
                </a:solidFill>
                <a:latin typeface="Calibri" panose="020F0502020204030204"/>
              </a:rPr>
              <a:t>người</a:t>
            </a:r>
            <a:r>
              <a:rPr lang="en-US" sz="4000" dirty="0">
                <a:solidFill>
                  <a:prstClr val="black"/>
                </a:solidFill>
                <a:latin typeface="Calibri" panose="020F0502020204030204"/>
              </a:rPr>
              <a:t> </a:t>
            </a:r>
            <a:r>
              <a:rPr lang="en-US" sz="4000" dirty="0" err="1">
                <a:solidFill>
                  <a:prstClr val="black"/>
                </a:solidFill>
                <a:latin typeface="Calibri" panose="020F0502020204030204"/>
              </a:rPr>
              <a:t>và</a:t>
            </a:r>
            <a:r>
              <a:rPr lang="en-US" sz="4000" dirty="0">
                <a:solidFill>
                  <a:prstClr val="black"/>
                </a:solidFill>
                <a:latin typeface="Calibri" panose="020F0502020204030204"/>
              </a:rPr>
              <a:t> </a:t>
            </a:r>
            <a:r>
              <a:rPr lang="en-US" sz="4000" dirty="0" err="1">
                <a:solidFill>
                  <a:prstClr val="black"/>
                </a:solidFill>
                <a:latin typeface="Calibri" panose="020F0502020204030204"/>
              </a:rPr>
              <a:t>phục</a:t>
            </a:r>
            <a:r>
              <a:rPr lang="en-US" sz="4000" dirty="0">
                <a:solidFill>
                  <a:prstClr val="black"/>
                </a:solidFill>
                <a:latin typeface="Calibri" panose="020F0502020204030204"/>
              </a:rPr>
              <a:t> </a:t>
            </a:r>
            <a:r>
              <a:rPr lang="en-US" sz="4000" dirty="0" err="1">
                <a:solidFill>
                  <a:prstClr val="black"/>
                </a:solidFill>
                <a:latin typeface="Calibri" panose="020F0502020204030204"/>
              </a:rPr>
              <a:t>vụ</a:t>
            </a:r>
            <a:r>
              <a:rPr lang="en-US" sz="4000" dirty="0">
                <a:solidFill>
                  <a:prstClr val="black"/>
                </a:solidFill>
                <a:latin typeface="Calibri" panose="020F0502020204030204"/>
              </a:rPr>
              <a:t> </a:t>
            </a:r>
            <a:r>
              <a:rPr lang="en-US" sz="4000" dirty="0" err="1">
                <a:solidFill>
                  <a:prstClr val="black"/>
                </a:solidFill>
                <a:latin typeface="Calibri" panose="020F0502020204030204"/>
              </a:rPr>
              <a:t>cho</a:t>
            </a:r>
            <a:r>
              <a:rPr lang="en-US" sz="4000" dirty="0">
                <a:solidFill>
                  <a:prstClr val="black"/>
                </a:solidFill>
                <a:latin typeface="Calibri" panose="020F0502020204030204"/>
              </a:rPr>
              <a:t> </a:t>
            </a:r>
            <a:r>
              <a:rPr lang="en-US" sz="4000" dirty="0" err="1">
                <a:solidFill>
                  <a:prstClr val="black"/>
                </a:solidFill>
                <a:latin typeface="Calibri" panose="020F0502020204030204"/>
              </a:rPr>
              <a:t>việc</a:t>
            </a:r>
            <a:r>
              <a:rPr lang="en-US" sz="4000" dirty="0">
                <a:solidFill>
                  <a:prstClr val="black"/>
                </a:solidFill>
                <a:latin typeface="Calibri" panose="020F0502020204030204"/>
              </a:rPr>
              <a:t> </a:t>
            </a:r>
            <a:r>
              <a:rPr lang="en-US" sz="4000" dirty="0" err="1">
                <a:solidFill>
                  <a:prstClr val="black"/>
                </a:solidFill>
                <a:latin typeface="Calibri" panose="020F0502020204030204"/>
              </a:rPr>
              <a:t>chăn</a:t>
            </a:r>
            <a:r>
              <a:rPr lang="en-US" sz="4000" dirty="0">
                <a:solidFill>
                  <a:prstClr val="black"/>
                </a:solidFill>
                <a:latin typeface="Calibri" panose="020F0502020204030204"/>
              </a:rPr>
              <a:t> </a:t>
            </a:r>
            <a:r>
              <a:rPr lang="en-US" sz="4000" dirty="0" err="1">
                <a:solidFill>
                  <a:prstClr val="black"/>
                </a:solidFill>
                <a:latin typeface="Calibri" panose="020F0502020204030204"/>
              </a:rPr>
              <a:t>nuôi</a:t>
            </a:r>
            <a:r>
              <a:rPr lang="en-US" sz="4000" dirty="0">
                <a:solidFill>
                  <a:prstClr val="black"/>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5" name="Picture 4">
            <a:extLst>
              <a:ext uri="{FF2B5EF4-FFF2-40B4-BE49-F238E27FC236}">
                <a16:creationId xmlns:a16="http://schemas.microsoft.com/office/drawing/2014/main" id="{5B1B505B-71B3-50D8-D00C-BF9DFD02BFDE}"/>
              </a:ext>
            </a:extLst>
          </p:cNvPr>
          <p:cNvPicPr>
            <a:picLocks noChangeAspect="1"/>
          </p:cNvPicPr>
          <p:nvPr/>
        </p:nvPicPr>
        <p:blipFill>
          <a:blip r:embed="rId7"/>
          <a:stretch>
            <a:fillRect/>
          </a:stretch>
        </p:blipFill>
        <p:spPr>
          <a:xfrm>
            <a:off x="885824" y="2190749"/>
            <a:ext cx="4837687" cy="3114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8888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105525" y="2800350"/>
            <a:ext cx="5048250" cy="2133600"/>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Sản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xuất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điện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phục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vụ</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thắp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sáng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3" name="Picture 2">
            <a:extLst>
              <a:ext uri="{FF2B5EF4-FFF2-40B4-BE49-F238E27FC236}">
                <a16:creationId xmlns:a16="http://schemas.microsoft.com/office/drawing/2014/main" id="{7C562450-54DA-1F3E-032B-2AC584CB2426}"/>
              </a:ext>
            </a:extLst>
          </p:cNvPr>
          <p:cNvPicPr>
            <a:picLocks noChangeAspect="1"/>
          </p:cNvPicPr>
          <p:nvPr/>
        </p:nvPicPr>
        <p:blipFill>
          <a:blip r:embed="rId7"/>
          <a:stretch>
            <a:fillRect/>
          </a:stretch>
        </p:blipFill>
        <p:spPr>
          <a:xfrm>
            <a:off x="1152525" y="2414587"/>
            <a:ext cx="4416540" cy="2871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 picture containing shape&#10;&#10;Description automatically generated">
            <a:extLst>
              <a:ext uri="{FF2B5EF4-FFF2-40B4-BE49-F238E27FC236}">
                <a16:creationId xmlns:a16="http://schemas.microsoft.com/office/drawing/2014/main" id="{5D59CB30-E614-3134-01EF-0836982501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2053967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5" name="Rectangle: Rounded Corners 4">
            <a:extLst>
              <a:ext uri="{FF2B5EF4-FFF2-40B4-BE49-F238E27FC236}">
                <a16:creationId xmlns:a16="http://schemas.microsoft.com/office/drawing/2014/main" id="{7E4EAE69-3235-AC6E-7787-780A5C65360E}"/>
              </a:ext>
            </a:extLst>
          </p:cNvPr>
          <p:cNvSpPr/>
          <p:nvPr/>
        </p:nvSpPr>
        <p:spPr>
          <a:xfrm>
            <a:off x="897917" y="8692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b="1" dirty="0">
                <a:solidFill>
                  <a:schemeClr val="tx1"/>
                </a:solidFill>
                <a:latin typeface="Calibri" panose="020F0502020204030204" pitchFamily="34" charset="0"/>
                <a:cs typeface="Calibri" panose="020F0502020204030204" pitchFamily="34" charset="0"/>
              </a:rPr>
              <a:t>Hãy cho biết con người, động vật và thực vật sẽ như thế nào nếu thiếu nước hoặc không có nước.</a:t>
            </a:r>
          </a:p>
        </p:txBody>
      </p:sp>
      <p:sp>
        <p:nvSpPr>
          <p:cNvPr id="9" name="Rectangle: Rounded Corners 8">
            <a:extLst>
              <a:ext uri="{FF2B5EF4-FFF2-40B4-BE49-F238E27FC236}">
                <a16:creationId xmlns:a16="http://schemas.microsoft.com/office/drawing/2014/main" id="{E41EE9C9-983E-4004-7B64-B0E4B927528A}"/>
              </a:ext>
            </a:extLst>
          </p:cNvPr>
          <p:cNvSpPr/>
          <p:nvPr/>
        </p:nvSpPr>
        <p:spPr>
          <a:xfrm>
            <a:off x="936017" y="33076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b="1" dirty="0">
                <a:solidFill>
                  <a:schemeClr val="tx1"/>
                </a:solidFill>
                <a:latin typeface="Calibri" panose="020F0502020204030204" pitchFamily="34" charset="0"/>
                <a:cs typeface="Calibri" panose="020F0502020204030204" pitchFamily="34" charset="0"/>
              </a:rPr>
              <a:t>Hãy kể các hoạt động khác trong đời sống, sản xuất và sinh hoạt cần đến nước</a:t>
            </a:r>
            <a:r>
              <a:rPr lang="en-US" sz="3200" b="1" dirty="0">
                <a:solidFill>
                  <a:schemeClr val="tx1"/>
                </a:solidFill>
                <a:latin typeface="Calibri" panose="020F0502020204030204" pitchFamily="34" charset="0"/>
                <a:cs typeface="Calibri" panose="020F0502020204030204" pitchFamily="34" charset="0"/>
              </a:rPr>
              <a:t> </a:t>
            </a:r>
            <a:r>
              <a:rPr lang="vi-VN" sz="3200" b="1" dirty="0">
                <a:solidFill>
                  <a:schemeClr val="tx1"/>
                </a:solidFill>
                <a:latin typeface="Calibri" panose="020F0502020204030204" pitchFamily="34" charset="0"/>
                <a:cs typeface="Calibri" panose="020F0502020204030204" pitchFamily="34" charset="0"/>
              </a:rPr>
              <a:t>ở gia đình và địa phương em.</a:t>
            </a:r>
          </a:p>
        </p:txBody>
      </p:sp>
      <p:pic>
        <p:nvPicPr>
          <p:cNvPr id="10" name="Picture 2">
            <a:extLst>
              <a:ext uri="{FF2B5EF4-FFF2-40B4-BE49-F238E27FC236}">
                <a16:creationId xmlns:a16="http://schemas.microsoft.com/office/drawing/2014/main" id="{9BD70F18-CD04-8C95-42EA-E4F16BD3459A}"/>
              </a:ext>
            </a:extLst>
          </p:cNvPr>
          <p:cNvPicPr>
            <a:picLocks noChangeAspect="1"/>
          </p:cNvPicPr>
          <p:nvPr/>
        </p:nvPicPr>
        <p:blipFill>
          <a:blip r:embed="rId6"/>
          <a:srcRect/>
          <a:stretch>
            <a:fillRect/>
          </a:stretch>
        </p:blipFill>
        <p:spPr>
          <a:xfrm>
            <a:off x="8825542" y="1229318"/>
            <a:ext cx="2863334" cy="5265901"/>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264487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14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sp>
        <p:nvSpPr>
          <p:cNvPr id="2" name="TextBox 1">
            <a:extLst>
              <a:ext uri="{FF2B5EF4-FFF2-40B4-BE49-F238E27FC236}">
                <a16:creationId xmlns:a16="http://schemas.microsoft.com/office/drawing/2014/main" id="{7FD4B2E3-A7D7-EF36-AF3F-D88FEE302068}"/>
              </a:ext>
            </a:extLst>
          </p:cNvPr>
          <p:cNvSpPr txBox="1"/>
          <p:nvPr/>
        </p:nvSpPr>
        <p:spPr>
          <a:xfrm>
            <a:off x="771525" y="115435"/>
            <a:ext cx="11020425" cy="1631440"/>
          </a:xfrm>
          <a:custGeom>
            <a:avLst/>
            <a:gdLst>
              <a:gd name="connsiteX0" fmla="*/ 0 w 11020425"/>
              <a:gd name="connsiteY0" fmla="*/ 271912 h 1631440"/>
              <a:gd name="connsiteX1" fmla="*/ 271912 w 11020425"/>
              <a:gd name="connsiteY1" fmla="*/ 0 h 1631440"/>
              <a:gd name="connsiteX2" fmla="*/ 10748513 w 11020425"/>
              <a:gd name="connsiteY2" fmla="*/ 0 h 1631440"/>
              <a:gd name="connsiteX3" fmla="*/ 11020425 w 11020425"/>
              <a:gd name="connsiteY3" fmla="*/ 271912 h 1631440"/>
              <a:gd name="connsiteX4" fmla="*/ 11020425 w 11020425"/>
              <a:gd name="connsiteY4" fmla="*/ 1359528 h 1631440"/>
              <a:gd name="connsiteX5" fmla="*/ 10748513 w 11020425"/>
              <a:gd name="connsiteY5" fmla="*/ 1631440 h 1631440"/>
              <a:gd name="connsiteX6" fmla="*/ 271912 w 11020425"/>
              <a:gd name="connsiteY6" fmla="*/ 1631440 h 1631440"/>
              <a:gd name="connsiteX7" fmla="*/ 0 w 11020425"/>
              <a:gd name="connsiteY7" fmla="*/ 1359528 h 1631440"/>
              <a:gd name="connsiteX8" fmla="*/ 0 w 11020425"/>
              <a:gd name="connsiteY8" fmla="*/ 271912 h 16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5" h="1631440" fill="none" extrusionOk="0">
                <a:moveTo>
                  <a:pt x="0" y="271912"/>
                </a:moveTo>
                <a:cubicBezTo>
                  <a:pt x="-1874" y="107598"/>
                  <a:pt x="93193" y="-2021"/>
                  <a:pt x="271912" y="0"/>
                </a:cubicBezTo>
                <a:cubicBezTo>
                  <a:pt x="2717466" y="87592"/>
                  <a:pt x="6180831" y="46549"/>
                  <a:pt x="10748513" y="0"/>
                </a:cubicBezTo>
                <a:cubicBezTo>
                  <a:pt x="10894416" y="-8204"/>
                  <a:pt x="11030956" y="120888"/>
                  <a:pt x="11020425" y="271912"/>
                </a:cubicBezTo>
                <a:cubicBezTo>
                  <a:pt x="10982837" y="438224"/>
                  <a:pt x="11000392" y="917031"/>
                  <a:pt x="11020425" y="1359528"/>
                </a:cubicBezTo>
                <a:cubicBezTo>
                  <a:pt x="11005504" y="1497782"/>
                  <a:pt x="10871981" y="1620704"/>
                  <a:pt x="10748513" y="1631440"/>
                </a:cubicBezTo>
                <a:cubicBezTo>
                  <a:pt x="6916937" y="1465805"/>
                  <a:pt x="3403002" y="1711886"/>
                  <a:pt x="271912" y="1631440"/>
                </a:cubicBezTo>
                <a:cubicBezTo>
                  <a:pt x="135165" y="1626578"/>
                  <a:pt x="-8387" y="1497813"/>
                  <a:pt x="0" y="1359528"/>
                </a:cubicBezTo>
                <a:cubicBezTo>
                  <a:pt x="-66514" y="1068405"/>
                  <a:pt x="-10312" y="526599"/>
                  <a:pt x="0" y="271912"/>
                </a:cubicBezTo>
                <a:close/>
              </a:path>
              <a:path w="11020425" h="1631440" stroke="0" extrusionOk="0">
                <a:moveTo>
                  <a:pt x="0" y="271912"/>
                </a:moveTo>
                <a:cubicBezTo>
                  <a:pt x="-16632" y="114099"/>
                  <a:pt x="136523" y="11343"/>
                  <a:pt x="271912" y="0"/>
                </a:cubicBezTo>
                <a:cubicBezTo>
                  <a:pt x="1986445" y="165973"/>
                  <a:pt x="7597834" y="17081"/>
                  <a:pt x="10748513" y="0"/>
                </a:cubicBezTo>
                <a:cubicBezTo>
                  <a:pt x="10898180" y="8276"/>
                  <a:pt x="11018633" y="139996"/>
                  <a:pt x="11020425" y="271912"/>
                </a:cubicBezTo>
                <a:cubicBezTo>
                  <a:pt x="11049793" y="547851"/>
                  <a:pt x="10937215" y="857035"/>
                  <a:pt x="11020425" y="1359528"/>
                </a:cubicBezTo>
                <a:cubicBezTo>
                  <a:pt x="11048954" y="1501642"/>
                  <a:pt x="10897050" y="1644034"/>
                  <a:pt x="10748513" y="1631440"/>
                </a:cubicBezTo>
                <a:cubicBezTo>
                  <a:pt x="9456532" y="1757353"/>
                  <a:pt x="1442372" y="1641861"/>
                  <a:pt x="271912" y="1631440"/>
                </a:cubicBezTo>
                <a:cubicBezTo>
                  <a:pt x="124743" y="1630931"/>
                  <a:pt x="-3985" y="1501070"/>
                  <a:pt x="0" y="1359528"/>
                </a:cubicBezTo>
                <a:cubicBezTo>
                  <a:pt x="76997" y="985811"/>
                  <a:pt x="-70597" y="725536"/>
                  <a:pt x="0" y="271912"/>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28849475">
                  <a:prstGeom prst="roundRect">
                    <a:avLst/>
                  </a:prstGeom>
                  <ask:type>
                    <ask:lineSketchCurved/>
                  </ask:type>
                </ask:lineSketchStyleProps>
              </a:ext>
            </a:extLst>
          </a:ln>
        </p:spPr>
        <p:txBody>
          <a:bodyPr wrap="square">
            <a:spAutoFit/>
          </a:bodyPr>
          <a:lstStyle/>
          <a:p>
            <a:pPr algn="ctr">
              <a:lnSpc>
                <a:spcPct val="130000"/>
              </a:lnSpc>
            </a:pPr>
            <a:r>
              <a:rPr lang="vi-VN" sz="3600" b="1" i="0" dirty="0">
                <a:solidFill>
                  <a:srgbClr val="FF0000"/>
                </a:solidFill>
                <a:effectLst/>
                <a:latin typeface="Calibri" panose="020F0502020204030204" pitchFamily="34" charset="0"/>
                <a:cs typeface="Calibri" panose="020F0502020204030204" pitchFamily="34" charset="0"/>
              </a:rPr>
              <a:t>Thiếu nước con người, động vật sẽ bị khát nước; cây trồng sẽ bị khô, héo và khó</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phát</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triển</a:t>
            </a:r>
            <a:r>
              <a:rPr lang="en-US" sz="3600" b="1" i="0" dirty="0">
                <a:solidFill>
                  <a:srgbClr val="FF0000"/>
                </a:solidFill>
                <a:effectLst/>
                <a:latin typeface="Calibri" panose="020F0502020204030204" pitchFamily="34" charset="0"/>
                <a:cs typeface="Calibri" panose="020F0502020204030204" pitchFamily="34" charset="0"/>
              </a:rPr>
              <a:t>.</a:t>
            </a:r>
            <a:endParaRPr lang="vi-VN" sz="3600" b="1" i="0" dirty="0">
              <a:solidFill>
                <a:srgbClr val="FF0000"/>
              </a:solidFill>
              <a:effectLst/>
              <a:latin typeface="Calibri" panose="020F0502020204030204" pitchFamily="34" charset="0"/>
              <a:cs typeface="Calibri" panose="020F0502020204030204" pitchFamily="34" charset="0"/>
            </a:endParaRPr>
          </a:p>
        </p:txBody>
      </p:sp>
      <p:pic>
        <p:nvPicPr>
          <p:cNvPr id="1026" name="Picture 2" descr="Việt Nam thích ứng thế nào với một tương lai hạn hán?">
            <a:extLst>
              <a:ext uri="{FF2B5EF4-FFF2-40B4-BE49-F238E27FC236}">
                <a16:creationId xmlns:a16="http://schemas.microsoft.com/office/drawing/2014/main" id="{5BA584A6-7CD1-56B5-9141-CCE3C9F7B8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4" y="2128838"/>
            <a:ext cx="6731297" cy="44910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CB85D0-15B8-89A7-0822-55586E27ADA1}"/>
              </a:ext>
            </a:extLst>
          </p:cNvPr>
          <p:cNvSpPr txBox="1"/>
          <p:nvPr/>
        </p:nvSpPr>
        <p:spPr>
          <a:xfrm>
            <a:off x="7134225" y="2849110"/>
            <a:ext cx="5057775" cy="3225068"/>
          </a:xfrm>
          <a:custGeom>
            <a:avLst/>
            <a:gdLst>
              <a:gd name="connsiteX0" fmla="*/ 0 w 5057775"/>
              <a:gd name="connsiteY0" fmla="*/ 537522 h 3225068"/>
              <a:gd name="connsiteX1" fmla="*/ 537522 w 5057775"/>
              <a:gd name="connsiteY1" fmla="*/ 0 h 3225068"/>
              <a:gd name="connsiteX2" fmla="*/ 4520253 w 5057775"/>
              <a:gd name="connsiteY2" fmla="*/ 0 h 3225068"/>
              <a:gd name="connsiteX3" fmla="*/ 5057775 w 5057775"/>
              <a:gd name="connsiteY3" fmla="*/ 537522 h 3225068"/>
              <a:gd name="connsiteX4" fmla="*/ 5057775 w 5057775"/>
              <a:gd name="connsiteY4" fmla="*/ 2687546 h 3225068"/>
              <a:gd name="connsiteX5" fmla="*/ 4520253 w 5057775"/>
              <a:gd name="connsiteY5" fmla="*/ 3225068 h 3225068"/>
              <a:gd name="connsiteX6" fmla="*/ 537522 w 5057775"/>
              <a:gd name="connsiteY6" fmla="*/ 3225068 h 3225068"/>
              <a:gd name="connsiteX7" fmla="*/ 0 w 5057775"/>
              <a:gd name="connsiteY7" fmla="*/ 2687546 h 3225068"/>
              <a:gd name="connsiteX8" fmla="*/ 0 w 5057775"/>
              <a:gd name="connsiteY8" fmla="*/ 537522 h 322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225068" fill="none" extrusionOk="0">
                <a:moveTo>
                  <a:pt x="0" y="537522"/>
                </a:moveTo>
                <a:cubicBezTo>
                  <a:pt x="-3518" y="214104"/>
                  <a:pt x="226473" y="-1004"/>
                  <a:pt x="537522" y="0"/>
                </a:cubicBezTo>
                <a:cubicBezTo>
                  <a:pt x="1906202" y="87592"/>
                  <a:pt x="2593993" y="46549"/>
                  <a:pt x="4520253" y="0"/>
                </a:cubicBezTo>
                <a:cubicBezTo>
                  <a:pt x="4790817" y="-50535"/>
                  <a:pt x="5089595" y="238085"/>
                  <a:pt x="5057775" y="537522"/>
                </a:cubicBezTo>
                <a:cubicBezTo>
                  <a:pt x="5109259" y="843278"/>
                  <a:pt x="5158425" y="1699116"/>
                  <a:pt x="5057775" y="2687546"/>
                </a:cubicBezTo>
                <a:cubicBezTo>
                  <a:pt x="5024005" y="2957435"/>
                  <a:pt x="4774872" y="3208084"/>
                  <a:pt x="4520253" y="3225068"/>
                </a:cubicBezTo>
                <a:cubicBezTo>
                  <a:pt x="3760116" y="3059433"/>
                  <a:pt x="1940663" y="3305514"/>
                  <a:pt x="537522" y="3225068"/>
                </a:cubicBezTo>
                <a:cubicBezTo>
                  <a:pt x="278226" y="3211463"/>
                  <a:pt x="-29934" y="2941980"/>
                  <a:pt x="0" y="2687546"/>
                </a:cubicBezTo>
                <a:cubicBezTo>
                  <a:pt x="-147261" y="2139380"/>
                  <a:pt x="161274" y="919562"/>
                  <a:pt x="0" y="537522"/>
                </a:cubicBezTo>
                <a:close/>
              </a:path>
              <a:path w="5057775" h="3225068" stroke="0" extrusionOk="0">
                <a:moveTo>
                  <a:pt x="0" y="537522"/>
                </a:moveTo>
                <a:cubicBezTo>
                  <a:pt x="-51022" y="217219"/>
                  <a:pt x="266159" y="19567"/>
                  <a:pt x="537522" y="0"/>
                </a:cubicBezTo>
                <a:cubicBezTo>
                  <a:pt x="1632620" y="165973"/>
                  <a:pt x="4063026" y="17081"/>
                  <a:pt x="4520253" y="0"/>
                </a:cubicBezTo>
                <a:cubicBezTo>
                  <a:pt x="4815814" y="21324"/>
                  <a:pt x="5056531" y="253332"/>
                  <a:pt x="5057775" y="537522"/>
                </a:cubicBezTo>
                <a:cubicBezTo>
                  <a:pt x="5184159" y="1472542"/>
                  <a:pt x="4968912" y="1876668"/>
                  <a:pt x="5057775" y="2687546"/>
                </a:cubicBezTo>
                <a:cubicBezTo>
                  <a:pt x="5090761" y="2975093"/>
                  <a:pt x="4811089" y="3271470"/>
                  <a:pt x="4520253" y="3225068"/>
                </a:cubicBezTo>
                <a:cubicBezTo>
                  <a:pt x="2584650" y="3350981"/>
                  <a:pt x="1401569" y="3235489"/>
                  <a:pt x="537522" y="3225068"/>
                </a:cubicBezTo>
                <a:cubicBezTo>
                  <a:pt x="290942" y="3216548"/>
                  <a:pt x="-2361" y="2979298"/>
                  <a:pt x="0" y="2687546"/>
                </a:cubicBezTo>
                <a:cubicBezTo>
                  <a:pt x="54676" y="2349228"/>
                  <a:pt x="-29000" y="1213440"/>
                  <a:pt x="0" y="537522"/>
                </a:cubicBezTo>
                <a:close/>
              </a:path>
            </a:pathLst>
          </a:custGeom>
          <a:solidFill>
            <a:schemeClr val="accent4">
              <a:lumMod val="20000"/>
              <a:lumOff val="80000"/>
            </a:schemeClr>
          </a:solidFill>
          <a:ln w="38100">
            <a:solidFill>
              <a:srgbClr val="002060"/>
            </a:solidFill>
            <a:extLst>
              <a:ext uri="{C807C97D-BFC1-408E-A445-0C87EB9F89A2}">
                <ask:lineSketchStyleProps xmlns:ask="http://schemas.microsoft.com/office/drawing/2018/sketchyshapes" xmlns="" sd="3128849475">
                  <a:prstGeom prst="roundRect">
                    <a:avLst/>
                  </a:prstGeom>
                  <ask:type>
                    <ask:lineSketchCurved/>
                  </ask:type>
                </ask:lineSketchStyleProps>
              </a:ext>
            </a:extLst>
          </a:ln>
        </p:spPr>
        <p:txBody>
          <a:bodyPr wrap="square">
            <a:spAutoFit/>
          </a:bodyPr>
          <a:lstStyle/>
          <a:p>
            <a:pPr lvl="0" algn="just">
              <a:lnSpc>
                <a:spcPct val="130000"/>
              </a:lnSpc>
            </a:pPr>
            <a:r>
              <a:rPr lang="vi-VN" sz="3600" b="1" dirty="0">
                <a:solidFill>
                  <a:srgbClr val="FF0000"/>
                </a:solidFill>
                <a:latin typeface="Calibri" panose="020F0502020204030204" pitchFamily="34" charset="0"/>
                <a:cs typeface="Calibri" panose="020F0502020204030204" pitchFamily="34" charset="0"/>
              </a:rPr>
              <a:t> Nếu mất từ 1/10 đến 1/5 lượng nước trong cơ thể thì động vật sẽ chết. </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575CF05B-7842-A4A3-4BB6-37FC696F94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4057867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sp>
        <p:nvSpPr>
          <p:cNvPr id="2" name="TextBox 1">
            <a:extLst>
              <a:ext uri="{FF2B5EF4-FFF2-40B4-BE49-F238E27FC236}">
                <a16:creationId xmlns:a16="http://schemas.microsoft.com/office/drawing/2014/main" id="{7FD4B2E3-A7D7-EF36-AF3F-D88FEE302068}"/>
              </a:ext>
            </a:extLst>
          </p:cNvPr>
          <p:cNvSpPr txBox="1"/>
          <p:nvPr/>
        </p:nvSpPr>
        <p:spPr>
          <a:xfrm>
            <a:off x="771525" y="115435"/>
            <a:ext cx="11020425" cy="1631440"/>
          </a:xfrm>
          <a:custGeom>
            <a:avLst/>
            <a:gdLst>
              <a:gd name="connsiteX0" fmla="*/ 0 w 11020425"/>
              <a:gd name="connsiteY0" fmla="*/ 271912 h 1631440"/>
              <a:gd name="connsiteX1" fmla="*/ 271912 w 11020425"/>
              <a:gd name="connsiteY1" fmla="*/ 0 h 1631440"/>
              <a:gd name="connsiteX2" fmla="*/ 10748513 w 11020425"/>
              <a:gd name="connsiteY2" fmla="*/ 0 h 1631440"/>
              <a:gd name="connsiteX3" fmla="*/ 11020425 w 11020425"/>
              <a:gd name="connsiteY3" fmla="*/ 271912 h 1631440"/>
              <a:gd name="connsiteX4" fmla="*/ 11020425 w 11020425"/>
              <a:gd name="connsiteY4" fmla="*/ 1359528 h 1631440"/>
              <a:gd name="connsiteX5" fmla="*/ 10748513 w 11020425"/>
              <a:gd name="connsiteY5" fmla="*/ 1631440 h 1631440"/>
              <a:gd name="connsiteX6" fmla="*/ 271912 w 11020425"/>
              <a:gd name="connsiteY6" fmla="*/ 1631440 h 1631440"/>
              <a:gd name="connsiteX7" fmla="*/ 0 w 11020425"/>
              <a:gd name="connsiteY7" fmla="*/ 1359528 h 1631440"/>
              <a:gd name="connsiteX8" fmla="*/ 0 w 11020425"/>
              <a:gd name="connsiteY8" fmla="*/ 271912 h 16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5" h="1631440" fill="none" extrusionOk="0">
                <a:moveTo>
                  <a:pt x="0" y="271912"/>
                </a:moveTo>
                <a:cubicBezTo>
                  <a:pt x="-1874" y="107598"/>
                  <a:pt x="93193" y="-2021"/>
                  <a:pt x="271912" y="0"/>
                </a:cubicBezTo>
                <a:cubicBezTo>
                  <a:pt x="2717466" y="87592"/>
                  <a:pt x="6180831" y="46549"/>
                  <a:pt x="10748513" y="0"/>
                </a:cubicBezTo>
                <a:cubicBezTo>
                  <a:pt x="10894416" y="-8204"/>
                  <a:pt x="11030956" y="120888"/>
                  <a:pt x="11020425" y="271912"/>
                </a:cubicBezTo>
                <a:cubicBezTo>
                  <a:pt x="10982837" y="438224"/>
                  <a:pt x="11000392" y="917031"/>
                  <a:pt x="11020425" y="1359528"/>
                </a:cubicBezTo>
                <a:cubicBezTo>
                  <a:pt x="11005504" y="1497782"/>
                  <a:pt x="10871981" y="1620704"/>
                  <a:pt x="10748513" y="1631440"/>
                </a:cubicBezTo>
                <a:cubicBezTo>
                  <a:pt x="6916937" y="1465805"/>
                  <a:pt x="3403002" y="1711886"/>
                  <a:pt x="271912" y="1631440"/>
                </a:cubicBezTo>
                <a:cubicBezTo>
                  <a:pt x="135165" y="1626578"/>
                  <a:pt x="-8387" y="1497813"/>
                  <a:pt x="0" y="1359528"/>
                </a:cubicBezTo>
                <a:cubicBezTo>
                  <a:pt x="-66514" y="1068405"/>
                  <a:pt x="-10312" y="526599"/>
                  <a:pt x="0" y="271912"/>
                </a:cubicBezTo>
                <a:close/>
              </a:path>
              <a:path w="11020425" h="1631440" stroke="0" extrusionOk="0">
                <a:moveTo>
                  <a:pt x="0" y="271912"/>
                </a:moveTo>
                <a:cubicBezTo>
                  <a:pt x="-16632" y="114099"/>
                  <a:pt x="136523" y="11343"/>
                  <a:pt x="271912" y="0"/>
                </a:cubicBezTo>
                <a:cubicBezTo>
                  <a:pt x="1986445" y="165973"/>
                  <a:pt x="7597834" y="17081"/>
                  <a:pt x="10748513" y="0"/>
                </a:cubicBezTo>
                <a:cubicBezTo>
                  <a:pt x="10898180" y="8276"/>
                  <a:pt x="11018633" y="139996"/>
                  <a:pt x="11020425" y="271912"/>
                </a:cubicBezTo>
                <a:cubicBezTo>
                  <a:pt x="11049793" y="547851"/>
                  <a:pt x="10937215" y="857035"/>
                  <a:pt x="11020425" y="1359528"/>
                </a:cubicBezTo>
                <a:cubicBezTo>
                  <a:pt x="11048954" y="1501642"/>
                  <a:pt x="10897050" y="1644034"/>
                  <a:pt x="10748513" y="1631440"/>
                </a:cubicBezTo>
                <a:cubicBezTo>
                  <a:pt x="9456532" y="1757353"/>
                  <a:pt x="1442372" y="1641861"/>
                  <a:pt x="271912" y="1631440"/>
                </a:cubicBezTo>
                <a:cubicBezTo>
                  <a:pt x="124743" y="1630931"/>
                  <a:pt x="-3985" y="1501070"/>
                  <a:pt x="0" y="1359528"/>
                </a:cubicBezTo>
                <a:cubicBezTo>
                  <a:pt x="76997" y="985811"/>
                  <a:pt x="-70597" y="725536"/>
                  <a:pt x="0" y="271912"/>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28849475">
                  <a:prstGeom prst="roundRect">
                    <a:avLst/>
                  </a:prstGeom>
                  <ask:type>
                    <ask:lineSketchCurved/>
                  </ask:type>
                </ask:lineSketchStyleProps>
              </a:ext>
            </a:extLst>
          </a:ln>
        </p:spPr>
        <p:txBody>
          <a:bodyPr wrap="square">
            <a:spAutoFit/>
          </a:bodyPr>
          <a:lstStyle/>
          <a:p>
            <a:pPr lvl="0" algn="ctr">
              <a:lnSpc>
                <a:spcPct val="130000"/>
              </a:lnSpc>
            </a:pPr>
            <a:r>
              <a:rPr lang="vi-VN" sz="3600" b="1" dirty="0">
                <a:solidFill>
                  <a:srgbClr val="FF0000"/>
                </a:solidFill>
                <a:latin typeface="Calibri" panose="020F0502020204030204" pitchFamily="34" charset="0"/>
                <a:cs typeface="Calibri" panose="020F0502020204030204" pitchFamily="34" charset="0"/>
              </a:rPr>
              <a:t>Nước được dùng để pha chế các loại nước uống, rửa rau, giặt quần áo,...</a:t>
            </a:r>
          </a:p>
        </p:txBody>
      </p:sp>
      <p:pic>
        <p:nvPicPr>
          <p:cNvPr id="5122" name="Picture 2" descr="Tôi tự pha 14 món nước giải khát tại nhà - Lifestyle">
            <a:extLst>
              <a:ext uri="{FF2B5EF4-FFF2-40B4-BE49-F238E27FC236}">
                <a16:creationId xmlns:a16="http://schemas.microsoft.com/office/drawing/2014/main" id="{EE128E73-F656-AD72-FB66-DFE4CD05D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 y="2124102"/>
            <a:ext cx="2916437" cy="41052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ẹo rửa rau đúng cách">
            <a:extLst>
              <a:ext uri="{FF2B5EF4-FFF2-40B4-BE49-F238E27FC236}">
                <a16:creationId xmlns:a16="http://schemas.microsoft.com/office/drawing/2014/main" id="{3FA5B009-12BC-4914-35F5-CCB1F151A5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1825" y="2776538"/>
            <a:ext cx="4340596" cy="289083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7 điều bạn cần lưu ý khi giặt khô quần áo">
            <a:extLst>
              <a:ext uri="{FF2B5EF4-FFF2-40B4-BE49-F238E27FC236}">
                <a16:creationId xmlns:a16="http://schemas.microsoft.com/office/drawing/2014/main" id="{DFF74CA3-94A0-EF39-0626-D218A0F1B9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5250" y="2795588"/>
            <a:ext cx="4309270" cy="28527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hape&#10;&#10;Description automatically generated">
            <a:extLst>
              <a:ext uri="{FF2B5EF4-FFF2-40B4-BE49-F238E27FC236}">
                <a16:creationId xmlns:a16="http://schemas.microsoft.com/office/drawing/2014/main" id="{DF38D11F-59CE-54AF-5226-5D5266FFF1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466416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126"/>
                                        </p:tgtEl>
                                        <p:attrNameLst>
                                          <p:attrName>style.visibility</p:attrName>
                                        </p:attrNameLst>
                                      </p:cBhvr>
                                      <p:to>
                                        <p:strVal val="visible"/>
                                      </p:to>
                                    </p:set>
                                    <p:animEffect transition="in" filter="fade">
                                      <p:cBhvr>
                                        <p:cTn id="25" dur="1000"/>
                                        <p:tgtEl>
                                          <p:spTgt spid="5126"/>
                                        </p:tgtEl>
                                      </p:cBhvr>
                                    </p:animEffect>
                                    <p:anim calcmode="lin" valueType="num">
                                      <p:cBhvr>
                                        <p:cTn id="26" dur="1000" fill="hold"/>
                                        <p:tgtEl>
                                          <p:spTgt spid="5126"/>
                                        </p:tgtEl>
                                        <p:attrNameLst>
                                          <p:attrName>ppt_x</p:attrName>
                                        </p:attrNameLst>
                                      </p:cBhvr>
                                      <p:tavLst>
                                        <p:tav tm="0">
                                          <p:val>
                                            <p:strVal val="#ppt_x"/>
                                          </p:val>
                                        </p:tav>
                                        <p:tav tm="100000">
                                          <p:val>
                                            <p:strVal val="#ppt_x"/>
                                          </p:val>
                                        </p:tav>
                                      </p:tavLst>
                                    </p:anim>
                                    <p:anim calcmode="lin" valueType="num">
                                      <p:cBhvr>
                                        <p:cTn id="27"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3" name="Picture 2">
            <a:extLst>
              <a:ext uri="{FF2B5EF4-FFF2-40B4-BE49-F238E27FC236}">
                <a16:creationId xmlns:a16="http://schemas.microsoft.com/office/drawing/2014/main" id="{FED4992E-B8B0-46A8-1DCE-B936CED03DCF}"/>
              </a:ext>
            </a:extLst>
          </p:cNvPr>
          <p:cNvPicPr>
            <a:picLocks noChangeAspect="1"/>
          </p:cNvPicPr>
          <p:nvPr/>
        </p:nvPicPr>
        <p:blipFill>
          <a:blip r:embed="rId5"/>
          <a:stretch>
            <a:fillRect/>
          </a:stretch>
        </p:blipFill>
        <p:spPr>
          <a:xfrm>
            <a:off x="-119063" y="0"/>
            <a:ext cx="4629150" cy="3086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170" name="Picture 2" descr="Đến năm 2050, Việt Nam trở thành nước có nền nông nghiệp hàng đầu thế giới">
            <a:extLst>
              <a:ext uri="{FF2B5EF4-FFF2-40B4-BE49-F238E27FC236}">
                <a16:creationId xmlns:a16="http://schemas.microsoft.com/office/drawing/2014/main" id="{D58EDC7B-0976-16B6-1B25-5A08E77767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6930" y="1766888"/>
            <a:ext cx="7375070" cy="387191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7150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arn(inVertical)">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449739B-2200-D37D-0C7F-D0C508DC6F55}"/>
              </a:ext>
            </a:extLst>
          </p:cNvPr>
          <p:cNvPicPr>
            <a:picLocks noChangeAspect="1"/>
          </p:cNvPicPr>
          <p:nvPr/>
        </p:nvPicPr>
        <p:blipFill>
          <a:blip r:embed="rId10"/>
          <a:stretch>
            <a:fillRect/>
          </a:stretch>
        </p:blipFill>
        <p:spPr>
          <a:xfrm>
            <a:off x="3008842" y="1071270"/>
            <a:ext cx="6822015" cy="2353260"/>
          </a:xfrm>
          <a:prstGeom prst="rect">
            <a:avLst/>
          </a:prstGeom>
        </p:spPr>
      </p:pic>
    </p:spTree>
    <p:extLst>
      <p:ext uri="{BB962C8B-B14F-4D97-AF65-F5344CB8AC3E}">
        <p14:creationId xmlns:p14="http://schemas.microsoft.com/office/powerpoint/2010/main" val="2794430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shape&#10;&#10;Description automatically generated">
            <a:extLst>
              <a:ext uri="{FF2B5EF4-FFF2-40B4-BE49-F238E27FC236}">
                <a16:creationId xmlns:a16="http://schemas.microsoft.com/office/drawing/2014/main" id="{5D59CB30-E614-3134-01EF-0836982501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
        <p:nvSpPr>
          <p:cNvPr id="8" name="Hình chữ nhật: Góc Tròn 48">
            <a:extLst>
              <a:ext uri="{FF2B5EF4-FFF2-40B4-BE49-F238E27FC236}">
                <a16:creationId xmlns:a16="http://schemas.microsoft.com/office/drawing/2014/main" id="{0ACF10A9-BDD3-7A3D-FA72-54E1BD213DA1}"/>
              </a:ext>
            </a:extLst>
          </p:cNvPr>
          <p:cNvSpPr/>
          <p:nvPr/>
        </p:nvSpPr>
        <p:spPr>
          <a:xfrm>
            <a:off x="1104900" y="2301569"/>
            <a:ext cx="9877425" cy="2918131"/>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ộp Văn bản 49">
            <a:extLst>
              <a:ext uri="{FF2B5EF4-FFF2-40B4-BE49-F238E27FC236}">
                <a16:creationId xmlns:a16="http://schemas.microsoft.com/office/drawing/2014/main" id="{8D16D0FF-39B2-E156-7176-AC12E9413794}"/>
              </a:ext>
            </a:extLst>
          </p:cNvPr>
          <p:cNvSpPr txBox="1"/>
          <p:nvPr/>
        </p:nvSpPr>
        <p:spPr>
          <a:xfrm>
            <a:off x="1323975" y="3149227"/>
            <a:ext cx="9639300" cy="1446550"/>
          </a:xfrm>
          <a:prstGeom prst="rect">
            <a:avLst/>
          </a:prstGeom>
          <a:noFill/>
        </p:spPr>
        <p:txBody>
          <a:bodyPr wrap="square" rtlCol="0">
            <a:spAutoFit/>
          </a:bodyPr>
          <a:lstStyle/>
          <a:p>
            <a:pPr lvl="0" algn="ctr">
              <a:defRPr/>
            </a:pPr>
            <a:r>
              <a:rPr lang="vi-VN" sz="4400" b="1" dirty="0">
                <a:ln w="0"/>
                <a:latin typeface="Calibri" panose="020F0502020204030204" pitchFamily="34" charset="0"/>
                <a:cs typeface="Calibri" panose="020F0502020204030204" pitchFamily="34" charset="0"/>
              </a:rPr>
              <a:t>Giải thích việc làm khơi thông miệng hố ga góp phần chống ngập nước.</a:t>
            </a:r>
          </a:p>
        </p:txBody>
      </p:sp>
      <p:pic>
        <p:nvPicPr>
          <p:cNvPr id="10" name="Hình ảnh 58" descr="Ảnh có chứa đồ chơi, đồ họa véc-tơ&#10;&#10;Mô tả được tạo tự động">
            <a:extLst>
              <a:ext uri="{FF2B5EF4-FFF2-40B4-BE49-F238E27FC236}">
                <a16:creationId xmlns:a16="http://schemas.microsoft.com/office/drawing/2014/main" id="{F3F12995-CAFE-1F03-B1DE-9F4EEFD431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0453" y="197635"/>
            <a:ext cx="4575827" cy="2755115"/>
          </a:xfrm>
          <a:prstGeom prst="rect">
            <a:avLst/>
          </a:prstGeom>
        </p:spPr>
      </p:pic>
    </p:spTree>
    <p:extLst>
      <p:ext uri="{BB962C8B-B14F-4D97-AF65-F5344CB8AC3E}">
        <p14:creationId xmlns:p14="http://schemas.microsoft.com/office/powerpoint/2010/main" val="1029495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2"/>
            <a:ext cx="12416646"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0" y="5552227"/>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898" y="5142450"/>
            <a:ext cx="1059945" cy="1613250"/>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7" y="5146072"/>
            <a:ext cx="1059945" cy="1613250"/>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8"/>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0"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6"/>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7" y="6441471"/>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3" y="6403995"/>
            <a:ext cx="476697" cy="274462"/>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2"/>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5" y="6495063"/>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3" y="6495062"/>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8" y="6678457"/>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0" y="6541226"/>
            <a:ext cx="675797" cy="390094"/>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6"/>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2" y="6616732"/>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2"/>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39"/>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8" y="6385222"/>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7"/>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6" y="5039814"/>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7"/>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48" y="5372524"/>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3" y="4860090"/>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39" y="4736085"/>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1" y="466884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4" y="422365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0" y="396235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2"/>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8" y="4855347"/>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4" y="3174446"/>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88" y="3826561"/>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89"/>
            <a:ext cx="1099570" cy="659742"/>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7"/>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0" y="6005985"/>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8" y="5171195"/>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1" y="5722493"/>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89" y="4862993"/>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7" y="3804147"/>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6" y="5364895"/>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7"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7"/>
            <a:ext cx="336470" cy="336470"/>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7" y="6508310"/>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5"/>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7" y="5269577"/>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4" y="6048949"/>
            <a:ext cx="1279687" cy="748854"/>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5" y="4336177"/>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2"/>
            <a:ext cx="1073520" cy="489498"/>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6061307" y="5058663"/>
            <a:ext cx="1073520" cy="489498"/>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6"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6" y="4233238"/>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0" y="910785"/>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7"/>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5"/>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7" y="1038169"/>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7" y="3615645"/>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737808" y="377688"/>
            <a:ext cx="655982" cy="655982"/>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0" y="4464194"/>
            <a:ext cx="1098354"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6" y="2820492"/>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0" y="791107"/>
            <a:ext cx="12675737" cy="1325907"/>
            <a:chOff x="1766870" y="987951"/>
            <a:chExt cx="9485618" cy="1325907"/>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3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KHO BÁU ĐẠI DƯƠNG</a:t>
              </a:r>
            </a:p>
          </p:txBody>
        </p:sp>
      </p:grpSp>
      <p:sp>
        <p:nvSpPr>
          <p:cNvPr id="124" name="Title 1">
            <a:extLst>
              <a:ext uri="{FF2B5EF4-FFF2-40B4-BE49-F238E27FC236}">
                <a16:creationId xmlns:a16="http://schemas.microsoft.com/office/drawing/2014/main" id="{E260A336-E3B2-4103-83EC-F6F4E8BAB9B5}"/>
              </a:ext>
            </a:extLst>
          </p:cNvPr>
          <p:cNvSpPr txBox="1">
            <a:spLocks/>
          </p:cNvSpPr>
          <p:nvPr/>
        </p:nvSpPr>
        <p:spPr>
          <a:xfrm>
            <a:off x="10164373" y="-787400"/>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By:Linh</a:t>
            </a:r>
            <a:r>
              <a:rPr kumimoji="0" lang="en-US" sz="3200" b="1" i="0" u="none" strike="noStrike" kern="1200" cap="none" spc="0" normalizeH="0" baseline="0" noProof="0">
                <a:ln>
                  <a:noFill/>
                </a:ln>
                <a:solidFill>
                  <a:srgbClr val="D63A75"/>
                </a:solidFill>
                <a:effectLst/>
                <a:uLnTx/>
                <a:uFillTx/>
                <a:latin typeface="#9Slide07 Altus" pitchFamily="2" charset="0"/>
                <a:ea typeface="+mj-ea"/>
                <a:cs typeface="+mj-cs"/>
              </a:rPr>
              <a:t>&amp;</a:t>
            </a:r>
            <a:r>
              <a:rPr kumimoji="0" lang="en-US" sz="32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Hiền </a:t>
            </a:r>
            <a:endParaRPr kumimoji="0" lang="en-US" sz="3200" b="1"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30" name="Title 1">
            <a:extLst>
              <a:ext uri="{FF2B5EF4-FFF2-40B4-BE49-F238E27FC236}">
                <a16:creationId xmlns:a16="http://schemas.microsoft.com/office/drawing/2014/main" id="{23548724-2F97-47C6-BCB7-55899F8C916F}"/>
              </a:ext>
            </a:extLst>
          </p:cNvPr>
          <p:cNvSpPr txBox="1">
            <a:spLocks/>
          </p:cNvSpPr>
          <p:nvPr/>
        </p:nvSpPr>
        <p:spPr>
          <a:xfrm>
            <a:off x="1927386" y="5926450"/>
            <a:ext cx="2462712"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5B9BD5">
                    <a:lumMod val="5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endParaRPr>
          </a:p>
        </p:txBody>
      </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426641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4.16667E-6 3.7037E-7 L -0.95651 0.02199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sp>
        <p:nvSpPr>
          <p:cNvPr id="2" name="TextBox 1">
            <a:extLst>
              <a:ext uri="{FF2B5EF4-FFF2-40B4-BE49-F238E27FC236}">
                <a16:creationId xmlns:a16="http://schemas.microsoft.com/office/drawing/2014/main" id="{7FD4B2E3-A7D7-EF36-AF3F-D88FEE302068}"/>
              </a:ext>
            </a:extLst>
          </p:cNvPr>
          <p:cNvSpPr txBox="1"/>
          <p:nvPr/>
        </p:nvSpPr>
        <p:spPr>
          <a:xfrm>
            <a:off x="419101" y="115435"/>
            <a:ext cx="11372850" cy="2531047"/>
          </a:xfrm>
          <a:custGeom>
            <a:avLst/>
            <a:gdLst>
              <a:gd name="connsiteX0" fmla="*/ 0 w 11372850"/>
              <a:gd name="connsiteY0" fmla="*/ 421850 h 2531047"/>
              <a:gd name="connsiteX1" fmla="*/ 421850 w 11372850"/>
              <a:gd name="connsiteY1" fmla="*/ 0 h 2531047"/>
              <a:gd name="connsiteX2" fmla="*/ 10951000 w 11372850"/>
              <a:gd name="connsiteY2" fmla="*/ 0 h 2531047"/>
              <a:gd name="connsiteX3" fmla="*/ 11372850 w 11372850"/>
              <a:gd name="connsiteY3" fmla="*/ 421850 h 2531047"/>
              <a:gd name="connsiteX4" fmla="*/ 11372850 w 11372850"/>
              <a:gd name="connsiteY4" fmla="*/ 2109197 h 2531047"/>
              <a:gd name="connsiteX5" fmla="*/ 10951000 w 11372850"/>
              <a:gd name="connsiteY5" fmla="*/ 2531047 h 2531047"/>
              <a:gd name="connsiteX6" fmla="*/ 421850 w 11372850"/>
              <a:gd name="connsiteY6" fmla="*/ 2531047 h 2531047"/>
              <a:gd name="connsiteX7" fmla="*/ 0 w 11372850"/>
              <a:gd name="connsiteY7" fmla="*/ 2109197 h 2531047"/>
              <a:gd name="connsiteX8" fmla="*/ 0 w 11372850"/>
              <a:gd name="connsiteY8" fmla="*/ 421850 h 253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2850" h="2531047" fill="none" extrusionOk="0">
                <a:moveTo>
                  <a:pt x="0" y="421850"/>
                </a:moveTo>
                <a:cubicBezTo>
                  <a:pt x="-5902" y="144327"/>
                  <a:pt x="149437" y="-2791"/>
                  <a:pt x="421850" y="0"/>
                </a:cubicBezTo>
                <a:cubicBezTo>
                  <a:pt x="2859380" y="87592"/>
                  <a:pt x="7247608" y="46549"/>
                  <a:pt x="10951000" y="0"/>
                </a:cubicBezTo>
                <a:cubicBezTo>
                  <a:pt x="11176521" y="-14334"/>
                  <a:pt x="11381476" y="188172"/>
                  <a:pt x="11372850" y="421850"/>
                </a:cubicBezTo>
                <a:cubicBezTo>
                  <a:pt x="11303896" y="715455"/>
                  <a:pt x="11473976" y="1887021"/>
                  <a:pt x="11372850" y="2109197"/>
                </a:cubicBezTo>
                <a:cubicBezTo>
                  <a:pt x="11353410" y="2326650"/>
                  <a:pt x="11150315" y="2517512"/>
                  <a:pt x="10951000" y="2531047"/>
                </a:cubicBezTo>
                <a:cubicBezTo>
                  <a:pt x="7763573" y="2365412"/>
                  <a:pt x="2491733" y="2611493"/>
                  <a:pt x="421850" y="2531047"/>
                </a:cubicBezTo>
                <a:cubicBezTo>
                  <a:pt x="215122" y="2521540"/>
                  <a:pt x="-20388" y="2313278"/>
                  <a:pt x="0" y="2109197"/>
                </a:cubicBezTo>
                <a:cubicBezTo>
                  <a:pt x="-83220" y="1608568"/>
                  <a:pt x="-82905" y="1237166"/>
                  <a:pt x="0" y="421850"/>
                </a:cubicBezTo>
                <a:close/>
              </a:path>
              <a:path w="11372850" h="2531047" stroke="0" extrusionOk="0">
                <a:moveTo>
                  <a:pt x="0" y="421850"/>
                </a:moveTo>
                <a:cubicBezTo>
                  <a:pt x="-40813" y="170121"/>
                  <a:pt x="223015" y="26199"/>
                  <a:pt x="421850" y="0"/>
                </a:cubicBezTo>
                <a:cubicBezTo>
                  <a:pt x="2774429" y="165973"/>
                  <a:pt x="7418917" y="17081"/>
                  <a:pt x="10951000" y="0"/>
                </a:cubicBezTo>
                <a:cubicBezTo>
                  <a:pt x="11182159" y="29793"/>
                  <a:pt x="11370799" y="209765"/>
                  <a:pt x="11372850" y="421850"/>
                </a:cubicBezTo>
                <a:cubicBezTo>
                  <a:pt x="11381839" y="1017972"/>
                  <a:pt x="11523366" y="1615238"/>
                  <a:pt x="11372850" y="2109197"/>
                </a:cubicBezTo>
                <a:cubicBezTo>
                  <a:pt x="11405032" y="2333087"/>
                  <a:pt x="11180845" y="2555184"/>
                  <a:pt x="10951000" y="2531047"/>
                </a:cubicBezTo>
                <a:cubicBezTo>
                  <a:pt x="7836134" y="2656960"/>
                  <a:pt x="2457165" y="2541468"/>
                  <a:pt x="421850" y="2531047"/>
                </a:cubicBezTo>
                <a:cubicBezTo>
                  <a:pt x="198104" y="2529482"/>
                  <a:pt x="-5650" y="2329941"/>
                  <a:pt x="0" y="2109197"/>
                </a:cubicBezTo>
                <a:cubicBezTo>
                  <a:pt x="-50799" y="1785950"/>
                  <a:pt x="-77893" y="1049244"/>
                  <a:pt x="0" y="421850"/>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28849475">
                  <a:prstGeom prst="roundRect">
                    <a:avLst/>
                  </a:prstGeom>
                  <ask:type>
                    <ask:lineSketchCurved/>
                  </ask:type>
                </ask:lineSketchStyleProps>
              </a:ext>
            </a:extLst>
          </a:ln>
        </p:spPr>
        <p:txBody>
          <a:bodyPr wrap="square">
            <a:spAutoFit/>
          </a:bodyPr>
          <a:lstStyle/>
          <a:p>
            <a:pPr marL="457200" lvl="0" indent="-457200" algn="just">
              <a:lnSpc>
                <a:spcPct val="130000"/>
              </a:lnSpc>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Nhiều nắp hố ga bị rác bịt kín, bị người dân dùng vải nhựa, ván ép, tôn kẽm bít lại để ngăn mùi hôi từ cống rãnh bốc lên gây ra ngập úng.</a:t>
            </a:r>
            <a:endParaRPr lang="en-US" sz="2800" b="1" dirty="0">
              <a:solidFill>
                <a:srgbClr val="FF0000"/>
              </a:solidFill>
              <a:latin typeface="Calibri" panose="020F0502020204030204" pitchFamily="34" charset="0"/>
              <a:cs typeface="Calibri" panose="020F0502020204030204" pitchFamily="34" charset="0"/>
            </a:endParaRPr>
          </a:p>
          <a:p>
            <a:pPr marL="457200" lvl="0" indent="-457200" algn="just">
              <a:lnSpc>
                <a:spcPct val="130000"/>
              </a:lnSpc>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Việc khơi thông miệng hố ga để đảm bảo nước có thể chảy xuống (thoát nước) để tránh tình trạng ngập úng.</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descr="A picture containing shape&#10;&#10;Description automatically generated">
            <a:extLst>
              <a:ext uri="{FF2B5EF4-FFF2-40B4-BE49-F238E27FC236}">
                <a16:creationId xmlns:a16="http://schemas.microsoft.com/office/drawing/2014/main" id="{575CF05B-7842-A4A3-4BB6-37FC696F94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pic>
        <p:nvPicPr>
          <p:cNvPr id="5" name="Picture 2" descr="Nạo Vét Hố Ga - HCC">
            <a:extLst>
              <a:ext uri="{FF2B5EF4-FFF2-40B4-BE49-F238E27FC236}">
                <a16:creationId xmlns:a16="http://schemas.microsoft.com/office/drawing/2014/main" id="{9DE2E273-2286-4B49-548C-6FD32160E4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8180" y="2765424"/>
            <a:ext cx="5657382" cy="378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334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052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5" name="Rectangle: Rounded Corners 4">
            <a:extLst>
              <a:ext uri="{FF2B5EF4-FFF2-40B4-BE49-F238E27FC236}">
                <a16:creationId xmlns:a16="http://schemas.microsoft.com/office/drawing/2014/main" id="{7E4EAE69-3235-AC6E-7787-780A5C65360E}"/>
              </a:ext>
            </a:extLst>
          </p:cNvPr>
          <p:cNvSpPr/>
          <p:nvPr/>
        </p:nvSpPr>
        <p:spPr>
          <a:xfrm>
            <a:off x="447675" y="333375"/>
            <a:ext cx="11334750" cy="5991225"/>
          </a:xfrm>
          <a:custGeom>
            <a:avLst/>
            <a:gdLst>
              <a:gd name="connsiteX0" fmla="*/ 0 w 11334750"/>
              <a:gd name="connsiteY0" fmla="*/ 998557 h 5991225"/>
              <a:gd name="connsiteX1" fmla="*/ 998557 w 11334750"/>
              <a:gd name="connsiteY1" fmla="*/ 0 h 5991225"/>
              <a:gd name="connsiteX2" fmla="*/ 10336193 w 11334750"/>
              <a:gd name="connsiteY2" fmla="*/ 0 h 5991225"/>
              <a:gd name="connsiteX3" fmla="*/ 11334750 w 11334750"/>
              <a:gd name="connsiteY3" fmla="*/ 998557 h 5991225"/>
              <a:gd name="connsiteX4" fmla="*/ 11334750 w 11334750"/>
              <a:gd name="connsiteY4" fmla="*/ 4992668 h 5991225"/>
              <a:gd name="connsiteX5" fmla="*/ 10336193 w 11334750"/>
              <a:gd name="connsiteY5" fmla="*/ 5991225 h 5991225"/>
              <a:gd name="connsiteX6" fmla="*/ 998557 w 11334750"/>
              <a:gd name="connsiteY6" fmla="*/ 5991225 h 5991225"/>
              <a:gd name="connsiteX7" fmla="*/ 0 w 11334750"/>
              <a:gd name="connsiteY7" fmla="*/ 4992668 h 5991225"/>
              <a:gd name="connsiteX8" fmla="*/ 0 w 11334750"/>
              <a:gd name="connsiteY8" fmla="*/ 998557 h 599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750" h="5991225" fill="none" extrusionOk="0">
                <a:moveTo>
                  <a:pt x="0" y="998557"/>
                </a:moveTo>
                <a:cubicBezTo>
                  <a:pt x="-5377" y="542907"/>
                  <a:pt x="447774" y="12698"/>
                  <a:pt x="998557" y="0"/>
                </a:cubicBezTo>
                <a:cubicBezTo>
                  <a:pt x="4484972" y="-123866"/>
                  <a:pt x="8683723" y="81108"/>
                  <a:pt x="10336193" y="0"/>
                </a:cubicBezTo>
                <a:cubicBezTo>
                  <a:pt x="10892249" y="-7020"/>
                  <a:pt x="11281496" y="451462"/>
                  <a:pt x="11334750" y="998557"/>
                </a:cubicBezTo>
                <a:cubicBezTo>
                  <a:pt x="11502467" y="2288129"/>
                  <a:pt x="11204851" y="4437043"/>
                  <a:pt x="11334750" y="4992668"/>
                </a:cubicBezTo>
                <a:cubicBezTo>
                  <a:pt x="11364298" y="5465694"/>
                  <a:pt x="10905715" y="6023942"/>
                  <a:pt x="10336193" y="5991225"/>
                </a:cubicBezTo>
                <a:cubicBezTo>
                  <a:pt x="6687940" y="5973370"/>
                  <a:pt x="4971791" y="5881881"/>
                  <a:pt x="998557" y="5991225"/>
                </a:cubicBezTo>
                <a:cubicBezTo>
                  <a:pt x="452740" y="5977087"/>
                  <a:pt x="36035" y="5611444"/>
                  <a:pt x="0" y="4992668"/>
                </a:cubicBezTo>
                <a:cubicBezTo>
                  <a:pt x="118672" y="3934382"/>
                  <a:pt x="-34222" y="2345879"/>
                  <a:pt x="0" y="998557"/>
                </a:cubicBezTo>
                <a:close/>
              </a:path>
              <a:path w="11334750" h="5991225" stroke="0" extrusionOk="0">
                <a:moveTo>
                  <a:pt x="0" y="998557"/>
                </a:moveTo>
                <a:cubicBezTo>
                  <a:pt x="69274" y="451151"/>
                  <a:pt x="398795" y="95882"/>
                  <a:pt x="998557" y="0"/>
                </a:cubicBezTo>
                <a:cubicBezTo>
                  <a:pt x="5393242" y="96512"/>
                  <a:pt x="8330747" y="-165548"/>
                  <a:pt x="10336193" y="0"/>
                </a:cubicBezTo>
                <a:cubicBezTo>
                  <a:pt x="10937144" y="1240"/>
                  <a:pt x="11390828" y="456227"/>
                  <a:pt x="11334750" y="998557"/>
                </a:cubicBezTo>
                <a:cubicBezTo>
                  <a:pt x="11204537" y="1416590"/>
                  <a:pt x="11459723" y="4160531"/>
                  <a:pt x="11334750" y="4992668"/>
                </a:cubicBezTo>
                <a:cubicBezTo>
                  <a:pt x="11344322" y="5492699"/>
                  <a:pt x="10902130" y="5984683"/>
                  <a:pt x="10336193" y="5991225"/>
                </a:cubicBezTo>
                <a:cubicBezTo>
                  <a:pt x="8518049" y="6152937"/>
                  <a:pt x="4504165" y="6134847"/>
                  <a:pt x="998557" y="5991225"/>
                </a:cubicBezTo>
                <a:cubicBezTo>
                  <a:pt x="494676" y="5966091"/>
                  <a:pt x="7779" y="5540813"/>
                  <a:pt x="0" y="4992668"/>
                </a:cubicBezTo>
                <a:cubicBezTo>
                  <a:pt x="128997" y="3431908"/>
                  <a:pt x="-102252" y="2439256"/>
                  <a:pt x="0" y="99855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397D241A-AF0D-6410-3170-B5131E1F42E9}"/>
              </a:ext>
            </a:extLst>
          </p:cNvPr>
          <p:cNvSpPr/>
          <p:nvPr/>
        </p:nvSpPr>
        <p:spPr>
          <a:xfrm>
            <a:off x="828675" y="2895600"/>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Em</a:t>
            </a:r>
            <a:r>
              <a:rPr lang="en-US" sz="4000" dirty="0">
                <a:solidFill>
                  <a:srgbClr val="FF0000"/>
                </a:solidFill>
              </a:rPr>
              <a:t> </a:t>
            </a:r>
            <a:r>
              <a:rPr lang="en-US" sz="4000" dirty="0" err="1">
                <a:solidFill>
                  <a:srgbClr val="FF0000"/>
                </a:solidFill>
              </a:rPr>
              <a:t>đã</a:t>
            </a:r>
            <a:r>
              <a:rPr lang="en-US" sz="4000" dirty="0">
                <a:solidFill>
                  <a:srgbClr val="FF0000"/>
                </a:solidFill>
              </a:rPr>
              <a:t> </a:t>
            </a:r>
            <a:r>
              <a:rPr lang="en-US" sz="4000" dirty="0" err="1">
                <a:solidFill>
                  <a:srgbClr val="FF0000"/>
                </a:solidFill>
              </a:rPr>
              <a:t>học</a:t>
            </a:r>
            <a:endParaRPr lang="en-US" sz="4000" dirty="0">
              <a:solidFill>
                <a:srgbClr val="FF0000"/>
              </a:solidFill>
            </a:endParaRPr>
          </a:p>
        </p:txBody>
      </p:sp>
      <p:cxnSp>
        <p:nvCxnSpPr>
          <p:cNvPr id="3" name="Straight Connector 2">
            <a:extLst>
              <a:ext uri="{FF2B5EF4-FFF2-40B4-BE49-F238E27FC236}">
                <a16:creationId xmlns:a16="http://schemas.microsoft.com/office/drawing/2014/main" id="{11885ECA-DF74-68E4-E96A-AF27ADA7F647}"/>
              </a:ext>
            </a:extLst>
          </p:cNvPr>
          <p:cNvCxnSpPr>
            <a:cxnSpLocks/>
            <a:stCxn id="2" idx="3"/>
            <a:endCxn id="4" idx="1"/>
          </p:cNvCxnSpPr>
          <p:nvPr/>
        </p:nvCxnSpPr>
        <p:spPr>
          <a:xfrm flipV="1">
            <a:off x="3371850" y="1276351"/>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8505FDC6-8554-7754-7967-53AFBEDEE9ED}"/>
              </a:ext>
            </a:extLst>
          </p:cNvPr>
          <p:cNvSpPr/>
          <p:nvPr/>
        </p:nvSpPr>
        <p:spPr>
          <a:xfrm>
            <a:off x="4457700" y="533401"/>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Nước có tính chất không màu, không mùi, không vị, không có hình dạng nhất định. Nước chảy từ cao xuống thấp, chảy lan ra khắp mọi phía. Nước thấm qua một số vật và hoà tan một số chất.</a:t>
            </a:r>
          </a:p>
        </p:txBody>
      </p:sp>
      <p:cxnSp>
        <p:nvCxnSpPr>
          <p:cNvPr id="6" name="Straight Connector 5">
            <a:extLst>
              <a:ext uri="{FF2B5EF4-FFF2-40B4-BE49-F238E27FC236}">
                <a16:creationId xmlns:a16="http://schemas.microsoft.com/office/drawing/2014/main" id="{70C1613B-E616-0BCD-DB92-57BEDE837781}"/>
              </a:ext>
            </a:extLst>
          </p:cNvPr>
          <p:cNvCxnSpPr>
            <a:cxnSpLocks/>
            <a:stCxn id="2" idx="3"/>
            <a:endCxn id="7" idx="1"/>
          </p:cNvCxnSpPr>
          <p:nvPr/>
        </p:nvCxnSpPr>
        <p:spPr>
          <a:xfrm flipV="1">
            <a:off x="3371850" y="3257551"/>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87666726-11BF-4E8E-65C0-A3C34FC95521}"/>
              </a:ext>
            </a:extLst>
          </p:cNvPr>
          <p:cNvSpPr/>
          <p:nvPr/>
        </p:nvSpPr>
        <p:spPr>
          <a:xfrm>
            <a:off x="4514851" y="2514601"/>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Nhờ hiểu biết tính chất của nước, con người đã vận dụng những tính chất đó vào trong đời sống và sản xuất.</a:t>
            </a:r>
            <a:endParaRPr lang="en-US" sz="2200" b="1" dirty="0"/>
          </a:p>
        </p:txBody>
      </p:sp>
      <p:cxnSp>
        <p:nvCxnSpPr>
          <p:cNvPr id="8" name="Straight Connector 7">
            <a:extLst>
              <a:ext uri="{FF2B5EF4-FFF2-40B4-BE49-F238E27FC236}">
                <a16:creationId xmlns:a16="http://schemas.microsoft.com/office/drawing/2014/main" id="{82704701-61DD-B44F-2791-02B5CDAF1412}"/>
              </a:ext>
            </a:extLst>
          </p:cNvPr>
          <p:cNvCxnSpPr>
            <a:cxnSpLocks/>
            <a:stCxn id="2" idx="3"/>
            <a:endCxn id="12" idx="1"/>
          </p:cNvCxnSpPr>
          <p:nvPr/>
        </p:nvCxnSpPr>
        <p:spPr>
          <a:xfrm>
            <a:off x="3371850" y="3414713"/>
            <a:ext cx="1143001" cy="1685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D06BD009-272A-F2AB-D48D-0678FD0E5051}"/>
              </a:ext>
            </a:extLst>
          </p:cNvPr>
          <p:cNvSpPr/>
          <p:nvPr/>
        </p:nvSpPr>
        <p:spPr>
          <a:xfrm>
            <a:off x="4514851" y="4467226"/>
            <a:ext cx="6953250" cy="12668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Con người, động vật và thực vật sẽ chết nếu không có nước. Nước không thể thiếu trong đời sống, sản xuất và sinh hoạt của chúng ta</a:t>
            </a:r>
            <a:endParaRPr lang="en-US" sz="2200" b="1" dirty="0"/>
          </a:p>
        </p:txBody>
      </p:sp>
    </p:spTree>
    <p:extLst>
      <p:ext uri="{BB962C8B-B14F-4D97-AF65-F5344CB8AC3E}">
        <p14:creationId xmlns:p14="http://schemas.microsoft.com/office/powerpoint/2010/main" val="3806650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par>
                          <p:cTn id="11" fill="hold">
                            <p:stCondLst>
                              <p:cond delay="300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2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par>
                                <p:cTn id="41" presetID="22" presetClass="entr" presetSubtype="8"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4" grpId="0" animBg="1"/>
      <p:bldP spid="7"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6C9849EB-B2F4-B3AB-97B4-2CEC71C56D6F}"/>
              </a:ext>
            </a:extLst>
          </p:cNvPr>
          <p:cNvPicPr>
            <a:picLocks noChangeAspect="1"/>
          </p:cNvPicPr>
          <p:nvPr/>
        </p:nvPicPr>
        <p:blipFill>
          <a:blip r:embed="rId5"/>
          <a:stretch>
            <a:fillRect/>
          </a:stretch>
        </p:blipFill>
        <p:spPr>
          <a:xfrm>
            <a:off x="2809874" y="2100262"/>
            <a:ext cx="7105023" cy="3195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7171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E7F6BC9-9D0F-F5DF-6EEC-F1B55EAFD824}"/>
              </a:ext>
            </a:extLst>
          </p:cNvPr>
          <p:cNvPicPr>
            <a:picLocks noChangeAspect="1"/>
          </p:cNvPicPr>
          <p:nvPr/>
        </p:nvPicPr>
        <p:blipFill>
          <a:blip r:embed="rId8"/>
          <a:stretch>
            <a:fillRect/>
          </a:stretch>
        </p:blipFill>
        <p:spPr>
          <a:xfrm>
            <a:off x="3303010" y="196537"/>
            <a:ext cx="6005080" cy="1359526"/>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5E5F1695-EE93-FF33-980D-28033385E9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944321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6B20B3-4C07-4935-8D84-679D377CFE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7999"/>
          </a:xfrm>
          <a:prstGeom prst="rect">
            <a:avLst/>
          </a:prstGeom>
        </p:spPr>
      </p:pic>
      <p:pic>
        <p:nvPicPr>
          <p:cNvPr id="37" name="Graphic 36">
            <a:extLst>
              <a:ext uri="{FF2B5EF4-FFF2-40B4-BE49-F238E27FC236}">
                <a16:creationId xmlns:a16="http://schemas.microsoft.com/office/drawing/2014/main" id="{112B1782-225B-458B-98A4-75C0AA7F226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40830" y="0"/>
            <a:ext cx="11417490" cy="6628887"/>
          </a:xfrm>
          <a:prstGeom prst="rect">
            <a:avLst/>
          </a:prstGeom>
        </p:spPr>
      </p:pic>
      <p:sp>
        <p:nvSpPr>
          <p:cNvPr id="39" name="AutoShape 3">
            <a:extLst>
              <a:ext uri="{FF2B5EF4-FFF2-40B4-BE49-F238E27FC236}">
                <a16:creationId xmlns:a16="http://schemas.microsoft.com/office/drawing/2014/main" id="{99CAABE2-3DBF-4BE0-8522-24B8E17872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1" name="Picture 40">
            <a:extLst>
              <a:ext uri="{FF2B5EF4-FFF2-40B4-BE49-F238E27FC236}">
                <a16:creationId xmlns:a16="http://schemas.microsoft.com/office/drawing/2014/main" id="{B5F0D0C6-F5A9-4E53-8FC7-457135C0840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320883" y="-338876"/>
            <a:ext cx="2448479" cy="2251104"/>
          </a:xfrm>
          <a:prstGeom prst="rect">
            <a:avLst/>
          </a:prstGeom>
        </p:spPr>
      </p:pic>
      <p:pic>
        <p:nvPicPr>
          <p:cNvPr id="2" name="Picture 1">
            <a:extLst>
              <a:ext uri="{FF2B5EF4-FFF2-40B4-BE49-F238E27FC236}">
                <a16:creationId xmlns:a16="http://schemas.microsoft.com/office/drawing/2014/main" id="{E9FFFFA6-9FEA-D483-7E2C-D960432AC394}"/>
              </a:ext>
            </a:extLst>
          </p:cNvPr>
          <p:cNvPicPr>
            <a:picLocks noChangeAspect="1"/>
          </p:cNvPicPr>
          <p:nvPr/>
        </p:nvPicPr>
        <p:blipFill>
          <a:blip r:embed="rId8"/>
          <a:stretch>
            <a:fillRect/>
          </a:stretch>
        </p:blipFill>
        <p:spPr>
          <a:xfrm>
            <a:off x="2025433" y="943557"/>
            <a:ext cx="7931583" cy="4151736"/>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2A10D483-64C6-601A-5640-84E6914479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14060386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68915" y="896106"/>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mn-cs"/>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mn-cs"/>
                </a:rPr>
                <a:t>Treasure hunt</a:t>
              </a:r>
            </a:p>
          </p:txBody>
        </p:sp>
        <p:sp>
          <p:nvSpPr>
            <p:cNvPr id="2" name="TextBox 1">
              <a:hlinkClick r:id="rId3"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mn-cs"/>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5689" y="5335403"/>
            <a:ext cx="1059945" cy="1613250"/>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3" y="5189914"/>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842">
            <a:off x="10711260" y="5655653"/>
            <a:ext cx="1042938"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7" y="2285328"/>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0"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290452" y="5570766"/>
            <a:ext cx="768755" cy="1026799"/>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2" y="1562390"/>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20112">
            <a:off x="787825" y="1696796"/>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3371" y="5668375"/>
            <a:ext cx="1058134"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3759380" y="2210401"/>
            <a:ext cx="1073520" cy="489498"/>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9740962" y="249824"/>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428372" y="1638692"/>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41596"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51047" y="3724611"/>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0"/>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88561" y="2785234"/>
            <a:ext cx="842000" cy="525184"/>
          </a:xfrm>
          <a:prstGeom prst="rect">
            <a:avLst/>
          </a:prstGeom>
        </p:spPr>
      </p:pic>
      <p:pic>
        <p:nvPicPr>
          <p:cNvPr id="47" name="Picture 46">
            <a:hlinkClick r:id="rId20"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1"/>
          <a:stretch>
            <a:fillRect/>
          </a:stretch>
        </p:blipFill>
        <p:spPr>
          <a:xfrm>
            <a:off x="1464863" y="3928015"/>
            <a:ext cx="2322777" cy="2365453"/>
          </a:xfrm>
          <a:prstGeom prst="rect">
            <a:avLst/>
          </a:prstGeom>
        </p:spPr>
      </p:pic>
      <p:pic>
        <p:nvPicPr>
          <p:cNvPr id="52" name="Picture 51">
            <a:hlinkClick r:id="rId22"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3"/>
          <a:stretch>
            <a:fillRect/>
          </a:stretch>
        </p:blipFill>
        <p:spPr>
          <a:xfrm>
            <a:off x="4396257" y="3022397"/>
            <a:ext cx="2139881" cy="1950889"/>
          </a:xfrm>
          <a:prstGeom prst="rect">
            <a:avLst/>
          </a:prstGeom>
        </p:spPr>
      </p:pic>
      <p:pic>
        <p:nvPicPr>
          <p:cNvPr id="53" name="Picture 52">
            <a:hlinkClick r:id="rId24"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5"/>
          <a:stretch>
            <a:fillRect/>
          </a:stretch>
        </p:blipFill>
        <p:spPr>
          <a:xfrm>
            <a:off x="6668168" y="4514016"/>
            <a:ext cx="2170364" cy="1999661"/>
          </a:xfrm>
          <a:prstGeom prst="rect">
            <a:avLst/>
          </a:prstGeom>
        </p:spPr>
      </p:pic>
      <p:sp>
        <p:nvSpPr>
          <p:cNvPr id="6" name="Arrow: Right 5">
            <a:hlinkClick r:id="rId26" action="ppaction://hlinksldjump"/>
            <a:extLst>
              <a:ext uri="{FF2B5EF4-FFF2-40B4-BE49-F238E27FC236}">
                <a16:creationId xmlns:a16="http://schemas.microsoft.com/office/drawing/2014/main" id="{49200B08-752B-617F-FFB6-BF1A2F4C7460}"/>
              </a:ext>
            </a:extLst>
          </p:cNvPr>
          <p:cNvSpPr/>
          <p:nvPr/>
        </p:nvSpPr>
        <p:spPr>
          <a:xfrm>
            <a:off x="10677525" y="-76201"/>
            <a:ext cx="1438275" cy="581025"/>
          </a:xfrm>
          <a:prstGeom prst="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Học</a:t>
            </a:r>
            <a:r>
              <a:rPr lang="en-US" dirty="0">
                <a:solidFill>
                  <a:srgbClr val="FF0000"/>
                </a:solidFill>
              </a:rPr>
              <a:t> </a:t>
            </a:r>
            <a:r>
              <a:rPr lang="en-US" dirty="0" err="1">
                <a:solidFill>
                  <a:srgbClr val="FF0000"/>
                </a:solidFill>
              </a:rPr>
              <a:t>tiếp</a:t>
            </a:r>
            <a:endParaRPr lang="en-US" dirty="0">
              <a:solidFill>
                <a:srgbClr val="FF0000"/>
              </a:solidFill>
            </a:endParaRPr>
          </a:p>
        </p:txBody>
      </p:sp>
    </p:spTree>
    <p:extLst>
      <p:ext uri="{BB962C8B-B14F-4D97-AF65-F5344CB8AC3E}">
        <p14:creationId xmlns:p14="http://schemas.microsoft.com/office/powerpoint/2010/main" val="180747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9910398" cy="2801816"/>
          </a:xfrm>
          <a:prstGeom prst="rect">
            <a:avLst/>
          </a:prstGeom>
        </p:spPr>
      </p:pic>
      <p:sp>
        <p:nvSpPr>
          <p:cNvPr id="26" name="TextBox 25"/>
          <p:cNvSpPr txBox="1"/>
          <p:nvPr/>
        </p:nvSpPr>
        <p:spPr>
          <a:xfrm>
            <a:off x="2476500" y="871108"/>
            <a:ext cx="76580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rPr>
              <a:t>1. </a:t>
            </a:r>
            <a:r>
              <a:rPr kumimoji="0" lang="en-US" sz="7200" b="0" i="0" u="none" strike="noStrike" kern="1200" cap="none" spc="0" normalizeH="0" baseline="0" noProof="0" dirty="0" err="1">
                <a:ln>
                  <a:noFill/>
                </a:ln>
                <a:solidFill>
                  <a:srgbClr val="D41E09"/>
                </a:solidFill>
                <a:effectLst/>
                <a:uLnTx/>
                <a:uFillTx/>
                <a:latin typeface="Cambria" panose="02040503050406030204" pitchFamily="18" charset="0"/>
                <a:ea typeface="Cambria" panose="02040503050406030204" pitchFamily="18" charset="0"/>
              </a:rPr>
              <a:t>Nước</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có</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màu</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gì</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a:t>
            </a:r>
            <a:endParaRPr kumimoji="0" lang="en-US" sz="7200" b="0"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endParaRP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667250" y="3810001"/>
              <a:ext cx="361949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Không</a:t>
              </a:r>
              <a:r>
                <a:rPr kumimoji="0" lang="en-US" sz="6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màu</a:t>
              </a:r>
              <a:endParaRPr kumimoji="0" lang="en-US" sz="6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7115907" y="3454172"/>
            <a:ext cx="4585042" cy="3850978"/>
          </a:xfrm>
          <a:prstGeom prst="rect">
            <a:avLst/>
          </a:prstGeom>
        </p:spPr>
      </p:pic>
      <p:sp>
        <p:nvSpPr>
          <p:cNvPr id="2" name="Arrow: Striped Right 1">
            <a:hlinkClick r:id="rId10" action="ppaction://hlinksldjump"/>
            <a:extLst>
              <a:ext uri="{FF2B5EF4-FFF2-40B4-BE49-F238E27FC236}">
                <a16:creationId xmlns:a16="http://schemas.microsoft.com/office/drawing/2014/main" id="{76FDE3AD-8366-42A4-AAAE-E406F4828B46}"/>
              </a:ext>
            </a:extLst>
          </p:cNvPr>
          <p:cNvSpPr/>
          <p:nvPr/>
        </p:nvSpPr>
        <p:spPr>
          <a:xfrm>
            <a:off x="11272007"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hlinkClick r:id="rId10" action="ppaction://hlinksldjump"/>
            <a:extLst>
              <a:ext uri="{FF2B5EF4-FFF2-40B4-BE49-F238E27FC236}">
                <a16:creationId xmlns:a16="http://schemas.microsoft.com/office/drawing/2014/main" id="{E891FA11-601B-444B-8509-BE6D036097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336366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105294" cy="2801816"/>
          </a:xfrm>
          <a:prstGeom prst="rect">
            <a:avLst/>
          </a:prstGeom>
        </p:spPr>
      </p:pic>
      <p:sp>
        <p:nvSpPr>
          <p:cNvPr id="26" name="TextBox 25"/>
          <p:cNvSpPr txBox="1"/>
          <p:nvPr/>
        </p:nvSpPr>
        <p:spPr>
          <a:xfrm>
            <a:off x="2133601" y="623458"/>
            <a:ext cx="801565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rPr>
              <a:t>2. </a:t>
            </a:r>
            <a:r>
              <a:rPr kumimoji="0" lang="en-US" sz="5400" b="1" i="0" u="none" strike="noStrike" kern="1200" cap="none" spc="0" normalizeH="0" baseline="0" noProof="0" dirty="0" err="1">
                <a:ln>
                  <a:noFill/>
                </a:ln>
                <a:solidFill>
                  <a:srgbClr val="D41E09"/>
                </a:solidFill>
                <a:effectLst/>
                <a:uLnTx/>
                <a:uFillTx/>
                <a:latin typeface="Cambria" panose="02040503050406030204" pitchFamily="18" charset="0"/>
                <a:ea typeface="Cambria" panose="02040503050406030204" pitchFamily="18" charset="0"/>
              </a:rPr>
              <a:t>Nước</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hòa</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tan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trong</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những</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chất</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nào</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endParaRP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695825" y="3810001"/>
              <a:ext cx="390525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Mì</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chính</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giấm</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ăn</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a:t>
              </a:r>
            </a:p>
          </p:txBody>
        </p:sp>
      </p:grpSp>
      <p:pic>
        <p:nvPicPr>
          <p:cNvPr id="30" name="Picture 29">
            <a:hlinkClick r:id="" action="ppaction://noaction"/>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795846" y="1622415"/>
            <a:ext cx="3505200" cy="5734258"/>
          </a:xfrm>
          <a:prstGeom prst="rect">
            <a:avLst/>
          </a:prstGeom>
        </p:spPr>
      </p:pic>
      <p:sp>
        <p:nvSpPr>
          <p:cNvPr id="9" name="Arrow: Striped Right 8">
            <a:hlinkClick r:id="rId9" action="ppaction://hlinksldjump"/>
            <a:extLst>
              <a:ext uri="{FF2B5EF4-FFF2-40B4-BE49-F238E27FC236}">
                <a16:creationId xmlns:a16="http://schemas.microsoft.com/office/drawing/2014/main" id="{3C2909CB-0982-4D3A-8C25-33CB2023458E}"/>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302534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1" y="257908"/>
            <a:ext cx="10527325" cy="2801816"/>
          </a:xfrm>
          <a:prstGeom prst="rect">
            <a:avLst/>
          </a:prstGeom>
        </p:spPr>
      </p:pic>
      <p:sp>
        <p:nvSpPr>
          <p:cNvPr id="26" name="TextBox 25"/>
          <p:cNvSpPr txBox="1"/>
          <p:nvPr/>
        </p:nvSpPr>
        <p:spPr>
          <a:xfrm>
            <a:off x="2085975" y="652033"/>
            <a:ext cx="8697790" cy="1754326"/>
          </a:xfrm>
          <a:prstGeom prst="rect">
            <a:avLst/>
          </a:prstGeom>
          <a:noFill/>
        </p:spPr>
        <p:txBody>
          <a:bodyPr wrap="square" rtlCol="0">
            <a:spAutoFit/>
          </a:bodyPr>
          <a:lstStyle/>
          <a:p>
            <a:pPr lvl="0" algn="ctr">
              <a:defRPr/>
            </a:pPr>
            <a:r>
              <a:rPr lang="en-US" sz="5400" b="1" dirty="0">
                <a:solidFill>
                  <a:srgbClr val="D41E09"/>
                </a:solidFill>
                <a:latin typeface="Cambria" panose="02040503050406030204" pitchFamily="18" charset="0"/>
                <a:ea typeface="Cambria" panose="02040503050406030204" pitchFamily="18" charset="0"/>
              </a:rPr>
              <a:t>2. </a:t>
            </a:r>
            <a:r>
              <a:rPr lang="en-US" sz="5400" b="1" dirty="0" err="1">
                <a:solidFill>
                  <a:srgbClr val="D41E09"/>
                </a:solidFill>
                <a:latin typeface="Cambria" panose="02040503050406030204" pitchFamily="18" charset="0"/>
                <a:ea typeface="Cambria" panose="02040503050406030204" pitchFamily="18" charset="0"/>
              </a:rPr>
              <a:t>Nước</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không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hòa</a:t>
            </a:r>
            <a:r>
              <a:rPr lang="en-US" sz="5400" b="1" dirty="0">
                <a:solidFill>
                  <a:srgbClr val="D41E09"/>
                </a:solidFill>
                <a:latin typeface="Cambria" panose="02040503050406030204" pitchFamily="18" charset="0"/>
                <a:ea typeface="Cambria" panose="02040503050406030204" pitchFamily="18" charset="0"/>
              </a:rPr>
              <a:t> tan </a:t>
            </a:r>
            <a:r>
              <a:rPr lang="en-US" sz="5400" b="1" dirty="0" err="1">
                <a:solidFill>
                  <a:srgbClr val="D41E09"/>
                </a:solidFill>
                <a:latin typeface="Cambria" panose="02040503050406030204" pitchFamily="18" charset="0"/>
                <a:ea typeface="Cambria" panose="02040503050406030204" pitchFamily="18" charset="0"/>
              </a:rPr>
              <a:t>trong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những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chất</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nào</a:t>
            </a:r>
            <a:r>
              <a:rPr lang="en-US" sz="5400" b="1" dirty="0">
                <a:solidFill>
                  <a:srgbClr val="D41E09"/>
                </a:solidFill>
                <a:latin typeface="Cambria" panose="02040503050406030204" pitchFamily="18" charset="0"/>
                <a:ea typeface="Cambria" panose="02040503050406030204" pitchFamily="18" charset="0"/>
              </a:rPr>
              <a:t>?</a:t>
            </a: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781550" y="3971926"/>
              <a:ext cx="371474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Xăng</a:t>
              </a:r>
              <a:r>
                <a:rPr lang="en-US" sz="5400" b="1" dirty="0">
                  <a:solidFill>
                    <a:srgbClr val="44546A">
                      <a:lumMod val="75000"/>
                    </a:srgbClr>
                  </a:solidFill>
                  <a:latin typeface="Cambria" panose="02040503050406030204" pitchFamily="18" charset="0"/>
                  <a:ea typeface="Cambria" panose="02040503050406030204" pitchFamily="18" charset="0"/>
                </a:rPr>
                <a:t>, </a:t>
              </a:r>
              <a:r>
                <a:rPr lang="en-US" sz="5400" b="1" dirty="0" err="1">
                  <a:solidFill>
                    <a:srgbClr val="44546A">
                      <a:lumMod val="75000"/>
                    </a:srgbClr>
                  </a:solidFill>
                  <a:latin typeface="Cambria" panose="02040503050406030204" pitchFamily="18" charset="0"/>
                  <a:ea typeface="Cambria" panose="02040503050406030204" pitchFamily="18" charset="0"/>
                </a:rPr>
                <a:t>dầu</a:t>
              </a:r>
              <a:r>
                <a:rPr lang="en-US" sz="5400" b="1" dirty="0">
                  <a:solidFill>
                    <a:srgbClr val="44546A">
                      <a:lumMod val="75000"/>
                    </a:srgbClr>
                  </a:solidFill>
                  <a:latin typeface="Cambria" panose="02040503050406030204" pitchFamily="18" charset="0"/>
                  <a:ea typeface="Cambria" panose="02040503050406030204" pitchFamily="18" charset="0"/>
                </a:rPr>
                <a:t> </a:t>
              </a:r>
              <a:r>
                <a:rPr lang="en-US" sz="5400" b="1" dirty="0" err="1">
                  <a:solidFill>
                    <a:srgbClr val="44546A">
                      <a:lumMod val="75000"/>
                    </a:srgbClr>
                  </a:solidFill>
                  <a:latin typeface="Cambria" panose="02040503050406030204" pitchFamily="18" charset="0"/>
                  <a:ea typeface="Cambria" panose="02040503050406030204" pitchFamily="18" charset="0"/>
                </a:rPr>
                <a:t>ăn</a:t>
              </a:r>
              <a:r>
                <a:rPr lang="en-US" sz="5400" b="1" dirty="0">
                  <a:solidFill>
                    <a:srgbClr val="44546A">
                      <a:lumMod val="75000"/>
                    </a:srgbClr>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2" y="3711024"/>
            <a:ext cx="2857154" cy="2798845"/>
          </a:xfrm>
          <a:prstGeom prst="rect">
            <a:avLst/>
          </a:prstGeom>
        </p:spPr>
      </p:pic>
      <p:sp>
        <p:nvSpPr>
          <p:cNvPr id="9" name="Arrow: Striped Right 8">
            <a:hlinkClick r:id="rId9" action="ppaction://hlinksldjump"/>
            <a:extLst>
              <a:ext uri="{FF2B5EF4-FFF2-40B4-BE49-F238E27FC236}">
                <a16:creationId xmlns:a16="http://schemas.microsoft.com/office/drawing/2014/main" id="{7D92C532-7BC2-4D78-88E3-58D9A1E0247C}"/>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8905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 name="Picture 3">
            <a:extLst>
              <a:ext uri="{FF2B5EF4-FFF2-40B4-BE49-F238E27FC236}">
                <a16:creationId xmlns:a16="http://schemas.microsoft.com/office/drawing/2014/main" id="{0371A4B0-E280-31FE-AB38-D1CC520B5766}"/>
              </a:ext>
            </a:extLst>
          </p:cNvPr>
          <p:cNvPicPr>
            <a:picLocks noChangeAspect="1"/>
          </p:cNvPicPr>
          <p:nvPr/>
        </p:nvPicPr>
        <p:blipFill>
          <a:blip r:embed="rId5"/>
          <a:stretch>
            <a:fillRect/>
          </a:stretch>
        </p:blipFill>
        <p:spPr>
          <a:xfrm>
            <a:off x="1477899" y="228600"/>
            <a:ext cx="10131552" cy="6858000"/>
          </a:xfrm>
          <a:prstGeom prst="rect">
            <a:avLst/>
          </a:prstGeom>
        </p:spPr>
      </p:pic>
      <p:sp>
        <p:nvSpPr>
          <p:cNvPr id="5" name="TextBox 4">
            <a:extLst>
              <a:ext uri="{FF2B5EF4-FFF2-40B4-BE49-F238E27FC236}">
                <a16:creationId xmlns:a16="http://schemas.microsoft.com/office/drawing/2014/main" id="{7CB4AEBF-830C-E7CE-216D-982BD3F15D19}"/>
              </a:ext>
            </a:extLst>
          </p:cNvPr>
          <p:cNvSpPr txBox="1"/>
          <p:nvPr/>
        </p:nvSpPr>
        <p:spPr>
          <a:xfrm rot="21351650">
            <a:off x="1981200" y="1139220"/>
            <a:ext cx="5229225" cy="1569660"/>
          </a:xfrm>
          <a:prstGeom prst="rect">
            <a:avLst/>
          </a:prstGeom>
          <a:noFill/>
        </p:spPr>
        <p:txBody>
          <a:bodyPr wrap="square" rtlCol="0">
            <a:spAutoFit/>
          </a:bodyPr>
          <a:lstStyle/>
          <a:p>
            <a:pPr algn="ctr"/>
            <a:r>
              <a:rPr lang="en-US" sz="4800" b="1" dirty="0">
                <a:latin typeface="Cambria" panose="02040503050406030204" pitchFamily="18" charset="0"/>
                <a:ea typeface="Cambria" panose="02040503050406030204" pitchFamily="18" charset="0"/>
              </a:rPr>
              <a:t>2. </a:t>
            </a:r>
            <a:r>
              <a:rPr lang="en-US" sz="4800" b="1" dirty="0" err="1">
                <a:latin typeface="Cambria" panose="02040503050406030204" pitchFamily="18" charset="0"/>
                <a:ea typeface="Cambria" panose="02040503050406030204" pitchFamily="18" charset="0"/>
              </a:rPr>
              <a:t>Vận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chất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nước</a:t>
            </a:r>
            <a:endParaRPr lang="en-US" sz="4800" b="1" dirty="0">
              <a:latin typeface="Cambria" panose="02040503050406030204" pitchFamily="18" charset="0"/>
              <a:ea typeface="Cambria" panose="02040503050406030204" pitchFamily="18" charset="0"/>
            </a:endParaRPr>
          </a:p>
        </p:txBody>
      </p:sp>
      <p:pic>
        <p:nvPicPr>
          <p:cNvPr id="6" name="Picture 5" descr="A picture containing shape&#10;&#10;Description automatically generated">
            <a:extLst>
              <a:ext uri="{FF2B5EF4-FFF2-40B4-BE49-F238E27FC236}">
                <a16:creationId xmlns:a16="http://schemas.microsoft.com/office/drawing/2014/main" id="{B20E949D-4F50-9769-CD80-566DEA2855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extLst>
      <p:ext uri="{BB962C8B-B14F-4D97-AF65-F5344CB8AC3E}">
        <p14:creationId xmlns:p14="http://schemas.microsoft.com/office/powerpoint/2010/main" val="131507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2038350"/>
            <a:ext cx="10901779" cy="4667250"/>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a:extLst>
              <a:ext uri="{FF2B5EF4-FFF2-40B4-BE49-F238E27FC236}">
                <a16:creationId xmlns:a16="http://schemas.microsoft.com/office/drawing/2014/main" id="{9A8F909A-4AF7-45EF-B624-AB6D6545FBBC}"/>
              </a:ext>
            </a:extLst>
          </p:cNvPr>
          <p:cNvGrpSpPr/>
          <p:nvPr/>
        </p:nvGrpSpPr>
        <p:grpSpPr>
          <a:xfrm>
            <a:off x="72160" y="211605"/>
            <a:ext cx="11910291" cy="1654237"/>
            <a:chOff x="889206" y="218253"/>
            <a:chExt cx="11910291" cy="1654237"/>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11479849" cy="1654237"/>
              <a:chOff x="6719591" y="2584561"/>
              <a:chExt cx="6384298" cy="2408062"/>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1"/>
                <a:ext cx="6384298" cy="2354141"/>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5" y="2707679"/>
                <a:ext cx="6250959" cy="2284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5 và cho biết ở mỗi hình con người đã vận dụng tính chất nào của nước: Thấm qua một số vật; Chảy từ cao xuống thấp; Hoà tan một số chất; Chảy lan ra khắp mọi phía.</a:t>
                </a: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A6BE702D-6493-148A-893E-AC338A2B93AE}"/>
              </a:ext>
            </a:extLst>
          </p:cNvPr>
          <p:cNvPicPr>
            <a:picLocks noChangeAspect="1"/>
          </p:cNvPicPr>
          <p:nvPr/>
        </p:nvPicPr>
        <p:blipFill>
          <a:blip r:embed="rId7"/>
          <a:stretch>
            <a:fillRect/>
          </a:stretch>
        </p:blipFill>
        <p:spPr>
          <a:xfrm>
            <a:off x="1571625" y="2219325"/>
            <a:ext cx="9048750" cy="4381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64167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708</Words>
  <Application>Microsoft Office PowerPoint</Application>
  <PresentationFormat>Widescreen</PresentationFormat>
  <Paragraphs>89</Paragraphs>
  <Slides>35</Slides>
  <Notes>32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#9Slide07 Altus</vt:lpstr>
      <vt:lpstr>#9Slide07 HoneyCream</vt:lpstr>
      <vt:lpstr>#9Slide07 IcielStormtrooper</vt:lpstr>
      <vt:lpstr>Arial</vt:lpstr>
      <vt:lpstr>Calibri</vt:lpstr>
      <vt:lpstr>Calibri Light</vt:lpstr>
      <vt:lpstr>Cambria</vt:lpstr>
      <vt:lpstr>等线</vt:lpstr>
      <vt:lpstr>Georgia</vt:lpstr>
      <vt:lpstr>Pattaya</vt:lpstr>
      <vt:lpstr>SVN-SAF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2024-10-11T04:51:42Z</dcterms:created>
  <dcterms:modified xsi:type="dcterms:W3CDTF">2024-10-11T04:52:08Z</dcterms:modified>
</cp:coreProperties>
</file>