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314" r:id="rId5"/>
    <p:sldId id="272" r:id="rId6"/>
    <p:sldId id="270" r:id="rId7"/>
    <p:sldId id="318" r:id="rId8"/>
    <p:sldId id="319" r:id="rId9"/>
    <p:sldId id="317" r:id="rId10"/>
    <p:sldId id="267" r:id="rId11"/>
    <p:sldId id="293" r:id="rId12"/>
    <p:sldId id="294" r:id="rId13"/>
    <p:sldId id="330" r:id="rId14"/>
    <p:sldId id="295" r:id="rId15"/>
    <p:sldId id="320" r:id="rId16"/>
    <p:sldId id="321" r:id="rId17"/>
    <p:sldId id="322" r:id="rId18"/>
    <p:sldId id="323" r:id="rId19"/>
    <p:sldId id="324" r:id="rId20"/>
    <p:sldId id="331" r:id="rId21"/>
    <p:sldId id="325" r:id="rId22"/>
    <p:sldId id="332" r:id="rId23"/>
    <p:sldId id="327" r:id="rId24"/>
    <p:sldId id="296" r:id="rId25"/>
    <p:sldId id="328" r:id="rId26"/>
    <p:sldId id="329" r:id="rId27"/>
    <p:sldId id="333" r:id="rId28"/>
    <p:sldId id="335" r:id="rId29"/>
    <p:sldId id="336" r:id="rId30"/>
    <p:sldId id="337" r:id="rId31"/>
    <p:sldId id="2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6761C-A77C-4540-84E4-7AFAC6F5F9F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77BB6-590C-4154-A615-8DB837DC8F1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20240" y="155711"/>
            <a:ext cx="1718244" cy="171824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24.jpe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28.jpeg"/><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2">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Box 16"/>
          <p:cNvSpPr txBox="1"/>
          <p:nvPr/>
        </p:nvSpPr>
        <p:spPr>
          <a:xfrm>
            <a:off x="1682535" y="-215886"/>
            <a:ext cx="10408805"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80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sp>
        <p:nvSpPr>
          <p:cNvPr id="9" name="TextBox 16"/>
          <p:cNvSpPr txBox="1"/>
          <p:nvPr/>
        </p:nvSpPr>
        <p:spPr>
          <a:xfrm>
            <a:off x="823768" y="-163933"/>
            <a:ext cx="11834957" cy="186204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115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pic>
        <p:nvPicPr>
          <p:cNvPr id="3" name="Picture 2"/>
          <p:cNvPicPr>
            <a:picLocks noChangeAspect="1"/>
          </p:cNvPicPr>
          <p:nvPr/>
        </p:nvPicPr>
        <p:blipFill>
          <a:blip r:embed="rId3"/>
          <a:stretch>
            <a:fillRect/>
          </a:stretch>
        </p:blipFill>
        <p:spPr>
          <a:xfrm>
            <a:off x="3707655" y="417919"/>
            <a:ext cx="5462489" cy="859611"/>
          </a:xfrm>
          <a:prstGeom prst="rect">
            <a:avLst/>
          </a:prstGeom>
        </p:spPr>
      </p:pic>
      <p:pic>
        <p:nvPicPr>
          <p:cNvPr id="15" name="Picture 14"/>
          <p:cNvPicPr>
            <a:picLocks noChangeAspect="1"/>
          </p:cNvPicPr>
          <p:nvPr/>
        </p:nvPicPr>
        <p:blipFill>
          <a:blip r:embed="rId4"/>
          <a:stretch>
            <a:fillRect/>
          </a:stretch>
        </p:blipFill>
        <p:spPr>
          <a:xfrm>
            <a:off x="69574" y="1400907"/>
            <a:ext cx="12192000" cy="35592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1669774" y="1865797"/>
            <a:ext cx="952269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dựa</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Tài liệu giáo dục địa phương</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tỉnh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phố</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mình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để</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soạn</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phù</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hợp</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Ở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bài</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này</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soạn</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về</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phố</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Hà</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Nội</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238540" y="238539"/>
            <a:ext cx="11953460" cy="14113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solidFill>
                  <a:prstClr val="white"/>
                </a:solidFill>
                <a:latin typeface="Cambria" panose="02040503050406030204" pitchFamily="18" charset="0"/>
                <a:ea typeface="Cambria" panose="02040503050406030204" pitchFamily="18" charset="0"/>
              </a:rPr>
              <a:t>Kể tên một số phong tục, tập quán, nhà ở, lễ hội và món ăn ở địa phương em</a:t>
            </a:r>
            <a:endParaRPr lang="vi-VN" sz="4000" b="1" dirty="0">
              <a:solidFill>
                <a:prstClr val="white"/>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188844" y="2066219"/>
            <a:ext cx="12003156" cy="37991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221897" y="470591"/>
            <a:ext cx="10178286" cy="790575"/>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Phong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tục</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tập</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quán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tiêu</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biểu</a:t>
            </a:r>
            <a:r>
              <a:rPr lang="en-US" sz="4400" b="1" dirty="0">
                <a:solidFill>
                  <a:prstClr val="white"/>
                </a:solidFill>
                <a:latin typeface="Cambria" panose="02040503050406030204" pitchFamily="18" charset="0"/>
                <a:ea typeface="Cambria" panose="02040503050406030204" pitchFamily="18" charset="0"/>
              </a:rPr>
              <a:t> ở </a:t>
            </a:r>
            <a:r>
              <a:rPr lang="en-US" sz="4400" b="1" dirty="0" err="1">
                <a:solidFill>
                  <a:prstClr val="white"/>
                </a:solidFill>
                <a:latin typeface="Cambria" panose="02040503050406030204" pitchFamily="18" charset="0"/>
                <a:ea typeface="Cambria" panose="02040503050406030204" pitchFamily="18" charset="0"/>
              </a:rPr>
              <a:t>Hà</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Nội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122" name="Picture 2" descr="Cách bày mâm ngũ quả ngày Tết của 3 miền để đúng phong tục truyền th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97435">
            <a:off x="513522" y="1772478"/>
            <a:ext cx="6096000" cy="3810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497294" y="5885761"/>
            <a:ext cx="4754563"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Bày</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mâm</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ngũ</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quả</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rot="467588">
            <a:off x="7068279" y="1639956"/>
            <a:ext cx="4906486" cy="353833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7543801" y="5577648"/>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solidFill>
                  <a:srgbClr val="FF0000"/>
                </a:solidFill>
                <a:latin typeface="Cambria" panose="02040503050406030204" pitchFamily="18" charset="0"/>
                <a:ea typeface="Cambria" panose="02040503050406030204" pitchFamily="18" charset="0"/>
              </a:rPr>
              <a:t>Xông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572956" y="5756553"/>
            <a:ext cx="4784236"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Cúng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7543801" y="5547830"/>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Lì</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xì</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146" name="Picture 2" descr="Cách chuẩn bị mâm cỗ cúng ông Công ông Táo đầy đủ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7456">
            <a:off x="523461" y="1488385"/>
            <a:ext cx="5330687" cy="38980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8" name="Picture 4" descr="Ý nghĩa và bài học dạy trẻ về lì xì ngày Tết - Phần 2 - Bệnh Viện Nhi Đồng  Thành Ph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9482">
            <a:off x="6488595" y="1514060"/>
            <a:ext cx="5377070" cy="3584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a:solidFill>
                  <a:prstClr val="white"/>
                </a:solidFill>
                <a:latin typeface="Cambria" panose="02040503050406030204" pitchFamily="18" charset="0"/>
                <a:ea typeface="Cambria" panose="02040503050406030204" pitchFamily="18" charset="0"/>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496956" y="1755060"/>
            <a:ext cx="6211957"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Nhà ở truyền thống được đắp bằng đất hoặc xây bằng gạch, mái lợp lá hoặc ngói. Nhà thường có ba gian: gian chính là nơi thờ cúng và tiếp khách; hai gian bên gọi là buồng, dùng làm phòng ngủ hoặc chứa thóc, gạo, đồ dùng....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rot="540543">
            <a:off x="6854685" y="2415208"/>
            <a:ext cx="5035827" cy="37768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57808" y="2295939"/>
            <a:ext cx="5486401" cy="2882348"/>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Hiện nay, nhà ở của người dân có sự thay đổi theo hướng hiện đại và tiện nghi hơn.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rot="251914">
            <a:off x="6324601" y="2206487"/>
            <a:ext cx="5247860" cy="393589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2445026" y="391078"/>
            <a:ext cx="7772399" cy="7905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prstClr val="white"/>
                </a:solidFill>
                <a:latin typeface="Cambria" panose="02040503050406030204" pitchFamily="18" charset="0"/>
                <a:ea typeface="Cambria" panose="02040503050406030204" pitchFamily="18" charset="0"/>
              </a:rPr>
              <a:t>Một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số</a:t>
            </a:r>
            <a:r>
              <a:rPr lang="en-US" sz="4400" b="1" dirty="0">
                <a:solidFill>
                  <a:prstClr val="white"/>
                </a:solidFill>
                <a:latin typeface="Cambria" panose="02040503050406030204" pitchFamily="18" charset="0"/>
                <a:ea typeface="Cambria" panose="02040503050406030204" pitchFamily="18" charset="0"/>
              </a:rPr>
              <a:t> l</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ễ</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hội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tiêu</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biểu</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170" name="Picture 2" descr="Lễ hội chùa Hương: Nguồn gốc, ý nghĩa đặc trưng ít ai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2178">
            <a:off x="275077" y="1895040"/>
            <a:ext cx="5909590" cy="321718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a:solidFill>
                  <a:srgbClr val="FF0000"/>
                </a:solidFill>
                <a:latin typeface="Cambria" panose="02040503050406030204" pitchFamily="18" charset="0"/>
                <a:ea typeface="Cambria" panose="02040503050406030204" pitchFamily="18" charset="0"/>
              </a:rPr>
              <a:t>L</a:t>
            </a:r>
            <a:r>
              <a:rPr lang="vi-VN" sz="3200" b="1" dirty="0">
                <a:solidFill>
                  <a:srgbClr val="FF0000"/>
                </a:solidFill>
                <a:latin typeface="Cambria" panose="02040503050406030204" pitchFamily="18" charset="0"/>
                <a:ea typeface="Cambria" panose="02040503050406030204" pitchFamily="18" charset="0"/>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172" name="Picture 4" descr="Đặc sắc lễ hội Gióng 2023 tại huyện Sóc S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3450">
            <a:off x="6130056" y="1888501"/>
            <a:ext cx="5909420" cy="310244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6943938" y="5547832"/>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Sóc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1000"/>
                                        <p:tgtEl>
                                          <p:spTgt spid="7170"/>
                                        </p:tgtEl>
                                      </p:cBhvr>
                                    </p:animEffect>
                                    <p:anim calcmode="lin" valueType="num">
                                      <p:cBhvr>
                                        <p:cTn id="22" dur="1000" fill="hold"/>
                                        <p:tgtEl>
                                          <p:spTgt spid="7170"/>
                                        </p:tgtEl>
                                        <p:attrNameLst>
                                          <p:attrName>ppt_x</p:attrName>
                                        </p:attrNameLst>
                                      </p:cBhvr>
                                      <p:tavLst>
                                        <p:tav tm="0">
                                          <p:val>
                                            <p:strVal val="#ppt_x"/>
                                          </p:val>
                                        </p:tav>
                                        <p:tav tm="100000">
                                          <p:val>
                                            <p:strVal val="#ppt_x"/>
                                          </p:val>
                                        </p:tav>
                                      </p:tavLst>
                                    </p:anim>
                                    <p:anim calcmode="lin" valueType="num">
                                      <p:cBhvr>
                                        <p:cTn id="23"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1000"/>
                                        <p:tgtEl>
                                          <p:spTgt spid="7172"/>
                                        </p:tgtEl>
                                      </p:cBhvr>
                                    </p:animEffect>
                                    <p:anim calcmode="lin" valueType="num">
                                      <p:cBhvr>
                                        <p:cTn id="34" dur="1000" fill="hold"/>
                                        <p:tgtEl>
                                          <p:spTgt spid="7172"/>
                                        </p:tgtEl>
                                        <p:attrNameLst>
                                          <p:attrName>ppt_x</p:attrName>
                                        </p:attrNameLst>
                                      </p:cBhvr>
                                      <p:tavLst>
                                        <p:tav tm="0">
                                          <p:val>
                                            <p:strVal val="#ppt_x"/>
                                          </p:val>
                                        </p:tav>
                                        <p:tav tm="100000">
                                          <p:val>
                                            <p:strVal val="#ppt_x"/>
                                          </p:val>
                                        </p:tav>
                                      </p:tavLst>
                                    </p:anim>
                                    <p:anim calcmode="lin" valueType="num">
                                      <p:cBhvr>
                                        <p:cTn id="35"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hội chùa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Thầy</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(huyện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Oai</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242" name="Picture 2" descr="Khám phá lễ hội chùa Thầy - Nét đẹp văn hóa tín ngưỡ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716">
            <a:off x="222458" y="1828800"/>
            <a:ext cx="5783009" cy="373711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Độc đáo điệu múa của lễ hội làng Triều Khúc - con đĩ đánh b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34094">
            <a:off x="6457949" y="1689031"/>
            <a:ext cx="5234922" cy="373773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7156174" y="5736675"/>
            <a:ext cx="4552122"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Khúc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huyện</a:t>
            </a:r>
            <a:r>
              <a:rPr lang="en-US" sz="3200" b="1" dirty="0">
                <a:solidFill>
                  <a:srgbClr val="FF0000"/>
                </a:solidFill>
                <a:latin typeface="Cambria" panose="02040503050406030204" pitchFamily="18" charset="0"/>
                <a:ea typeface="Cambria" panose="02040503050406030204" pitchFamily="18" charset="0"/>
              </a:rPr>
              <a:t> Thanh </a:t>
            </a:r>
            <a:r>
              <a:rPr lang="en-US" sz="3200" b="1" dirty="0" err="1">
                <a:solidFill>
                  <a:srgbClr val="FF0000"/>
                </a:solidFill>
                <a:latin typeface="Cambria" panose="02040503050406030204" pitchFamily="18" charset="0"/>
                <a:ea typeface="Cambria" panose="02040503050406030204" pitchFamily="18" charset="0"/>
              </a:rPr>
              <a:t>Trì</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fade">
                                      <p:cBhvr>
                                        <p:cTn id="19" dur="1000"/>
                                        <p:tgtEl>
                                          <p:spTgt spid="10244"/>
                                        </p:tgtEl>
                                      </p:cBhvr>
                                    </p:animEffect>
                                    <p:anim calcmode="lin" valueType="num">
                                      <p:cBhvr>
                                        <p:cTn id="20" dur="1000" fill="hold"/>
                                        <p:tgtEl>
                                          <p:spTgt spid="10244"/>
                                        </p:tgtEl>
                                        <p:attrNameLst>
                                          <p:attrName>ppt_x</p:attrName>
                                        </p:attrNameLst>
                                      </p:cBhvr>
                                      <p:tavLst>
                                        <p:tav tm="0">
                                          <p:val>
                                            <p:strVal val="#ppt_x"/>
                                          </p:val>
                                        </p:tav>
                                        <p:tav tm="100000">
                                          <p:val>
                                            <p:strVal val="#ppt_x"/>
                                          </p:val>
                                        </p:tav>
                                      </p:tavLst>
                                    </p:anim>
                                    <p:anim calcmode="lin" valueType="num">
                                      <p:cBhvr>
                                        <p:cTn id="21" dur="1000" fill="hold"/>
                                        <p:tgtEl>
                                          <p:spTgt spid="1024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7170" name="Picture 2" descr="Lễ hội chùa Hương: Nguồn gốc, ý nghĩa đặc trưng ít ai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29" y="1616744"/>
            <a:ext cx="5647547" cy="307452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503381" y="4901787"/>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2"/>
          <p:cNvSpPr/>
          <p:nvPr/>
        </p:nvSpPr>
        <p:spPr>
          <a:xfrm>
            <a:off x="5903844" y="487017"/>
            <a:ext cx="6042991" cy="570506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Lễ hội chùa Hương diễn ra từ mùng 6 tháng Giêng Âm lịch đến hết tháng Ba Âm lịch ở xã Hương Sơn, huyện Mỹ Đức, Hà Nội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Lễ hội chùa Hương không chỉ là một lễ hội du xuân thông thường mà còn có ý nghĩa rất lớn, ghi đậm dấu ấn văn hóa, tín ngưỡng thờ của Bắc Bộ.</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Trong suốt mùa lễ hội, tại chùa Trong luôn có lễ dâng hương, gồm có hương, hoa, đèn, nến, hoa quả và thức ăn chay.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Món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p:cNvSpPr/>
          <p:nvPr/>
        </p:nvSpPr>
        <p:spPr>
          <a:xfrm>
            <a:off x="357809" y="1987826"/>
            <a:ext cx="6291470"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Món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Hà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Nội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phong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phú, đa dạng, mang nhiều nét tinh tế và đặc trưng riêng.</a:t>
            </a:r>
            <a:endPar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Nhiều món ăn nổi tiếng, như: phở, bún chả, bún riêu, bún ốc nguội, chả rươi,...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266" name="Picture 2" descr="Cách làm bún chả bằng chảo chống dính dễ làm tại nh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372" y="1341782"/>
            <a:ext cx="4905513" cy="27593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ách nấu phở bò Nam Định chuẩn vị, thơm ngon như hàng qu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270" y="4334860"/>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268"/>
                                        </p:tgtEl>
                                        <p:attrNameLst>
                                          <p:attrName>style.visibility</p:attrName>
                                        </p:attrNameLst>
                                      </p:cBhvr>
                                      <p:to>
                                        <p:strVal val="visible"/>
                                      </p:to>
                                    </p:set>
                                    <p:animEffect transition="in" filter="fade">
                                      <p:cBhvr>
                                        <p:cTn id="16" dur="1000"/>
                                        <p:tgtEl>
                                          <p:spTgt spid="11268"/>
                                        </p:tgtEl>
                                      </p:cBhvr>
                                    </p:animEffect>
                                    <p:anim calcmode="lin" valueType="num">
                                      <p:cBhvr>
                                        <p:cTn id="17" dur="1000" fill="hold"/>
                                        <p:tgtEl>
                                          <p:spTgt spid="11268"/>
                                        </p:tgtEl>
                                        <p:attrNameLst>
                                          <p:attrName>ppt_x</p:attrName>
                                        </p:attrNameLst>
                                      </p:cBhvr>
                                      <p:tavLst>
                                        <p:tav tm="0">
                                          <p:val>
                                            <p:strVal val="#ppt_x"/>
                                          </p:val>
                                        </p:tav>
                                        <p:tav tm="100000">
                                          <p:val>
                                            <p:strVal val="#ppt_x"/>
                                          </p:val>
                                        </p:tav>
                                      </p:tavLst>
                                    </p:anim>
                                    <p:anim calcmode="lin" valueType="num">
                                      <p:cBhvr>
                                        <p:cTn id="18" dur="1000" fill="hold"/>
                                        <p:tgtEl>
                                          <p:spTgt spid="1126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1000"/>
                                        <p:tgtEl>
                                          <p:spTgt spid="11266"/>
                                        </p:tgtEl>
                                      </p:cBhvr>
                                    </p:animEffect>
                                    <p:anim calcmode="lin" valueType="num">
                                      <p:cBhvr>
                                        <p:cTn id="22" dur="1000" fill="hold"/>
                                        <p:tgtEl>
                                          <p:spTgt spid="11266"/>
                                        </p:tgtEl>
                                        <p:attrNameLst>
                                          <p:attrName>ppt_x</p:attrName>
                                        </p:attrNameLst>
                                      </p:cBhvr>
                                      <p:tavLst>
                                        <p:tav tm="0">
                                          <p:val>
                                            <p:strVal val="#ppt_x"/>
                                          </p:val>
                                        </p:tav>
                                        <p:tav tm="100000">
                                          <p:val>
                                            <p:strVal val="#ppt_x"/>
                                          </p:val>
                                        </p:tav>
                                      </p:tavLst>
                                    </p:anim>
                                    <p:anim calcmode="lin" valueType="num">
                                      <p:cBhvr>
                                        <p:cTn id="23" dur="1000" fill="hold"/>
                                        <p:tgtEl>
                                          <p:spTgt spid="1126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p:cNvPicPr>
            <a:picLocks noChangeAspect="1"/>
          </p:cNvPicPr>
          <p:nvPr/>
        </p:nvPicPr>
        <p:blipFill>
          <a:blip r:embed="rId2"/>
          <a:stretch>
            <a:fillRect/>
          </a:stretch>
        </p:blipFill>
        <p:spPr>
          <a:xfrm>
            <a:off x="1270505" y="69574"/>
            <a:ext cx="8874731" cy="1928191"/>
          </a:xfrm>
          <a:prstGeom prst="rect">
            <a:avLst/>
          </a:prstGeom>
        </p:spPr>
      </p:pic>
      <p:sp>
        <p:nvSpPr>
          <p:cNvPr id="7" name="Rectangle 6"/>
          <p:cNvSpPr/>
          <p:nvPr/>
        </p:nvSpPr>
        <p:spPr>
          <a:xfrm>
            <a:off x="568156" y="1931135"/>
            <a:ext cx="11040748" cy="3316726"/>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8" name="Rectangle 7"/>
          <p:cNvSpPr/>
          <p:nvPr/>
        </p:nvSpPr>
        <p:spPr>
          <a:xfrm>
            <a:off x="699098" y="2156972"/>
            <a:ext cx="10909806" cy="3046988"/>
          </a:xfrm>
          <a:prstGeom prst="rect">
            <a:avLst/>
          </a:prstGeom>
        </p:spPr>
        <p:txBody>
          <a:bodyPr wrap="square">
            <a:spAutoFit/>
          </a:bodyPr>
          <a:lstStyle/>
          <a:p>
            <a:pPr algn="just" defTabSz="1219200">
              <a:buClr>
                <a:srgbClr val="000000"/>
              </a:buClr>
            </a:pPr>
            <a:r>
              <a:rPr lang="vi-VN" sz="3200"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 Mô tả được một số nét văn hoá của địa phương.</a:t>
            </a:r>
            <a:endParaRPr lang="vi-VN" sz="3200"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a:p>
            <a:pPr algn="just" defTabSz="121920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200"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Lựa chọn và giới thiệu được ở mức độ đơn giản một món ăn, một kiểu trang phục hoặc một lễ hội tiêu biểu,... ở địa phương.</a:t>
            </a:r>
            <a:endParaRPr lang="vi-VN" sz="3200"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a:p>
            <a:pPr algn="just" defTabSz="121920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200"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Kể được câu chuyện về một trong số các danh nhân ở địa phương.</a:t>
            </a:r>
            <a:endParaRPr lang="vi-VN" sz="3200"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p:cNvSpPr/>
          <p:nvPr/>
        </p:nvSpPr>
        <p:spPr>
          <a:xfrm>
            <a:off x="357809" y="1987826"/>
            <a:ext cx="6291470" cy="447260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Thành phần chính của phở là: bánh phở (làm từ bột gạo), nước dùng (ninh từ xương bò cùng các loại thảo mộc) và thịt bò hoặc gà cắt lát mỏng.</a:t>
            </a:r>
            <a:endPar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Khi ăn phở, thực khách có thể ăn kèm các gia vị như: hạt tiêu, chanh, ớt, hành lá, rau thơm,…</a:t>
            </a:r>
            <a:endPar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4" descr="Cách nấu phở bò Nam Định chuẩn vị, thơm ngon như hàng qu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026" y="2665086"/>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238540" y="238539"/>
            <a:ext cx="11953460" cy="1411357"/>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Giới thiệu với bạn về một loại trang phục hoặc một món ăn/một lễ hội tiêu biểu ở địa phương em.</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p:cNvPicPr>
            <a:picLocks noChangeAspect="1"/>
          </p:cNvPicPr>
          <p:nvPr/>
        </p:nvPicPr>
        <p:blipFill>
          <a:blip r:embed="rId2"/>
          <a:stretch>
            <a:fillRect/>
          </a:stretch>
        </p:blipFill>
        <p:spPr>
          <a:xfrm>
            <a:off x="238540" y="2177769"/>
            <a:ext cx="11847443" cy="2972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756991" y="547619"/>
            <a:ext cx="5396948" cy="79057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srgbClr val="FF0000"/>
                </a:solidFill>
                <a:latin typeface="Cambria" panose="02040503050406030204" pitchFamily="18" charset="0"/>
                <a:ea typeface="Cambria" panose="02040503050406030204" pitchFamily="18" charset="0"/>
              </a:rPr>
              <a:t>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dài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Nội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096" y="1546267"/>
            <a:ext cx="10641496" cy="51988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fade">
                                      <p:cBhvr>
                                        <p:cTn id="16" dur="1000"/>
                                        <p:tgtEl>
                                          <p:spTgt spid="12290"/>
                                        </p:tgtEl>
                                      </p:cBhvr>
                                    </p:animEffect>
                                    <p:anim calcmode="lin" valueType="num">
                                      <p:cBhvr>
                                        <p:cTn id="17" dur="1000" fill="hold"/>
                                        <p:tgtEl>
                                          <p:spTgt spid="12290"/>
                                        </p:tgtEl>
                                        <p:attrNameLst>
                                          <p:attrName>ppt_x</p:attrName>
                                        </p:attrNameLst>
                                      </p:cBhvr>
                                      <p:tavLst>
                                        <p:tav tm="0">
                                          <p:val>
                                            <p:strVal val="#ppt_x"/>
                                          </p:val>
                                        </p:tav>
                                        <p:tav tm="100000">
                                          <p:val>
                                            <p:strVal val="#ppt_x"/>
                                          </p:val>
                                        </p:tav>
                                      </p:tavLst>
                                    </p:anim>
                                    <p:anim calcmode="lin" valueType="num">
                                      <p:cBhvr>
                                        <p:cTn id="18"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05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9070">
            <a:off x="227831" y="1697871"/>
            <a:ext cx="5879193" cy="391825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6500191" y="1878496"/>
            <a:ext cx="5565914"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 Áo dài Hà Nội luôn là trang phục thanh lịch, ẩn chứa và phô diễn những triết lý sống của mỗi người phụ nữ Thủ đô Hà Nội.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p:cNvPicPr>
            <a:picLocks noChangeAspect="1"/>
          </p:cNvPicPr>
          <p:nvPr/>
        </p:nvPicPr>
        <p:blipFill>
          <a:blip r:embed="rId3"/>
          <a:stretch>
            <a:fillRect/>
          </a:stretch>
        </p:blipFill>
        <p:spPr>
          <a:xfrm>
            <a:off x="995707" y="1658664"/>
            <a:ext cx="7517019" cy="2566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Rounded Corners 3"/>
          <p:cNvSpPr/>
          <p:nvPr/>
        </p:nvSpPr>
        <p:spPr>
          <a:xfrm>
            <a:off x="367748" y="367748"/>
            <a:ext cx="11390243" cy="1023730"/>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charset="0"/>
              </a:rPr>
              <a:t>1. Lập và hoàn thiện bảng (theo gợi ý dưới đây) về một số nét văn hóa truyền thống tiêu biểu của địa phương em.</a:t>
            </a:r>
            <a:endParaRPr lang="vi-VN" sz="3200" b="1" dirty="0">
              <a:solidFill>
                <a:srgbClr val="FF0000"/>
              </a:solidFill>
              <a:latin typeface="Cambria" panose="02040503050406030204" pitchFamily="18" charset="0"/>
              <a:ea typeface="Cambria" panose="02040503050406030204" pitchFamily="18" charset="0"/>
              <a:cs typeface="Calibri" panose="020F0502020204030204" charset="0"/>
            </a:endParaRPr>
          </a:p>
        </p:txBody>
      </p:sp>
      <p:graphicFrame>
        <p:nvGraphicFramePr>
          <p:cNvPr id="8" name="Table 8"/>
          <p:cNvGraphicFramePr>
            <a:graphicFrameLocks noGrp="1"/>
          </p:cNvGraphicFramePr>
          <p:nvPr/>
        </p:nvGraphicFramePr>
        <p:xfrm>
          <a:off x="908879" y="2101204"/>
          <a:ext cx="10829236" cy="4144525"/>
        </p:xfrm>
        <a:graphic>
          <a:graphicData uri="http://schemas.openxmlformats.org/drawingml/2006/table">
            <a:tbl>
              <a:tblPr firstRow="1" bandRow="1">
                <a:tableStyleId>{21E4AEA4-8DFA-4A89-87EB-49C32662AFE0}</a:tableStyleId>
              </a:tblPr>
              <a:tblGrid>
                <a:gridCol w="1188278"/>
                <a:gridCol w="4226340"/>
                <a:gridCol w="2707309"/>
                <a:gridCol w="2707309"/>
              </a:tblGrid>
              <a:tr h="828905">
                <a:tc>
                  <a:txBody>
                    <a:bodyPr/>
                    <a:lstStyle/>
                    <a:p>
                      <a:pPr algn="ctr"/>
                      <a:r>
                        <a:rPr lang="en-US" sz="3600" dirty="0">
                          <a:latin typeface="Cambria" panose="02040503050406030204" pitchFamily="18" charset="0"/>
                          <a:ea typeface="Cambria" panose="02040503050406030204" pitchFamily="18" charset="0"/>
                        </a:rPr>
                        <a:t>STT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Lĩnh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vực</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Tên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gọi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Mô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8905">
                <a:tc>
                  <a:txBody>
                    <a:bodyPr/>
                    <a:lstStyle/>
                    <a:p>
                      <a:pPr algn="ctr"/>
                      <a:r>
                        <a:rPr lang="en-US" sz="3600" dirty="0">
                          <a:latin typeface="Cambria" panose="02040503050406030204" pitchFamily="18" charset="0"/>
                          <a:ea typeface="Cambria" panose="02040503050406030204" pitchFamily="18" charset="0"/>
                        </a:rPr>
                        <a:t>1</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Lễ</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hội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8905">
                <a:tc>
                  <a:txBody>
                    <a:bodyPr/>
                    <a:lstStyle/>
                    <a:p>
                      <a:pPr algn="ctr"/>
                      <a:r>
                        <a:rPr lang="en-US" sz="3600" dirty="0">
                          <a:latin typeface="Cambria" panose="02040503050406030204" pitchFamily="18" charset="0"/>
                          <a:ea typeface="Cambria" panose="02040503050406030204" pitchFamily="18" charset="0"/>
                        </a:rPr>
                        <a:t>2</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ăn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8905">
                <a:tc>
                  <a:txBody>
                    <a:bodyPr/>
                    <a:lstStyle/>
                    <a:p>
                      <a:pPr algn="ctr"/>
                      <a:r>
                        <a:rPr lang="en-US" sz="3600" dirty="0">
                          <a:latin typeface="Cambria" panose="02040503050406030204" pitchFamily="18" charset="0"/>
                          <a:ea typeface="Cambria" panose="02040503050406030204" pitchFamily="18" charset="0"/>
                        </a:rPr>
                        <a:t>3</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Phong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tục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quán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8905">
                <a:tc>
                  <a:txBody>
                    <a:bodyPr/>
                    <a:lstStyle/>
                    <a:p>
                      <a:pPr algn="ct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le 1"/>
          <p:cNvGraphicFramePr>
            <a:graphicFrameLocks noGrp="1"/>
          </p:cNvGraphicFramePr>
          <p:nvPr/>
        </p:nvGraphicFramePr>
        <p:xfrm>
          <a:off x="168965" y="211151"/>
          <a:ext cx="11907078" cy="6367712"/>
        </p:xfrm>
        <a:graphic>
          <a:graphicData uri="http://schemas.openxmlformats.org/drawingml/2006/table">
            <a:tbl>
              <a:tblPr>
                <a:tableStyleId>{2D5ABB26-0587-4C30-8999-92F81FD0307C}</a:tableStyleId>
              </a:tblPr>
              <a:tblGrid>
                <a:gridCol w="861629"/>
                <a:gridCol w="1494872"/>
                <a:gridCol w="1372089"/>
                <a:gridCol w="8178488"/>
              </a:tblGrid>
              <a:tr h="0">
                <a:tc>
                  <a:txBody>
                    <a:bodyPr/>
                    <a:lstStyle/>
                    <a:p>
                      <a:pPr algn="ctr" fontAlgn="t"/>
                      <a:r>
                        <a:rPr lang="en-US" sz="2300" b="1" dirty="0">
                          <a:solidFill>
                            <a:srgbClr val="000000"/>
                          </a:solidFill>
                          <a:effectLst/>
                          <a:latin typeface="Cambria" panose="02040503050406030204" pitchFamily="18" charset="0"/>
                          <a:ea typeface="Cambria" panose="02040503050406030204" pitchFamily="18" charset="0"/>
                        </a:rPr>
                        <a:t>STT</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Lĩnh</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vực</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Tên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gọi</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Mô</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tả</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550611">
                <a:tc>
                  <a:txBody>
                    <a:bodyPr/>
                    <a:lstStyle/>
                    <a:p>
                      <a:pPr algn="just" fontAlgn="t"/>
                      <a:r>
                        <a:rPr lang="en-US" sz="2300" b="1" dirty="0">
                          <a:solidFill>
                            <a:srgbClr val="000000"/>
                          </a:solidFill>
                          <a:effectLst/>
                          <a:latin typeface="Cambria" panose="02040503050406030204" pitchFamily="18" charset="0"/>
                          <a:ea typeface="Cambria" panose="02040503050406030204" pitchFamily="18" charset="0"/>
                        </a:rPr>
                        <a:t>1</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Lễ</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hội</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dirty="0">
                          <a:solidFill>
                            <a:srgbClr val="000000"/>
                          </a:solidFill>
                          <a:effectLst/>
                          <a:latin typeface="Cambria" panose="02040503050406030204" pitchFamily="18" charset="0"/>
                          <a:ea typeface="Cambria" panose="02040503050406030204" pitchFamily="18" charset="0"/>
                        </a:rPr>
                        <a:t>Lễ hội chùa Hương</a:t>
                      </a:r>
                      <a:endParaRPr lang="vi-VN"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Diễn ra trong khoảng thời gian từ tháng 1 đến tháng 3 âm lịch.</a:t>
                      </a:r>
                      <a:endParaRPr lang="vi-VN" sz="2300" b="1" dirty="0">
                        <a:solidFill>
                          <a:srgbClr val="002060"/>
                        </a:solidFill>
                        <a:effectLst/>
                        <a:latin typeface="Cambria" panose="02040503050406030204" pitchFamily="18" charset="0"/>
                        <a:ea typeface="Cambria" panose="02040503050406030204" pitchFamily="18" charset="0"/>
                      </a:endParaRPr>
                    </a:p>
                    <a:p>
                      <a:pPr algn="just" fontAlgn="t"/>
                      <a:r>
                        <a:rPr lang="vi-VN" sz="2300" b="1" dirty="0">
                          <a:solidFill>
                            <a:srgbClr val="002060"/>
                          </a:solidFill>
                          <a:effectLst/>
                          <a:latin typeface="Cambria" panose="02040503050406030204" pitchFamily="18" charset="0"/>
                          <a:ea typeface="Cambria" panose="02040503050406030204" pitchFamily="18" charset="0"/>
                        </a:rPr>
                        <a:t>- Ngày khai hội chính thức là: mùng 6 tháng Giêng.</a:t>
                      </a:r>
                      <a:endParaRPr lang="vi-VN" sz="2300" b="1" dirty="0">
                        <a:solidFill>
                          <a:srgbClr val="002060"/>
                        </a:solidFill>
                        <a:effectLst/>
                        <a:latin typeface="Cambria" panose="02040503050406030204" pitchFamily="18" charset="0"/>
                        <a:ea typeface="Cambria" panose="02040503050406030204" pitchFamily="18" charset="0"/>
                      </a:endParaRPr>
                    </a:p>
                    <a:p>
                      <a:pPr algn="just" fontAlgn="t"/>
                      <a:r>
                        <a:rPr lang="vi-VN" sz="2300" b="1" dirty="0">
                          <a:solidFill>
                            <a:srgbClr val="002060"/>
                          </a:solidFill>
                          <a:effectLst/>
                          <a:latin typeface="Cambria" panose="02040503050406030204" pitchFamily="18" charset="0"/>
                          <a:ea typeface="Cambria" panose="02040503050406030204" pitchFamily="18" charset="0"/>
                        </a:rPr>
                        <a:t>- Không chỉ được biết đến như một lễ hội du xuân thông thường của vùng đất “linh sơn phúc đại”, mà lễ hội chùa Hương còn mang đậm nét đẹp văn hóa, tín ngưỡng của Bắc Bộ.</a:t>
                      </a:r>
                      <a:endParaRPr lang="vi-VN" sz="2300" b="1" dirty="0">
                        <a:solidFill>
                          <a:srgbClr val="00206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53685">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2</a:t>
                      </a:r>
                      <a:endParaRPr lang="en-US" sz="2300" b="1">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Món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ăn</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Phở</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Thành phần chính của phở là: bánh phở (làm từ bột gạo), nước dùng (ninh từ xương bò cùng các loại thảo mộc) và thịt bò hoặc gà cắt lát mỏng.</a:t>
                      </a:r>
                      <a:endParaRPr lang="vi-VN" sz="2300" b="1" dirty="0">
                        <a:solidFill>
                          <a:srgbClr val="002060"/>
                        </a:solidFill>
                        <a:effectLst/>
                        <a:latin typeface="Cambria" panose="02040503050406030204" pitchFamily="18" charset="0"/>
                        <a:ea typeface="Cambria" panose="02040503050406030204" pitchFamily="18" charset="0"/>
                      </a:endParaRPr>
                    </a:p>
                    <a:p>
                      <a:pPr algn="just" fontAlgn="t"/>
                      <a:r>
                        <a:rPr lang="vi-VN" sz="2300" b="1" dirty="0">
                          <a:solidFill>
                            <a:srgbClr val="002060"/>
                          </a:solidFill>
                          <a:effectLst/>
                          <a:latin typeface="Cambria" panose="02040503050406030204" pitchFamily="18" charset="0"/>
                          <a:ea typeface="Cambria" panose="02040503050406030204" pitchFamily="18" charset="0"/>
                        </a:rPr>
                        <a:t>- Khi ăn phở, thực khách có thể ăn kèm các gia vị như: hạt tiêu, chanh, ớt, hành lá, rau thơm,…</a:t>
                      </a:r>
                      <a:endParaRPr lang="vi-VN" sz="2300" b="1" dirty="0">
                        <a:solidFill>
                          <a:srgbClr val="00206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93070">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3</a:t>
                      </a:r>
                      <a:endParaRPr lang="en-US" sz="2300" b="1">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Phong tục, tập quán</a:t>
                      </a:r>
                      <a:endParaRPr lang="en-US" sz="2300" b="1">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dirty="0">
                          <a:solidFill>
                            <a:srgbClr val="000000"/>
                          </a:solidFill>
                          <a:effectLst/>
                          <a:latin typeface="Cambria" panose="02040503050406030204" pitchFamily="18" charset="0"/>
                          <a:ea typeface="Cambria" panose="02040503050406030204" pitchFamily="18" charset="0"/>
                        </a:rPr>
                        <a:t>Làm bánh chưng vào Tết Nguyên đán</a:t>
                      </a:r>
                      <a:endParaRPr lang="vi-VN"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Các nguyên liệu để gói bánh chưng bao gồm: lá dong, gạo nếp, đậu xanh và thịt lợn.</a:t>
                      </a:r>
                      <a:endParaRPr lang="vi-VN" sz="2300" b="1" dirty="0">
                        <a:solidFill>
                          <a:srgbClr val="002060"/>
                        </a:solidFill>
                        <a:effectLst/>
                        <a:latin typeface="Cambria" panose="02040503050406030204" pitchFamily="18" charset="0"/>
                        <a:ea typeface="Cambria" panose="02040503050406030204" pitchFamily="18" charset="0"/>
                      </a:endParaRPr>
                    </a:p>
                    <a:p>
                      <a:pPr algn="just" fontAlgn="t"/>
                      <a:r>
                        <a:rPr lang="vi-VN" sz="2300" b="1" dirty="0">
                          <a:solidFill>
                            <a:srgbClr val="002060"/>
                          </a:solidFill>
                          <a:effectLst/>
                          <a:latin typeface="Cambria" panose="02040503050406030204" pitchFamily="18" charset="0"/>
                          <a:ea typeface="Cambria" panose="02040503050406030204" pitchFamily="18" charset="0"/>
                        </a:rPr>
                        <a:t>- Người Việt thường dâng cúng bánh chưng vào các dịp lễ, tết để bày tỏ lòng thành, sự biết ơn với tổ tiên, trời đất và cầu mong một năm mưa thuận, gió hòa.</a:t>
                      </a:r>
                      <a:endParaRPr lang="vi-VN" sz="2300" b="1" dirty="0">
                        <a:solidFill>
                          <a:srgbClr val="00206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矩形 18"/>
          <p:cNvSpPr/>
          <p:nvPr/>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p:cNvSpPr/>
          <p:nvPr/>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9" descr="图片包含 定居者&#10;&#10;描述已自动生成"/>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9193108" y="4161840"/>
            <a:ext cx="2409754" cy="1290070"/>
          </a:xfrm>
          <a:prstGeom prst="rect">
            <a:avLst/>
          </a:prstGeom>
        </p:spPr>
      </p:pic>
      <p:sp>
        <p:nvSpPr>
          <p:cNvPr id="9" name="Title 2"/>
          <p:cNvSpPr txBox="1"/>
          <p:nvPr/>
        </p:nvSpPr>
        <p:spPr>
          <a:xfrm>
            <a:off x="2519323" y="2886068"/>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Calibri" panose="020F0502020204030204" charset="0"/>
                <a:cs typeface="Calibri" panose="020F0502020204030204" charset="0"/>
              </a:rPr>
              <a:t>DẶN DÒ</a:t>
            </a:r>
            <a:endParaRPr lang="en-US" sz="11500" dirty="0">
              <a:solidFill>
                <a:srgbClr val="C000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1039927" y="-2790201"/>
            <a:ext cx="9991368" cy="9991368"/>
          </a:xfrm>
          <a:prstGeom prst="ellipse">
            <a:avLst/>
          </a:prstGeom>
          <a:blipFill dpi="0" rotWithShape="1">
            <a:blip r:embed="rId2">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charset="0"/>
              <a:cs typeface="Calibri" panose="020F0502020204030204" charset="0"/>
            </a:endParaRPr>
          </a:p>
        </p:txBody>
      </p:sp>
      <p:grpSp>
        <p:nvGrpSpPr>
          <p:cNvPr id="6" name="Group 5"/>
          <p:cNvGrpSpPr/>
          <p:nvPr/>
        </p:nvGrpSpPr>
        <p:grpSpPr>
          <a:xfrm>
            <a:off x="1747801" y="1932075"/>
            <a:ext cx="9300845" cy="1362075"/>
            <a:chOff x="2439802" y="1781714"/>
            <a:chExt cx="8602740" cy="1362075"/>
          </a:xfrm>
        </p:grpSpPr>
        <p:sp>
          <p:nvSpPr>
            <p:cNvPr id="8" name="TextBox 16"/>
            <p:cNvSpPr txBox="1"/>
            <p:nvPr/>
          </p:nvSpPr>
          <p:spPr>
            <a:xfrm>
              <a:off x="2439802" y="1821719"/>
              <a:ext cx="8602740" cy="1322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a:ln>
                    <a:noFill/>
                  </a:ln>
                  <a:solidFill>
                    <a:srgbClr val="C0000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CHÀO TẠM BIỆT!</a:t>
              </a:r>
              <a:endParaRPr kumimoji="0" lang="en-US" altLang="zh-CN" sz="8000" b="1" i="0" u="none" strike="noStrike" kern="1200" cap="none" spc="0" normalizeH="0" baseline="0" noProof="0" dirty="0">
                <a:ln>
                  <a:noFill/>
                </a:ln>
                <a:solidFill>
                  <a:srgbClr val="C0000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TextBox 16"/>
            <p:cNvSpPr txBox="1"/>
            <p:nvPr/>
          </p:nvSpPr>
          <p:spPr>
            <a:xfrm>
              <a:off x="2512287" y="1781714"/>
              <a:ext cx="7620659" cy="70675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en-US" altLang="zh-CN" sz="4000" b="1" i="0" u="none" strike="noStrike" kern="1200" cap="none" spc="0" normalizeH="0" baseline="0" noProof="0" dirty="0">
                <a:ln>
                  <a:noFill/>
                </a:ln>
                <a:solidFill>
                  <a:srgbClr val="FE6A8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4"/>
                                        </p:tgtEl>
                                        <p:attrNameLst>
                                          <p:attrName>r</p:attrName>
                                        </p:attrNameLst>
                                      </p:cBhvr>
                                    </p:animRo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8"/>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p:cNvPicPr>
          <p:nvPr/>
        </p:nvPicPr>
        <p:blipFill>
          <a:blip r:embed="rId3"/>
          <a:stretch>
            <a:fillRect/>
          </a:stretch>
        </p:blipFill>
        <p:spPr>
          <a:xfrm>
            <a:off x="1063861" y="1536751"/>
            <a:ext cx="7560644" cy="26774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1026" name="Picture 2" descr="Những hoạt động ngày Tết của mỗi gia đình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025" y="1077931"/>
            <a:ext cx="6163917" cy="39910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p:cNvGrpSpPr/>
          <p:nvPr/>
        </p:nvGrpSpPr>
        <p:grpSpPr>
          <a:xfrm>
            <a:off x="251241" y="616227"/>
            <a:ext cx="5294793" cy="3434866"/>
            <a:chOff x="2060663" y="2009402"/>
            <a:chExt cx="8932660" cy="779027"/>
          </a:xfrm>
          <a:solidFill>
            <a:schemeClr val="accent4">
              <a:lumMod val="20000"/>
              <a:lumOff val="80000"/>
            </a:schemeClr>
          </a:solidFill>
        </p:grpSpPr>
        <p:sp>
          <p:nvSpPr>
            <p:cNvPr id="6" name="Rectangle 5"/>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endParaRPr lang="en-US" sz="2800" cap="none" spc="0">
                <a:ln w="0"/>
                <a:solidFill>
                  <a:srgbClr val="F16B6B"/>
                </a:solidFill>
                <a:latin typeface="UTM Avo" panose="02040603050506020204" pitchFamily="18" charset="0"/>
              </a:endParaRPr>
            </a:p>
          </p:txBody>
        </p:sp>
        <p:sp>
          <p:nvSpPr>
            <p:cNvPr id="7" name="Speech Bubble: Rectangle with Corners Rounded 6"/>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Quan sát hình ảnh bên và chia sẻ những thông tin mà em biết liên quan đến hình ảnh đó.</a:t>
              </a:r>
              <a:endParaRPr lang="vi-VN" sz="2800" b="1" dirty="0">
                <a:solidFill>
                  <a:srgbClr val="FF000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Hãy giới thiệu những phong tục tương tự ở địa phương em.</a:t>
              </a:r>
              <a:endParaRPr lang="vi-VN" sz="28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2" descr="Những hoạt động ngày Tết của mỗi gia đình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00155">
            <a:off x="327990" y="1485435"/>
            <a:ext cx="6163917" cy="39910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Gói bánh chưng vào các dịp lễ, tết là một nét đẹp văn hóa của người Việt cổ, được hình thành ngay từ thời Văn Lang - Âu Lạc và được duy trì cho đến ngày nay.</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3" name="Rectangle 2"/>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Người Việt thường dâng cúng bánh chưng vào các dịp lễ, tết để bày tỏ lòng thành, sự biết ơn với tổ tiên, trời đất và cầu mong một năm mưa thuận, gió hòa.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Cách làm bánh chưng dẻo, xanh mướt, thơm ngon, đậm đà cho ngày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2382">
            <a:off x="351182" y="1968777"/>
            <a:ext cx="6138442" cy="345798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Title 2"/>
          <p:cNvSpPr txBox="1"/>
          <p:nvPr/>
        </p:nvSpPr>
        <p:spPr>
          <a:xfrm>
            <a:off x="1257054" y="2448746"/>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9600" dirty="0">
                <a:solidFill>
                  <a:srgbClr val="C00000"/>
                </a:solidFill>
                <a:latin typeface="Times New Roman" panose="02020603050405020304" pitchFamily="18" charset="0"/>
                <a:cs typeface="Times New Roman" panose="02020603050405020304" pitchFamily="18" charset="0"/>
              </a:rPr>
              <a:t>KHÁM PHÁ</a:t>
            </a:r>
            <a:endParaRPr lang="en-US" sz="96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550844" y="1831378"/>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ontserrat SemiBold" panose="00000700000000000000" charset="0"/>
              </a:rPr>
              <a:t>1</a:t>
            </a:r>
            <a:endParaRPr kumimoji="0" lang="en-US" altLang="zh-CN" sz="72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ontserrat SemiBold" panose="00000700000000000000" charset="0"/>
            </a:endParaRPr>
          </a:p>
        </p:txBody>
      </p:sp>
      <p:sp>
        <p:nvSpPr>
          <p:cNvPr id="8" name="Oval 7"/>
          <p:cNvSpPr/>
          <p:nvPr/>
        </p:nvSpPr>
        <p:spPr>
          <a:xfrm>
            <a:off x="6434316" y="-1141487"/>
            <a:ext cx="9991368" cy="9991368"/>
          </a:xfrm>
          <a:prstGeom prst="ellipse">
            <a:avLst/>
          </a:prstGeom>
          <a:blipFill dpi="0" rotWithShape="1">
            <a:blip r:embed="rId2">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p:cNvSpPr/>
          <p:nvPr/>
        </p:nvSpPr>
        <p:spPr>
          <a:xfrm>
            <a:off x="1739348" y="2012604"/>
            <a:ext cx="621195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Văn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hóa</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thống</a:t>
            </a:r>
            <a:endParaRPr kumimoji="0" lang="vi-VN" sz="6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par>
                                <p:cTn id="24" presetID="8" presetClass="emph" presetSubtype="0" repeatCount="indefinite" fill="hold" grpId="0" nodeType="withEffect">
                                  <p:stCondLst>
                                    <p:cond delay="0"/>
                                  </p:stCondLst>
                                  <p:childTnLst>
                                    <p:animRot by="21600000">
                                      <p:cBhvr>
                                        <p:cTn id="25" dur="2500" fill="hold"/>
                                        <p:tgtEl>
                                          <p:spTgt spid="8"/>
                                        </p:tgtEl>
                                        <p:attrNameLst>
                                          <p:attrName>r</p:attrName>
                                        </p:attrNameLst>
                                      </p:cBhvr>
                                    </p:animRot>
                                  </p:childTnLst>
                                </p:cTn>
                              </p:par>
                            </p:childTnLst>
                          </p:cTn>
                        </p:par>
                        <p:par>
                          <p:cTn id="26" fill="hold">
                            <p:stCondLst>
                              <p:cond delay="500"/>
                            </p:stCondLst>
                            <p:childTnLst>
                              <p:par>
                                <p:cTn id="27" presetID="53" presetClass="entr" presetSubtype="16" fill="hold" grpId="1"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 calcmode="lin" valueType="num">
                                      <p:cBhvr>
                                        <p:cTn id="37" dur="1000" fill="hold"/>
                                        <p:tgtEl>
                                          <p:spTgt spid="2"/>
                                        </p:tgtEl>
                                        <p:attrNameLst>
                                          <p:attrName>style.rotation</p:attrName>
                                        </p:attrNameLst>
                                      </p:cBhvr>
                                      <p:tavLst>
                                        <p:tav tm="0">
                                          <p:val>
                                            <p:fltVal val="90"/>
                                          </p:val>
                                        </p:tav>
                                        <p:tav tm="100000">
                                          <p:val>
                                            <p:fltVal val="0"/>
                                          </p:val>
                                        </p:tav>
                                      </p:tavLst>
                                    </p:anim>
                                    <p:animEffect transition="in" filter="fade">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8"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748383" y="117262"/>
            <a:ext cx="8763000" cy="1295400"/>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 thông tin và dựa vào Tài liệu giáo dục địa phương, hãy thực hiện nhiệm vụ:</a:t>
            </a:r>
            <a:endPar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p:cNvGrpSpPr/>
          <p:nvPr/>
        </p:nvGrpSpPr>
        <p:grpSpPr>
          <a:xfrm>
            <a:off x="738259" y="2454965"/>
            <a:ext cx="10443263" cy="1341782"/>
            <a:chOff x="2060663" y="2009402"/>
            <a:chExt cx="8932660" cy="779027"/>
          </a:xfrm>
          <a:solidFill>
            <a:schemeClr val="accent4">
              <a:lumMod val="20000"/>
              <a:lumOff val="80000"/>
            </a:schemeClr>
          </a:solidFill>
        </p:grpSpPr>
        <p:sp>
          <p:nvSpPr>
            <p:cNvPr id="6" name="Rectangle 5"/>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endParaRPr lang="en-US" sz="2800" cap="none" spc="0">
                <a:ln w="0"/>
                <a:solidFill>
                  <a:srgbClr val="F16B6B"/>
                </a:solidFill>
                <a:latin typeface="UTM Avo" panose="02040603050506020204" pitchFamily="18" charset="0"/>
              </a:endParaRPr>
            </a:p>
          </p:txBody>
        </p:sp>
        <p:sp>
          <p:nvSpPr>
            <p:cNvPr id="7" name="Speech Bubble: Rectangle with Corners Rounded 6"/>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Kể tên một số phong tục, tập quán, nhà ở, lễ hội và món ăn ở địa phương em</a:t>
              </a:r>
              <a:endParaRPr lang="vi-VN" sz="36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p:cNvGrpSpPr/>
          <p:nvPr/>
        </p:nvGrpSpPr>
        <p:grpSpPr>
          <a:xfrm>
            <a:off x="2368277" y="4164495"/>
            <a:ext cx="9518923" cy="1540566"/>
            <a:chOff x="2060663" y="2009401"/>
            <a:chExt cx="8932660" cy="894439"/>
          </a:xfrm>
          <a:solidFill>
            <a:schemeClr val="accent4">
              <a:lumMod val="20000"/>
              <a:lumOff val="80000"/>
            </a:schemeClr>
          </a:solidFill>
        </p:grpSpPr>
        <p:sp>
          <p:nvSpPr>
            <p:cNvPr id="11" name="Rectangle 10"/>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endParaRPr lang="en-US" sz="2800" cap="none" spc="0">
                <a:ln w="0"/>
                <a:solidFill>
                  <a:srgbClr val="F16B6B"/>
                </a:solidFill>
                <a:latin typeface="UTM Avo" panose="02040603050506020204" pitchFamily="18" charset="0"/>
              </a:endParaRPr>
            </a:p>
          </p:txBody>
        </p:sp>
        <p:sp>
          <p:nvSpPr>
            <p:cNvPr id="12" name="Speech Bubble: Rectangle with Corners Rounded 11"/>
            <p:cNvSpPr/>
            <p:nvPr/>
          </p:nvSpPr>
          <p:spPr>
            <a:xfrm>
              <a:off x="2060663" y="2009401"/>
              <a:ext cx="8932660" cy="894439"/>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Giới thiệu với bạn về một loại trang phục hoặc một món ăn/một lễ hội tiêu biểu ở địa phương em.</a:t>
              </a:r>
              <a:endParaRPr lang="vi-VN" sz="3600" b="1" i="0" u="none" strike="noStrike"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3878</Words>
  <Application>WPS Presentation</Application>
  <PresentationFormat>Widescreen</PresentationFormat>
  <Paragraphs>165</Paragraphs>
  <Slides>29</Slides>
  <Notes>29</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29</vt:i4>
      </vt:variant>
    </vt:vector>
  </HeadingPairs>
  <TitlesOfParts>
    <vt:vector size="50" baseType="lpstr">
      <vt:lpstr>Arial</vt:lpstr>
      <vt:lpstr>SimSun</vt:lpstr>
      <vt:lpstr>Wingdings</vt:lpstr>
      <vt:lpstr>等线</vt:lpstr>
      <vt:lpstr>#9Slide03 AmpleSoft Bold</vt:lpstr>
      <vt:lpstr>字魂35号-经典雅黑</vt:lpstr>
      <vt:lpstr>Montserrat SemiBold</vt:lpstr>
      <vt:lpstr>等线</vt:lpstr>
      <vt:lpstr>Arial</vt:lpstr>
      <vt:lpstr>Cambria</vt:lpstr>
      <vt:lpstr>UTM Avo</vt:lpstr>
      <vt:lpstr>Segoe Print</vt:lpstr>
      <vt:lpstr>Life Savers</vt:lpstr>
      <vt:lpstr>UTM Cookies</vt:lpstr>
      <vt:lpstr>Times New Roman</vt:lpstr>
      <vt:lpstr>Wide Latin</vt:lpstr>
      <vt:lpstr>Microsoft YaHei</vt:lpstr>
      <vt:lpstr>Arial Unicode MS</vt:lpstr>
      <vt:lpstr>Calibri</vt:lpstr>
      <vt:lpstr>Blackadder ITC</vt:lpstr>
      <vt:lpstr>千图网拥有20W+精美PPT模板 更多PPT模板下载至：www.58pic.com/office/ppt​​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Thư Trần</cp:lastModifiedBy>
  <cp:revision>43</cp:revision>
  <dcterms:created xsi:type="dcterms:W3CDTF">2023-07-08T05:21:00Z</dcterms:created>
  <dcterms:modified xsi:type="dcterms:W3CDTF">2024-10-10T14:44:36Z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EC5BAC12309D4440BA06FDC52A959517_12</vt:lpwstr>
  </property>
  <property fmtid="{D5CDD505-2E9C-101B-9397-08002B2CF9AE}" pid="3" name="KSOProductBuildVer">
    <vt:lpwstr>1033-12.2.0.18165</vt:lpwstr>
  </property>
</Properties>
</file>