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7" r:id="rId3"/>
    <p:sldId id="258" r:id="rId4"/>
    <p:sldId id="259" r:id="rId5"/>
    <p:sldId id="260" r:id="rId6"/>
    <p:sldId id="261" r:id="rId7"/>
    <p:sldId id="262" r:id="rId8"/>
    <p:sldId id="437" r:id="rId9"/>
    <p:sldId id="438" r:id="rId10"/>
    <p:sldId id="440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280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325" r:id="rId41"/>
    <p:sldId id="326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308" r:id="rId50"/>
    <p:sldId id="483" r:id="rId51"/>
    <p:sldId id="482" r:id="rId52"/>
    <p:sldId id="480" r:id="rId53"/>
    <p:sldId id="481" r:id="rId54"/>
    <p:sldId id="320" r:id="rId55"/>
    <p:sldId id="48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commentAuthors" Target="commentAuthors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notesMaster" Target="notesMasters/notesMaster1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6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6.xml"/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file:///F:\gi&#225;o%20&#225;n%20thi%20GVG\Th&#7871;%20Gi&#7899;i%20&#272;&#7897;ng%20V&#7853;tng&#7855;n.mp4" TargetMode="External"/><Relationship Id="rId1" Type="http://schemas.openxmlformats.org/officeDocument/2006/relationships/video" Target="file:///F:\gi&#225;o%20&#225;n%20thi%20GVG\Th&#7871;%20Gi&#7899;i%20&#272;&#7897;ng%20V&#7853;tng&#7855;n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3" descr="P1030036"/>
          <p:cNvSpPr/>
          <p:nvPr/>
        </p:nvSpPr>
        <p:spPr>
          <a:xfrm>
            <a:off x="228600" y="-304800"/>
            <a:ext cx="11201400" cy="74676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rgbClr val="00808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965575" y="2438400"/>
            <a:ext cx="4035425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BÌNH NHÂM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6" descr="QUO'CK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81498">
            <a:off x="4038600" y="0"/>
            <a:ext cx="2278063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18" descr="sun16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1262063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-22860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62" descr="Fireworks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0"/>
            <a:ext cx="1576388" cy="227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304800"/>
            <a:ext cx="1295400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Picture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838200"/>
            <a:ext cx="1295400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78682" flipH="1">
            <a:off x="5257800" y="685800"/>
            <a:ext cx="1169988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7" name="Picture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78682" flipH="1">
            <a:off x="5943600" y="304800"/>
            <a:ext cx="1263651" cy="722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~PP1155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0639" y="6370639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0" name="WordArt 22"/>
          <p:cNvSpPr>
            <a:spLocks noTextEdit="1"/>
          </p:cNvSpPr>
          <p:nvPr/>
        </p:nvSpPr>
        <p:spPr>
          <a:xfrm>
            <a:off x="3962400" y="1676400"/>
            <a:ext cx="4289425" cy="425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2500" lnSpcReduction="20000"/>
          </a:bodyPr>
          <a:lstStyle/>
          <a:p>
            <a:pPr algn="ctr" eaLnBrk="0" hangingPunct="0"/>
            <a:r>
              <a:rPr lang="en-US" sz="360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PHÒNG GIÁO DỤC - ĐÀO TẠO THUẬN AN</a:t>
            </a:r>
            <a:endParaRPr lang="en-US" sz="3600">
              <a:ln w="127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359660" y="5140960"/>
            <a:ext cx="91490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HP001 5 hàng" panose="020B060305030202020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HP001 5 hàng" panose="020B06030503020202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5 hàng" panose="020B0603050302020204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charset="0"/>
              </a:rPr>
              <a:t>: 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Nguy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  <a:cs typeface="HP001 4 hàng" panose="020B0603050302020204" pitchFamily="34" charset="0"/>
              </a:rPr>
              <a:t>ễ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n</a:t>
            </a:r>
            <a:r>
              <a:rPr 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Th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4 hàng" panose="020B0603050302020204" pitchFamily="34" charset="0"/>
                <a:cs typeface="HP001 5 hàng" panose="020B0603050302020204" charset="0"/>
              </a:rPr>
              <a:t>ị</a:t>
            </a:r>
            <a:r>
              <a:rPr 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C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  <a:cs typeface="HP001 4 hàng" panose="020B0603050302020204" pitchFamily="34" charset="0"/>
              </a:rPr>
              <a:t>ẩ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m</a:t>
            </a:r>
            <a:r>
              <a:rPr 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 </a:t>
            </a:r>
            <a:r>
              <a:rPr lang="en-US" sz="2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HP001 5 hàng" panose="020B0603050302020204" charset="0"/>
              </a:rPr>
              <a:t>Vân</a:t>
            </a:r>
            <a:endParaRPr lang="en-US" sz="2400" b="1" dirty="0">
              <a:solidFill>
                <a:srgbClr val="FF0000"/>
              </a:solidFill>
              <a:latin typeface="HP001 5 hàng" panose="020B0603050302020204" charset="0"/>
            </a:endParaRPr>
          </a:p>
          <a:p>
            <a:r>
              <a:rPr lang="vi-VN" altLang="en-US" sz="2400" b="1" dirty="0">
                <a:solidFill>
                  <a:srgbClr val="FF0000"/>
                </a:solidFill>
                <a:latin typeface="HP001 5 hàng" panose="020B060305030202020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HP001 5 hàng" panose="020B0603050302020204" charset="0"/>
              </a:rPr>
              <a:t>B</a:t>
            </a:r>
            <a:r>
              <a:rPr lang="vi-VN" altLang="en-US" sz="2400" b="1" dirty="0">
                <a:solidFill>
                  <a:srgbClr val="002060"/>
                </a:solidFill>
                <a:latin typeface="HP001 5 hàng" panose="020B0603050302020204" charset="0"/>
              </a:rPr>
              <a:t>ài dạy:</a:t>
            </a:r>
            <a:r>
              <a:rPr lang="vi-VN" altLang="en-US" sz="2400" b="1" dirty="0">
                <a:solidFill>
                  <a:srgbClr val="FF0000"/>
                </a:solidFill>
                <a:latin typeface="HP001 5 hàng" panose="020B060305030202020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GB" altLang="en-US" sz="2400" b="1" smtClean="0">
              <a:solidFill>
                <a:srgbClr val="FF0000"/>
              </a:solidFill>
              <a:latin typeface="HP001 5 hàng" panose="020B0603050302020204" charset="0"/>
            </a:endParaRPr>
          </a:p>
          <a:p>
            <a:endParaRPr lang="vi-VN" altLang="en-US" sz="2400" b="1" dirty="0">
              <a:solidFill>
                <a:srgbClr val="FF0000"/>
              </a:solidFill>
              <a:latin typeface="HP001 5 hàng" panose="020B0603050302020204" charset="0"/>
            </a:endParaRPr>
          </a:p>
          <a:p>
            <a:endParaRPr lang="vi-VN" altLang="en-US" sz="2400" b="1" dirty="0">
              <a:solidFill>
                <a:srgbClr val="FF0000"/>
              </a:solidFill>
              <a:latin typeface="HP001 5 hàng" panose="020B060305030202020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9" name="suction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7390" y="427990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60245" y="501015"/>
            <a:ext cx="337375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/>
        </p:nvSpPr>
        <p:spPr>
          <a:xfrm>
            <a:off x="824865" y="497840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16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tháng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2023</a:t>
            </a: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Tiếng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Việt</a:t>
            </a:r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59829" y="849086"/>
            <a:ext cx="1839095" cy="2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8"/>
    <p:sndAc>
      <p:stSnd>
        <p:snd r:embed="rId1" name="suction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3"/>
          <p:cNvSpPr>
            <a:spLocks noGrp="1"/>
          </p:cNvSpPr>
          <p:nvPr/>
        </p:nvSpPr>
        <p:spPr>
          <a:xfrm>
            <a:off x="838200" y="29845"/>
            <a:ext cx="10515600" cy="766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28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16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2023</a:t>
            </a:r>
            <a:endParaRPr lang="en-US" sz="2800" b="1" dirty="0">
              <a:latin typeface="HP001 5 hàng" panose="020B060305030202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673600" y="678180"/>
            <a:ext cx="1941830" cy="8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646612" y="1274217"/>
            <a:ext cx="1097280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4673600" y="796290"/>
            <a:ext cx="1831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 dirty="0" err="1">
                <a:latin typeface="HP001 5 hàng" panose="020B0603050302020204" charset="0"/>
                <a:sym typeface="+mn-ea"/>
              </a:rPr>
              <a:t>Ti</a:t>
            </a:r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  <a:sym typeface="+mn-ea"/>
              </a:rPr>
              <a:t>ế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g</a:t>
            </a:r>
            <a:r>
              <a:rPr lang="en-US" sz="2800" b="1" dirty="0">
                <a:latin typeface="HP001 5 hàng" panose="020B0603050302020204" charset="0"/>
                <a:sym typeface="+mn-ea"/>
              </a:rPr>
              <a:t> 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Vi</a:t>
            </a:r>
            <a:r>
              <a:rPr lang="en-US" sz="2800" b="1" dirty="0" err="1">
                <a:latin typeface="HP001 5 hàng" panose="020B0603050302020204" charset="0"/>
                <a:cs typeface="HP001 4 hàng" panose="020B0603050302020204" pitchFamily="34" charset="0"/>
                <a:sym typeface="+mn-ea"/>
              </a:rPr>
              <a:t>ệ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t</a:t>
            </a:r>
            <a:endParaRPr lang="en-US" sz="2800" b="1" dirty="0">
              <a:latin typeface="HP001 5 hàng" panose="020B060305030202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27305" y="2129790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u="sng" dirty="0" err="1" smtClean="0">
                <a:solidFill>
                  <a:srgbClr val="C00000"/>
                </a:solidFill>
                <a:latin typeface="HP001 5 hàng" panose="020B0603050302020204" charset="0"/>
              </a:rPr>
              <a:t>Từ khó đọc:</a:t>
            </a:r>
            <a:endParaRPr lang="en-US" altLang="en-GB" sz="3735" b="1" u="sng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HP001 5 hàng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660525" y="501015"/>
            <a:ext cx="36734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0" y="0"/>
            <a:ext cx="12298680" cy="617791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Hình chữ nhật 6">
            <a:hlinkClick r:id="rId2" action="ppaction://hlinksldjump"/>
          </p:cNvPr>
          <p:cNvSpPr/>
          <p:nvPr/>
        </p:nvSpPr>
        <p:spPr>
          <a:xfrm>
            <a:off x="635" y="97155"/>
            <a:ext cx="12298045" cy="35991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Hình chữ nhật 8">
            <a:hlinkClick r:id="rId3" action="ppaction://hlinksldjump"/>
          </p:cNvPr>
          <p:cNvSpPr/>
          <p:nvPr/>
        </p:nvSpPr>
        <p:spPr>
          <a:xfrm>
            <a:off x="-1905" y="3597910"/>
            <a:ext cx="12299315" cy="326009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dirty="0"/>
          </a:p>
        </p:txBody>
      </p:sp>
      <p:sp>
        <p:nvSpPr>
          <p:cNvPr id="5" name="Smiley Face 4">
            <a:hlinkClick r:id="rId4" action="ppaction://hlinksldjump"/>
          </p:cNvPr>
          <p:cNvSpPr/>
          <p:nvPr/>
        </p:nvSpPr>
        <p:spPr>
          <a:xfrm>
            <a:off x="11532870" y="97155"/>
            <a:ext cx="509905" cy="6426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470660" y="501015"/>
            <a:ext cx="3863340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7390" y="58356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213995" y="-9715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168775" y="514350"/>
            <a:ext cx="33248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363845" y="556260"/>
            <a:ext cx="160655" cy="39560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811520" y="951865"/>
            <a:ext cx="146685" cy="4654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90770" y="1316990"/>
            <a:ext cx="146685" cy="4654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24500" y="1782445"/>
            <a:ext cx="146685" cy="4654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3230472" y="2081601"/>
            <a:ext cx="573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lao</a:t>
            </a:r>
            <a:endParaRPr lang="vi-VN" sz="115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" y="0"/>
            <a:ext cx="12192000" cy="6858000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3710609" y="2285216"/>
            <a:ext cx="6096000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 smtClean="0">
                <a:solidFill>
                  <a:srgbClr val="2912B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26 tháng 8</a:t>
            </a: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3710608" y="3305384"/>
            <a:ext cx="5276637" cy="1346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solidFill>
                  <a:srgbClr val="2912B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28 tháng 6</a:t>
            </a: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3664227" y="4325552"/>
            <a:ext cx="6188764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 smtClean="0">
                <a:solidFill>
                  <a:srgbClr val="2912B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26 tháng 6</a:t>
            </a: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Notched Right Arrow 2">
            <a:hlinkClick r:id="rId2" action="ppaction://hlinksldjump"/>
          </p:cNvPr>
          <p:cNvSpPr/>
          <p:nvPr/>
        </p:nvSpPr>
        <p:spPr>
          <a:xfrm flipH="1">
            <a:off x="8411080" y="5785735"/>
            <a:ext cx="1018670" cy="488930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isometricOffAxis1Top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b="1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-25252"/>
            <a:ext cx="1087569" cy="1087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1475" y="772679"/>
            <a:ext cx="887666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Ngày gia đình Việt Nam là ngày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8090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09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Thế Giới Động Vậtngắ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635" cy="701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17345" y="50101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95120" y="264477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89735" y="478853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3"/>
          <p:cNvSpPr>
            <a:spLocks noGrp="1"/>
          </p:cNvSpPr>
          <p:nvPr/>
        </p:nvSpPr>
        <p:spPr>
          <a:xfrm>
            <a:off x="838200" y="29845"/>
            <a:ext cx="10515600" cy="766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28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16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2023</a:t>
            </a:r>
            <a:endParaRPr lang="en-US" sz="2800" b="1" dirty="0">
              <a:latin typeface="HP001 5 hàng" panose="020B060305030202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673600" y="678180"/>
            <a:ext cx="1941830" cy="8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646612" y="1274217"/>
            <a:ext cx="1097280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4673600" y="796290"/>
            <a:ext cx="1831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 dirty="0" err="1">
                <a:latin typeface="HP001 5 hàng" panose="020B0603050302020204" charset="0"/>
                <a:sym typeface="+mn-ea"/>
              </a:rPr>
              <a:t>Ti</a:t>
            </a:r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  <a:sym typeface="+mn-ea"/>
              </a:rPr>
              <a:t>ế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g</a:t>
            </a:r>
            <a:r>
              <a:rPr lang="en-US" sz="2800" b="1" dirty="0">
                <a:latin typeface="HP001 5 hàng" panose="020B0603050302020204" charset="0"/>
                <a:sym typeface="+mn-ea"/>
              </a:rPr>
              <a:t> 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Vi</a:t>
            </a:r>
            <a:r>
              <a:rPr lang="en-US" sz="2800" b="1" dirty="0" err="1">
                <a:latin typeface="HP001 5 hàng" panose="020B0603050302020204" charset="0"/>
                <a:cs typeface="HP001 4 hàng" panose="020B0603050302020204" pitchFamily="34" charset="0"/>
                <a:sym typeface="+mn-ea"/>
              </a:rPr>
              <a:t>ệ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t</a:t>
            </a:r>
            <a:endParaRPr lang="en-US" sz="2800" b="1" dirty="0">
              <a:latin typeface="HP001 5 hàng" panose="020B060305030202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27305" y="1534160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u="sng" dirty="0" err="1" smtClean="0">
                <a:solidFill>
                  <a:srgbClr val="C00000"/>
                </a:solidFill>
                <a:latin typeface="HP001 5 hàng" panose="020B0603050302020204" charset="0"/>
              </a:rPr>
              <a:t>Từ ng</a:t>
            </a:r>
            <a:r>
              <a:rPr lang="vi-VN" altLang="en-US" sz="3735" b="1" u="sng" dirty="0" err="1" smtClean="0">
                <a:solidFill>
                  <a:srgbClr val="C00000"/>
                </a:solidFill>
                <a:latin typeface="HP001 5 hàng" panose="020B0603050302020204" charset="0"/>
              </a:rPr>
              <a:t>ữ:</a:t>
            </a:r>
            <a:endParaRPr lang="vi-VN" altLang="en-US" sz="3735" b="1" u="sng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6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434975" y="2146935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xao xuyến</a:t>
            </a:r>
            <a:endParaRPr lang="en-US" altLang="en-GB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  <p:sp>
        <p:nvSpPr>
          <p:cNvPr id="8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212725" y="3018790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đầu hồi</a:t>
            </a:r>
            <a:endParaRPr lang="en-US" altLang="en-GB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  <p:sp>
        <p:nvSpPr>
          <p:cNvPr id="9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250825" y="3836035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lảnh lót</a:t>
            </a:r>
            <a:endParaRPr lang="en-US" altLang="vi-VN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  <p:sp>
        <p:nvSpPr>
          <p:cNvPr id="10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434975" y="4514850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mái vàng</a:t>
            </a:r>
            <a:endParaRPr lang="en-US" altLang="vi-VN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  <p:sp>
        <p:nvSpPr>
          <p:cNvPr id="2" name="Right Arrow 1">
            <a:hlinkClick r:id="rId1" action="ppaction://hlinksldjump"/>
          </p:cNvPr>
          <p:cNvSpPr/>
          <p:nvPr/>
        </p:nvSpPr>
        <p:spPr>
          <a:xfrm>
            <a:off x="11557635" y="6106795"/>
            <a:ext cx="543560" cy="69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-231775" y="5229225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rạ</a:t>
            </a:r>
            <a:endParaRPr lang="en-US" altLang="vi-VN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  <p:sp>
        <p:nvSpPr>
          <p:cNvPr id="5" name="Title 1">
            <a:hlinkClick r:id="rId1" action="ppaction://hlinksldjump"/>
          </p:cNvPr>
          <p:cNvSpPr>
            <a:spLocks noGrp="1"/>
          </p:cNvSpPr>
          <p:nvPr/>
        </p:nvSpPr>
        <p:spPr>
          <a:xfrm>
            <a:off x="400050" y="6065520"/>
            <a:ext cx="4474210" cy="714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735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5 hàng" panose="020B0603050302020204" charset="0"/>
              </a:rPr>
              <a:t>mộc mạc</a:t>
            </a:r>
            <a:endParaRPr lang="en-US" altLang="vi-VN" sz="3735" b="1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5 hàng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5654040" y="6325870"/>
            <a:ext cx="1536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Mái vàng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nha-mai-rom-thinh-hanh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8475" y="365125"/>
            <a:ext cx="11016615" cy="5812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645887" y="2124055"/>
            <a:ext cx="6096000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Cả nhà đi chơi xa</a:t>
            </a: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541747" y="3859942"/>
            <a:ext cx="10649968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 smtClean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nhà liên hoan</a:t>
            </a:r>
            <a:endParaRPr lang="en-US" sz="36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599532" y="2992148"/>
            <a:ext cx="6188764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2912B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600" dirty="0">
                <a:solidFill>
                  <a:srgbClr val="2912B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2912B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nhà đi làm</a:t>
            </a:r>
            <a:endParaRPr lang="en-US" sz="3200" dirty="0">
              <a:solidFill>
                <a:srgbClr val="2912B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Notched Right Arrow 31">
            <a:hlinkClick r:id="rId2" action="ppaction://hlinksldjump"/>
          </p:cNvPr>
          <p:cNvSpPr/>
          <p:nvPr/>
        </p:nvSpPr>
        <p:spPr>
          <a:xfrm flipH="1">
            <a:off x="8411080" y="5785735"/>
            <a:ext cx="1018670" cy="488930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isometricOffAxis1Top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b="1">
              <a:solidFill>
                <a:schemeClr val="accent3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-25252"/>
            <a:ext cx="1087569" cy="1087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4895" y="584835"/>
            <a:ext cx="973074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Vào ngày gia đình Việt Nam,</a:t>
            </a:r>
            <a:endParaRPr lang="en-US" sz="4400" dirty="0" err="1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gia đình Chi làm 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809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images791764_r_E1_BA_A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79705"/>
            <a:ext cx="10514965" cy="6019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654040" y="6325870"/>
            <a:ext cx="578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3641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nhóm 3</a:t>
            </a:r>
            <a:endParaRPr lang="en-US" altLang="vi-VN" sz="2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17345" y="50101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95120" y="264477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689735" y="4788535"/>
            <a:ext cx="360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3641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nhóm 3</a:t>
            </a:r>
            <a:endParaRPr lang="en-US" altLang="vi-VN" sz="2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602230"/>
            <a:ext cx="11234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cùng vần với mỗi tiếng chùm, phơi, nước</a:t>
            </a:r>
            <a:endParaRPr lang="en-US" altLang="en-GB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1760" y="2691130"/>
            <a:ext cx="673735" cy="44323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/>
        </p:nvSpPr>
        <p:spPr>
          <a:xfrm>
            <a:off x="1980767" y="801041"/>
            <a:ext cx="7886700" cy="97858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16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tháng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2023</a:t>
            </a:r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  <a:p>
            <a:pPr algn="ctr">
              <a:lnSpc>
                <a:spcPct val="100000"/>
              </a:lnSpc>
            </a:pPr>
            <a:endParaRPr lang="en-US" sz="3200" b="1" dirty="0" err="1" smtClean="0">
              <a:latin typeface="HP001 5 hàng" panose="020B0603050302020204" charset="0"/>
              <a:cs typeface="HP001 5 hàng" panose="020B060305030202020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Tiếng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Việt</a:t>
            </a:r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endParaRPr lang="en-US" sz="3200" b="1" dirty="0" err="1" smtClean="0">
              <a:solidFill>
                <a:srgbClr val="FF0000"/>
              </a:solidFill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Ngôi nhà</a:t>
            </a:r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294890" y="3664585"/>
            <a:ext cx="142430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258310" y="3664585"/>
            <a:ext cx="11766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294890" y="4600575"/>
            <a:ext cx="11918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58310" y="4600575"/>
            <a:ext cx="11766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294890" y="5480050"/>
            <a:ext cx="13087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258310" y="5480050"/>
            <a:ext cx="15621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062345" y="4600575"/>
            <a:ext cx="11766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062345" y="5480050"/>
            <a:ext cx="15621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062345" y="3664585"/>
            <a:ext cx="11766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túm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3"/>
          <p:cNvSpPr>
            <a:spLocks noGrp="1"/>
          </p:cNvSpPr>
          <p:nvPr/>
        </p:nvSpPr>
        <p:spPr>
          <a:xfrm>
            <a:off x="838200" y="29845"/>
            <a:ext cx="10515600" cy="766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28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16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2023</a:t>
            </a:r>
            <a:endParaRPr lang="en-US" sz="2800" b="1" dirty="0">
              <a:latin typeface="HP001 5 hàng" panose="020B060305030202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673600" y="678180"/>
            <a:ext cx="1941830" cy="8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646612" y="1274217"/>
            <a:ext cx="1097280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4673600" y="796290"/>
            <a:ext cx="1831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 dirty="0" err="1">
                <a:latin typeface="HP001 5 hàng" panose="020B0603050302020204" charset="0"/>
                <a:sym typeface="+mn-ea"/>
              </a:rPr>
              <a:t>Ti</a:t>
            </a:r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  <a:sym typeface="+mn-ea"/>
              </a:rPr>
              <a:t>ế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g</a:t>
            </a:r>
            <a:r>
              <a:rPr lang="en-US" sz="2800" b="1" dirty="0">
                <a:latin typeface="HP001 5 hàng" panose="020B0603050302020204" charset="0"/>
                <a:sym typeface="+mn-ea"/>
              </a:rPr>
              <a:t> 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Vi</a:t>
            </a:r>
            <a:r>
              <a:rPr lang="en-US" sz="2800" b="1" dirty="0" err="1">
                <a:latin typeface="HP001 5 hàng" panose="020B0603050302020204" charset="0"/>
                <a:cs typeface="HP001 4 hàng" panose="020B0603050302020204" pitchFamily="34" charset="0"/>
                <a:sym typeface="+mn-ea"/>
              </a:rPr>
              <a:t>ệ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t</a:t>
            </a:r>
            <a:endParaRPr lang="en-US" sz="2800" b="1" dirty="0">
              <a:latin typeface="HP001 5 hàng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609600" y="1388745"/>
            <a:ext cx="10972800" cy="14770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 err="1" smtClean="0">
              <a:solidFill>
                <a:srgbClr val="FF0000"/>
              </a:solidFill>
              <a:latin typeface="HP001 5 hàng" panose="020B0603050302020204" charset="0"/>
            </a:endParaRPr>
          </a:p>
          <a:p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609600" y="2286635"/>
            <a:ext cx="11130915" cy="457136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/>
        </p:nvSpPr>
        <p:spPr>
          <a:xfrm>
            <a:off x="1066800" y="365760"/>
            <a:ext cx="10515600" cy="1339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16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tháng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2023</a:t>
            </a: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Tiếng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Việt</a:t>
            </a:r>
            <a:endParaRPr lang="en-US" sz="3200" b="1" dirty="0" err="1"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09600" y="1388745"/>
            <a:ext cx="10972800" cy="14770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 err="1" smtClean="0">
              <a:solidFill>
                <a:srgbClr val="FF0000"/>
              </a:solidFill>
              <a:latin typeface="HP001 5 hàng" panose="020B0603050302020204" charset="0"/>
            </a:endParaRPr>
          </a:p>
          <a:p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1066800" y="365760"/>
            <a:ext cx="10515600" cy="1339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16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tháng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2023</a:t>
            </a: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Tiếng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Việt</a:t>
            </a:r>
            <a:endParaRPr lang="en-US" sz="3200" b="1" dirty="0" err="1"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1"/>
          <p:cNvSpPr>
            <a:spLocks noGrp="1"/>
          </p:cNvSpPr>
          <p:nvPr/>
        </p:nvSpPr>
        <p:spPr>
          <a:xfrm>
            <a:off x="609600" y="1388745"/>
            <a:ext cx="10972800" cy="14770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 err="1" smtClean="0">
              <a:solidFill>
                <a:srgbClr val="FF0000"/>
              </a:solidFill>
              <a:latin typeface="HP001 5 hàng" panose="020B0603050302020204" charset="0"/>
            </a:endParaRPr>
          </a:p>
          <a:p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1066800" y="365760"/>
            <a:ext cx="10515600" cy="1339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 smtClean="0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 smtClean="0"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16</a:t>
            </a:r>
            <a:r>
              <a:rPr lang="en-US" sz="3600" b="1" dirty="0" smtClean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tháng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năm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2023</a:t>
            </a: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b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</a:b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Tiếng</a:t>
            </a:r>
            <a:r>
              <a:rPr lang="en-US" sz="32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latin typeface="HP001 5 hàng" panose="020B0603050302020204" charset="0"/>
                <a:cs typeface="HP001 5 hàng" panose="020B0603050302020204" charset="0"/>
              </a:rPr>
              <a:t>Việt</a:t>
            </a:r>
            <a:endParaRPr lang="en-US" sz="3200" b="1" dirty="0" err="1"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endParaRPr lang="en-US" sz="3200" b="1" dirty="0">
              <a:latin typeface="HP001 5 hàng" panose="020B0603050302020204" charset="0"/>
              <a:cs typeface="HP001 5 hàng" panose="020B06030503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6240" y="2280920"/>
            <a:ext cx="6276975" cy="2249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95" y="4531360"/>
            <a:ext cx="6319520" cy="23114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58445" y="216408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câu đố</a:t>
            </a:r>
            <a:endParaRPr lang="en-US" sz="2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2865" y="2857500"/>
            <a:ext cx="5370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để tránh nắng mưa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được an giấc, từ xưa vẫn cần 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itle 3"/>
          <p:cNvSpPr>
            <a:spLocks noGrp="1"/>
          </p:cNvSpPr>
          <p:nvPr/>
        </p:nvSpPr>
        <p:spPr>
          <a:xfrm>
            <a:off x="838200" y="29845"/>
            <a:ext cx="10515600" cy="766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</a:rPr>
              <a:t>Thứ</a:t>
            </a:r>
            <a:r>
              <a:rPr lang="en-US" sz="2800" b="1" dirty="0"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16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2023</a:t>
            </a:r>
            <a:endParaRPr lang="en-US" sz="2800" b="1" dirty="0">
              <a:latin typeface="HP001 5 hàng" panose="020B060305030202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673600" y="678180"/>
            <a:ext cx="1941830" cy="82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992" y="1505357"/>
            <a:ext cx="10972800" cy="714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735" b="1" dirty="0" err="1" smtClean="0">
                <a:solidFill>
                  <a:srgbClr val="FF0000"/>
                </a:solidFill>
                <a:latin typeface="HP001 5 hàng" panose="020B0603050302020204" charset="0"/>
              </a:rPr>
              <a:t>Ngôi nhà</a:t>
            </a:r>
            <a:endParaRPr lang="en-US" altLang="en-GB" sz="3735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P001 5 hàng" panose="020B0603050302020204" charset="0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4673600" y="796290"/>
            <a:ext cx="1831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 dirty="0" err="1">
                <a:latin typeface="HP001 5 hàng" panose="020B0603050302020204" charset="0"/>
                <a:sym typeface="+mn-ea"/>
              </a:rPr>
              <a:t>Ti</a:t>
            </a:r>
            <a:r>
              <a:rPr lang="en-US" sz="2800" b="1" dirty="0" err="1">
                <a:latin typeface="HP001 5 hàng" panose="020B0603050302020204" charset="0"/>
                <a:cs typeface="HP001 5 hàng" panose="020B0603050302020204" charset="0"/>
                <a:sym typeface="+mn-ea"/>
              </a:rPr>
              <a:t>ế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n</a:t>
            </a:r>
            <a:r>
              <a:rPr lang="en-US" sz="2800" b="1" dirty="0" err="1"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g</a:t>
            </a:r>
            <a:r>
              <a:rPr lang="en-US" sz="2800" b="1" dirty="0">
                <a:latin typeface="HP001 5 hàng" panose="020B0603050302020204" charset="0"/>
                <a:sym typeface="+mn-ea"/>
              </a:rPr>
              <a:t> 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Vi</a:t>
            </a:r>
            <a:r>
              <a:rPr lang="en-US" sz="2800" b="1" dirty="0" err="1">
                <a:latin typeface="HP001 5 hàng" panose="020B0603050302020204" charset="0"/>
                <a:cs typeface="HP001 4 hàng" panose="020B0603050302020204" pitchFamily="34" charset="0"/>
                <a:sym typeface="+mn-ea"/>
              </a:rPr>
              <a:t>ệ</a:t>
            </a:r>
            <a:r>
              <a:rPr lang="en-US" sz="2800" b="1" dirty="0" err="1">
                <a:latin typeface="HP001 5 hàng" panose="020B0603050302020204" charset="0"/>
                <a:sym typeface="+mn-ea"/>
              </a:rPr>
              <a:t>t</a:t>
            </a:r>
            <a:endParaRPr lang="en-US" sz="2800" b="1" dirty="0">
              <a:latin typeface="HP001 5 hàng" panose="020B06030503020202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609600" y="2286635"/>
            <a:ext cx="11130915" cy="4571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"/>
          <p:cNvSpPr>
            <a:spLocks noGrp="1"/>
          </p:cNvSpPr>
          <p:nvPr/>
        </p:nvSpPr>
        <p:spPr>
          <a:xfrm>
            <a:off x="-1186180" y="-34925"/>
            <a:ext cx="10972800" cy="7670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</a:t>
            </a:r>
            <a:endParaRPr lang="en-US" altLang="en-GB" sz="3200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978025" y="501015"/>
            <a:ext cx="335597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Hà)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8460" y="0"/>
            <a:ext cx="298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altLang="en-US" sz="32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A99E5C">
                  <a:alpha val="100000"/>
                </a:srgbClr>
              </a:clrFrom>
              <a:clrTo>
                <a:srgbClr val="A99E5C">
                  <a:alpha val="100000"/>
                  <a:alpha val="0"/>
                </a:srgbClr>
              </a:clrTo>
            </a:clrChange>
          </a:blip>
          <a:srcRect l="26124" t="31213" r="52445" b="15249"/>
          <a:stretch>
            <a:fillRect/>
          </a:stretch>
        </p:blipFill>
        <p:spPr>
          <a:xfrm>
            <a:off x="5333365" y="126365"/>
            <a:ext cx="6858635" cy="6731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8873</Words>
  <Application>WPS Presentation</Application>
  <PresentationFormat>Widescreen</PresentationFormat>
  <Paragraphs>870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8" baseType="lpstr">
      <vt:lpstr>Arial</vt:lpstr>
      <vt:lpstr>SimSun</vt:lpstr>
      <vt:lpstr>Wingdings</vt:lpstr>
      <vt:lpstr>Times New Roman</vt:lpstr>
      <vt:lpstr>HP001 5 hàng</vt:lpstr>
      <vt:lpstr>HP001 4 hàng</vt:lpstr>
      <vt:lpstr>Arial-Rounded</vt:lpstr>
      <vt:lpstr>Segoe Print</vt:lpstr>
      <vt:lpstr>Microsoft YaHei</vt:lpstr>
      <vt:lpstr>Arial Unicode MS</vt:lpstr>
      <vt:lpstr>Calibri Light</vt:lpstr>
      <vt:lpstr>Calibri</vt:lpstr>
      <vt:lpstr>Tahoma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Cẩm Vân</cp:lastModifiedBy>
  <cp:revision>38</cp:revision>
  <dcterms:created xsi:type="dcterms:W3CDTF">2022-04-27T02:38:00Z</dcterms:created>
  <dcterms:modified xsi:type="dcterms:W3CDTF">2023-02-16T12:42:17Z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4049DF502F4F43E590178D17F4BA4296</vt:lpwstr>
  </property>
  <property fmtid="{D5CDD505-2E9C-101B-9397-08002B2CF9AE}" pid="3" name="KSOProductBuildVer">
    <vt:lpwstr>1033-11.2.0.11440</vt:lpwstr>
  </property>
</Properties>
</file>