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8" r:id="rId2"/>
    <p:sldMasterId id="2147483710" r:id="rId3"/>
    <p:sldMasterId id="2147483734" r:id="rId4"/>
    <p:sldMasterId id="2147483736" r:id="rId5"/>
  </p:sldMasterIdLst>
  <p:notesMasterIdLst>
    <p:notesMasterId r:id="rId14"/>
  </p:notesMasterIdLst>
  <p:sldIdLst>
    <p:sldId id="286" r:id="rId6"/>
    <p:sldId id="513" r:id="rId7"/>
    <p:sldId id="514" r:id="rId8"/>
    <p:sldId id="515" r:id="rId9"/>
    <p:sldId id="516" r:id="rId10"/>
    <p:sldId id="328" r:id="rId11"/>
    <p:sldId id="487" r:id="rId12"/>
    <p:sldId id="29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16062E-B235-4605-81C9-0F86DC032F2A}" type="datetimeFigureOut">
              <a:rPr lang="en-US" smtClean="0"/>
              <a:t>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59B003-E639-4AA7-A0B3-974266FCA134}" type="slidenum">
              <a:rPr lang="en-US" smtClean="0"/>
              <a:t>‹#›</a:t>
            </a:fld>
            <a:endParaRPr lang="en-US"/>
          </a:p>
        </p:txBody>
      </p:sp>
    </p:spTree>
    <p:extLst>
      <p:ext uri="{BB962C8B-B14F-4D97-AF65-F5344CB8AC3E}">
        <p14:creationId xmlns:p14="http://schemas.microsoft.com/office/powerpoint/2010/main" val="951778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Bài</a:t>
            </a:r>
            <a:r>
              <a:rPr lang="en-US" dirty="0"/>
              <a:t> </a:t>
            </a:r>
            <a:r>
              <a:rPr lang="en-US" dirty="0" err="1"/>
              <a:t>giảng</a:t>
            </a:r>
            <a:r>
              <a:rPr lang="en-US" dirty="0"/>
              <a:t> </a:t>
            </a:r>
            <a:r>
              <a:rPr lang="en-US" dirty="0" err="1"/>
              <a:t>được</a:t>
            </a:r>
            <a:r>
              <a:rPr lang="en-US" dirty="0"/>
              <a:t> </a:t>
            </a:r>
            <a:r>
              <a:rPr lang="en-US" dirty="0" err="1"/>
              <a:t>thiết</a:t>
            </a:r>
            <a:r>
              <a:rPr lang="en-US" dirty="0"/>
              <a:t> </a:t>
            </a:r>
            <a:r>
              <a:rPr lang="en-US" dirty="0" err="1"/>
              <a:t>kế</a:t>
            </a:r>
            <a:r>
              <a:rPr lang="en-US" dirty="0"/>
              <a:t> </a:t>
            </a:r>
            <a:r>
              <a:rPr lang="en-US" dirty="0" err="1"/>
              <a:t>bởi</a:t>
            </a:r>
            <a:r>
              <a:rPr lang="en-US" dirty="0"/>
              <a:t>: </a:t>
            </a:r>
            <a:r>
              <a:rPr lang="en-US" dirty="0" err="1"/>
              <a:t>Hương Thảo</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DD461D-A9AE-4EC2-861F-590C9694E739}"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222477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2518925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2964302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734209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793679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232120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2023/2/8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632770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2023/2/8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128181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2023/2/8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033067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2023/2/8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804940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2023/2/8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481629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1436170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2023/2/8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066675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958510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310275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0487173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6461867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4919372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33231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t>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8198900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t>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0426680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t>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126390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DD461D-A9AE-4EC2-861F-590C9694E739}"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21972029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326383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4367184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0381515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7016113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475505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71433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80312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847681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92548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09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DD461D-A9AE-4EC2-861F-590C9694E739}"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19116769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92243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22846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903611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1444788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11808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8750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DD461D-A9AE-4EC2-861F-590C9694E739}" type="datetimeFigureOut">
              <a:rPr lang="en-US" smtClean="0"/>
              <a:t>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236928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DD461D-A9AE-4EC2-861F-590C9694E739}" type="datetimeFigureOut">
              <a:rPr lang="en-US" smtClean="0"/>
              <a:t>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1278403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461D-A9AE-4EC2-861F-590C9694E739}" type="datetimeFigureOut">
              <a:rPr lang="en-US" smtClean="0"/>
              <a:t>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3737633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DD461D-A9AE-4EC2-861F-590C9694E739}"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689144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DD461D-A9AE-4EC2-861F-590C9694E739}"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37056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DD461D-A9AE-4EC2-861F-590C9694E739}" type="datetimeFigureOut">
              <a:rPr lang="en-US" smtClean="0"/>
              <a:t>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7F908-F780-422B-AFEF-23C0ED19201F}" type="slidenum">
              <a:rPr lang="en-US" smtClean="0"/>
              <a:t>‹#›</a:t>
            </a:fld>
            <a:endParaRPr lang="en-US"/>
          </a:p>
        </p:txBody>
      </p:sp>
    </p:spTree>
    <p:extLst>
      <p:ext uri="{BB962C8B-B14F-4D97-AF65-F5344CB8AC3E}">
        <p14:creationId xmlns:p14="http://schemas.microsoft.com/office/powerpoint/2010/main" val="5505166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2023/2/8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95646188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325603263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9EC9D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9296039"/>
      </p:ext>
    </p:extLst>
  </p:cSld>
  <p:clrMap bg1="lt1" tx1="dk1" bg2="lt2" tx2="dk2" accent1="accent1" accent2="accent2" accent3="accent3" accent4="accent4" accent5="accent5" accent6="accent6" hlink="hlink" folHlink="folHlink"/>
  <p:sldLayoutIdLst>
    <p:sldLayoutId id="2147483735"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905" indent="-128270" algn="l" defTabSz="514350" rtl="0" eaLnBrk="1" latinLnBrk="0" hangingPunct="1">
        <a:lnSpc>
          <a:spcPct val="90000"/>
        </a:lnSpc>
        <a:spcBef>
          <a:spcPct val="113000"/>
        </a:spcBef>
        <a:buFont typeface="Arial" panose="020B0604020202020204" pitchFamily="34" charset="0"/>
        <a:buChar char="•"/>
        <a:defRPr sz="1575" kern="1200">
          <a:solidFill>
            <a:schemeClr val="tx1"/>
          </a:solidFill>
          <a:latin typeface="+mn-lt"/>
          <a:ea typeface="+mn-ea"/>
          <a:cs typeface="+mn-cs"/>
        </a:defRPr>
      </a:lvl1pPr>
      <a:lvl2pPr marL="386080" indent="-128270"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3255" indent="-128270"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552842"/>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8680" y="1614964"/>
            <a:ext cx="5563553" cy="3628073"/>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6230784" y="3137687"/>
            <a:ext cx="2728825" cy="582627"/>
          </a:xfrm>
          <a:prstGeom prst="rect">
            <a:avLst/>
          </a:prstGeom>
          <a:noFill/>
        </p:spPr>
        <p:txBody>
          <a:bodyPr wrap="none" lIns="68580" tIns="34290" rIns="68580" bIns="3429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Luyện</a:t>
            </a: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tập</a:t>
            </a:r>
            <a:endPar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EF64D-524D-4B5A-9697-E01951A0C57E}"/>
              </a:ext>
            </a:extLst>
          </p:cNvPr>
          <p:cNvSpPr>
            <a:spLocks noGrp="1"/>
          </p:cNvSpPr>
          <p:nvPr>
            <p:ph type="title"/>
          </p:nvPr>
        </p:nvSpPr>
        <p:spPr/>
        <p:txBody>
          <a:bodyPr>
            <a:normAutofit/>
          </a:bodyPr>
          <a:lstStyle/>
          <a:p>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1. </a:t>
            </a: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 từ chỉ tình cảm của người thân trong gia đình</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Content Placeholder 2">
            <a:extLst>
              <a:ext uri="{FF2B5EF4-FFF2-40B4-BE49-F238E27FC236}">
                <a16:creationId xmlns:a16="http://schemas.microsoft.com/office/drawing/2014/main" id="{BC667806-97FD-44AA-81F1-2DD22C99BDE4}"/>
              </a:ext>
            </a:extLst>
          </p:cNvPr>
          <p:cNvSpPr>
            <a:spLocks noGrp="1"/>
          </p:cNvSpPr>
          <p:nvPr>
            <p:ph idx="1"/>
          </p:nvPr>
        </p:nvSpPr>
        <p:spPr/>
        <p:txBody>
          <a:bodyPr/>
          <a:lstStyle/>
          <a:p>
            <a:endParaRPr lang="en-US"/>
          </a:p>
        </p:txBody>
      </p:sp>
      <p:sp>
        <p:nvSpPr>
          <p:cNvPr id="5" name="Rectangle: Rounded Corners 4">
            <a:extLst>
              <a:ext uri="{FF2B5EF4-FFF2-40B4-BE49-F238E27FC236}">
                <a16:creationId xmlns:a16="http://schemas.microsoft.com/office/drawing/2014/main" id="{98305658-AF1D-4D27-B270-898DD1D2DB0D}"/>
              </a:ext>
            </a:extLst>
          </p:cNvPr>
          <p:cNvSpPr/>
          <p:nvPr/>
        </p:nvSpPr>
        <p:spPr>
          <a:xfrm>
            <a:off x="838200" y="1825625"/>
            <a:ext cx="2606749" cy="864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Chăm</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sóc</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Rounded Corners 5">
            <a:extLst>
              <a:ext uri="{FF2B5EF4-FFF2-40B4-BE49-F238E27FC236}">
                <a16:creationId xmlns:a16="http://schemas.microsoft.com/office/drawing/2014/main" id="{D06872E9-D4C5-4559-90EC-40C8D3009D88}"/>
              </a:ext>
            </a:extLst>
          </p:cNvPr>
          <p:cNvSpPr/>
          <p:nvPr/>
        </p:nvSpPr>
        <p:spPr>
          <a:xfrm>
            <a:off x="4038600" y="1825625"/>
            <a:ext cx="2606749" cy="864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Chăm</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chỉ</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C914384F-0C56-421C-B125-3C3E71B2A7A7}"/>
              </a:ext>
            </a:extLst>
          </p:cNvPr>
          <p:cNvSpPr/>
          <p:nvPr/>
        </p:nvSpPr>
        <p:spPr>
          <a:xfrm>
            <a:off x="7621772" y="1825625"/>
            <a:ext cx="2606749" cy="864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Rounded" panose="020B0500000000000000" pitchFamily="34" charset="0"/>
                <a:ea typeface="Arial-Rounded" panose="020B0500000000000000" pitchFamily="34" charset="0"/>
                <a:cs typeface="Arial-Rounded" panose="020B0500000000000000" pitchFamily="34" charset="0"/>
              </a:rPr>
              <a:t>Quan </a:t>
            </a:r>
            <a:r>
              <a:rPr lang="en-US" sz="3200" dirty="0" err="1">
                <a:latin typeface="Arial-Rounded" panose="020B0500000000000000" pitchFamily="34" charset="0"/>
                <a:ea typeface="Arial-Rounded" panose="020B0500000000000000" pitchFamily="34" charset="0"/>
                <a:cs typeface="Arial-Rounded" panose="020B0500000000000000" pitchFamily="34" charset="0"/>
              </a:rPr>
              <a:t>tâm</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Rectangle: Rounded Corners 7">
            <a:extLst>
              <a:ext uri="{FF2B5EF4-FFF2-40B4-BE49-F238E27FC236}">
                <a16:creationId xmlns:a16="http://schemas.microsoft.com/office/drawing/2014/main" id="{D7A45A6E-0144-47D9-92C1-020E889DEA09}"/>
              </a:ext>
            </a:extLst>
          </p:cNvPr>
          <p:cNvSpPr/>
          <p:nvPr/>
        </p:nvSpPr>
        <p:spPr>
          <a:xfrm>
            <a:off x="933893" y="3229123"/>
            <a:ext cx="2606749" cy="864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Yêu</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thương</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Rectangle: Rounded Corners 8">
            <a:extLst>
              <a:ext uri="{FF2B5EF4-FFF2-40B4-BE49-F238E27FC236}">
                <a16:creationId xmlns:a16="http://schemas.microsoft.com/office/drawing/2014/main" id="{79EC6AB1-6346-40A9-88BF-34E06E287D1C}"/>
              </a:ext>
            </a:extLst>
          </p:cNvPr>
          <p:cNvSpPr/>
          <p:nvPr/>
        </p:nvSpPr>
        <p:spPr>
          <a:xfrm>
            <a:off x="4038600" y="3229123"/>
            <a:ext cx="2606749" cy="864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Kính</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trọng</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Rounded Corners 9">
            <a:extLst>
              <a:ext uri="{FF2B5EF4-FFF2-40B4-BE49-F238E27FC236}">
                <a16:creationId xmlns:a16="http://schemas.microsoft.com/office/drawing/2014/main" id="{48876481-241C-49DA-9661-FE2B05974F33}"/>
              </a:ext>
            </a:extLst>
          </p:cNvPr>
          <p:cNvSpPr/>
          <p:nvPr/>
        </p:nvSpPr>
        <p:spPr>
          <a:xfrm>
            <a:off x="7621771" y="3229123"/>
            <a:ext cx="2606749" cy="864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Vui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chơi</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77434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grpId="1" nodeType="clickEffect">
                                  <p:stCondLst>
                                    <p:cond delay="0"/>
                                  </p:stCondLst>
                                  <p:childTnLst>
                                    <p:anim calcmode="lin" valueType="num">
                                      <p:cBhvr additive="base">
                                        <p:cTn id="41" dur="500"/>
                                        <p:tgtEl>
                                          <p:spTgt spid="6"/>
                                        </p:tgtEl>
                                        <p:attrNameLst>
                                          <p:attrName>ppt_x</p:attrName>
                                        </p:attrNameLst>
                                      </p:cBhvr>
                                      <p:tavLst>
                                        <p:tav tm="0">
                                          <p:val>
                                            <p:strVal val="ppt_x"/>
                                          </p:val>
                                        </p:tav>
                                        <p:tav tm="100000">
                                          <p:val>
                                            <p:strVal val="ppt_x"/>
                                          </p:val>
                                        </p:tav>
                                      </p:tavLst>
                                    </p:anim>
                                    <p:anim calcmode="lin" valueType="num">
                                      <p:cBhvr additive="base">
                                        <p:cTn id="42" dur="500"/>
                                        <p:tgtEl>
                                          <p:spTgt spid="6"/>
                                        </p:tgtEl>
                                        <p:attrNameLst>
                                          <p:attrName>ppt_y</p:attrName>
                                        </p:attrNameLst>
                                      </p:cBhvr>
                                      <p:tavLst>
                                        <p:tav tm="0">
                                          <p:val>
                                            <p:strVal val="ppt_y"/>
                                          </p:val>
                                        </p:tav>
                                        <p:tav tm="100000">
                                          <p:val>
                                            <p:strVal val="1+ppt_h/2"/>
                                          </p:val>
                                        </p:tav>
                                      </p:tavLst>
                                    </p:anim>
                                    <p:set>
                                      <p:cBhvr>
                                        <p:cTn id="43" dur="1" fill="hold">
                                          <p:stCondLst>
                                            <p:cond delay="499"/>
                                          </p:stCondLst>
                                        </p:cTn>
                                        <p:tgtEl>
                                          <p:spTgt spid="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grpId="1" nodeType="clickEffect">
                                  <p:stCondLst>
                                    <p:cond delay="0"/>
                                  </p:stCondLst>
                                  <p:childTnLst>
                                    <p:anim calcmode="lin" valueType="num">
                                      <p:cBhvr additive="base">
                                        <p:cTn id="47" dur="500"/>
                                        <p:tgtEl>
                                          <p:spTgt spid="10"/>
                                        </p:tgtEl>
                                        <p:attrNameLst>
                                          <p:attrName>ppt_x</p:attrName>
                                        </p:attrNameLst>
                                      </p:cBhvr>
                                      <p:tavLst>
                                        <p:tav tm="0">
                                          <p:val>
                                            <p:strVal val="ppt_x"/>
                                          </p:val>
                                        </p:tav>
                                        <p:tav tm="100000">
                                          <p:val>
                                            <p:strVal val="ppt_x"/>
                                          </p:val>
                                        </p:tav>
                                      </p:tavLst>
                                    </p:anim>
                                    <p:anim calcmode="lin" valueType="num">
                                      <p:cBhvr additive="base">
                                        <p:cTn id="48" dur="500"/>
                                        <p:tgtEl>
                                          <p:spTgt spid="10"/>
                                        </p:tgtEl>
                                        <p:attrNameLst>
                                          <p:attrName>ppt_y</p:attrName>
                                        </p:attrNameLst>
                                      </p:cBhvr>
                                      <p:tavLst>
                                        <p:tav tm="0">
                                          <p:val>
                                            <p:strVal val="ppt_y"/>
                                          </p:val>
                                        </p:tav>
                                        <p:tav tm="100000">
                                          <p:val>
                                            <p:strVal val="1+ppt_h/2"/>
                                          </p:val>
                                        </p:tav>
                                      </p:tavLst>
                                    </p:anim>
                                    <p:set>
                                      <p:cBhvr>
                                        <p:cTn id="49"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6" grpId="1" animBg="1"/>
      <p:bldP spid="7" grpId="0" animBg="1"/>
      <p:bldP spid="8" grpId="0" animBg="1"/>
      <p:bldP spid="9" grpId="0" animBg="1"/>
      <p:bldP spid="10" grpId="0" animBg="1"/>
      <p:bldP spid="10"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11BDF-5245-4E9B-841B-E7E35F5B638C}"/>
              </a:ext>
            </a:extLst>
          </p:cNvPr>
          <p:cNvSpPr>
            <a:spLocks noGrp="1"/>
          </p:cNvSpPr>
          <p:nvPr>
            <p:ph type="title"/>
          </p:nvPr>
        </p:nvSpPr>
        <p:spPr/>
        <p:txBody>
          <a:bodyPr>
            <a:normAutofit/>
          </a:bodyPr>
          <a:lstStyle/>
          <a:p>
            <a:r>
              <a:rPr lang="en-US" sz="3600" dirty="0">
                <a:latin typeface="Arial-Rounded" panose="020B0500000000000000" pitchFamily="34" charset="0"/>
                <a:ea typeface="Arial-Rounded" panose="020B0500000000000000" pitchFamily="34" charset="0"/>
                <a:cs typeface="Arial-Rounded" panose="020B0500000000000000" pitchFamily="34" charset="0"/>
              </a:rPr>
              <a:t>2. </a:t>
            </a:r>
            <a:r>
              <a:rPr lang="en-US" sz="3600" dirty="0" err="1">
                <a:latin typeface="Arial-Rounded" panose="020B0500000000000000" pitchFamily="34" charset="0"/>
                <a:ea typeface="Arial-Rounded" panose="020B0500000000000000" pitchFamily="34" charset="0"/>
                <a:cs typeface="Arial-Rounded" panose="020B0500000000000000" pitchFamily="34" charset="0"/>
              </a:rPr>
              <a:t>Tìm</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từ</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ngữ</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nhỏ</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nói</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về</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tính</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cách</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của</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bố</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mình</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trong</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văn</a:t>
            </a:r>
            <a:r>
              <a:rPr lang="en-US" sz="36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3" name="Content Placeholder 2">
            <a:extLst>
              <a:ext uri="{FF2B5EF4-FFF2-40B4-BE49-F238E27FC236}">
                <a16:creationId xmlns:a16="http://schemas.microsoft.com/office/drawing/2014/main" id="{BAAF0FC9-1386-4904-A518-41CC64D6577F}"/>
              </a:ext>
            </a:extLst>
          </p:cNvPr>
          <p:cNvSpPr>
            <a:spLocks noGrp="1"/>
          </p:cNvSpPr>
          <p:nvPr>
            <p:ph idx="1"/>
          </p:nvPr>
        </p:nvSpPr>
        <p:spPr>
          <a:xfrm>
            <a:off x="838199" y="2835760"/>
            <a:ext cx="10995837" cy="4351338"/>
          </a:xfrm>
        </p:spPr>
        <p:txBody>
          <a:bodyPr>
            <a:normAutofit/>
          </a:bodyPr>
          <a:lstStyle/>
          <a:p>
            <a:pPr marL="0" indent="0">
              <a:buNone/>
            </a:pPr>
            <a:r>
              <a:rPr lang="vi-VN" sz="3200" dirty="0">
                <a:latin typeface="Arial-Rounded" panose="020B0500000000000000" pitchFamily="34" charset="0"/>
                <a:ea typeface="Arial-Rounded" panose="020B0500000000000000" pitchFamily="34" charset="0"/>
                <a:cs typeface="Arial-Rounded" panose="020B0500000000000000" pitchFamily="34" charset="0"/>
              </a:rPr>
              <a:t>Khi dạy em học, bố rất kiên nhẫn. Khi chơi cùng em, bố rất vui vẻ và hài hước. Mỗi khi em mắc lỗi, bố rất nghiêm khắc dạy bảo nhưng cũng dễ tha thứ.</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5" name="Straight Connector 4">
            <a:extLst>
              <a:ext uri="{FF2B5EF4-FFF2-40B4-BE49-F238E27FC236}">
                <a16:creationId xmlns:a16="http://schemas.microsoft.com/office/drawing/2014/main" id="{203BA9EF-6FFE-4727-AF7A-90C54A79731E}"/>
              </a:ext>
            </a:extLst>
          </p:cNvPr>
          <p:cNvCxnSpPr/>
          <p:nvPr/>
        </p:nvCxnSpPr>
        <p:spPr>
          <a:xfrm>
            <a:off x="5124902" y="3274869"/>
            <a:ext cx="1626782"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6" name="Straight Connector 5">
            <a:extLst>
              <a:ext uri="{FF2B5EF4-FFF2-40B4-BE49-F238E27FC236}">
                <a16:creationId xmlns:a16="http://schemas.microsoft.com/office/drawing/2014/main" id="{C07E0F87-3E85-4904-BBA6-ED469B9CDF03}"/>
              </a:ext>
            </a:extLst>
          </p:cNvPr>
          <p:cNvCxnSpPr>
            <a:cxnSpLocks/>
          </p:cNvCxnSpPr>
          <p:nvPr/>
        </p:nvCxnSpPr>
        <p:spPr>
          <a:xfrm>
            <a:off x="891365" y="3742701"/>
            <a:ext cx="103313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Straight Connector 7">
            <a:extLst>
              <a:ext uri="{FF2B5EF4-FFF2-40B4-BE49-F238E27FC236}">
                <a16:creationId xmlns:a16="http://schemas.microsoft.com/office/drawing/2014/main" id="{DF39646B-51F1-4F5A-84E0-04ACD651E1F8}"/>
              </a:ext>
            </a:extLst>
          </p:cNvPr>
          <p:cNvCxnSpPr>
            <a:cxnSpLocks/>
          </p:cNvCxnSpPr>
          <p:nvPr/>
        </p:nvCxnSpPr>
        <p:spPr>
          <a:xfrm>
            <a:off x="2656372" y="3721436"/>
            <a:ext cx="1458433"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a:extLst>
              <a:ext uri="{FF2B5EF4-FFF2-40B4-BE49-F238E27FC236}">
                <a16:creationId xmlns:a16="http://schemas.microsoft.com/office/drawing/2014/main" id="{0CFC4E95-1633-4D51-B656-C333F87E83DE}"/>
              </a:ext>
            </a:extLst>
          </p:cNvPr>
          <p:cNvCxnSpPr>
            <a:cxnSpLocks/>
          </p:cNvCxnSpPr>
          <p:nvPr/>
        </p:nvCxnSpPr>
        <p:spPr>
          <a:xfrm>
            <a:off x="9344271" y="3742701"/>
            <a:ext cx="2085753"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9398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5AC20-72B1-4646-B9DC-B543FAB81F3B}"/>
              </a:ext>
            </a:extLst>
          </p:cNvPr>
          <p:cNvSpPr>
            <a:spLocks noGrp="1"/>
          </p:cNvSpPr>
          <p:nvPr>
            <p:ph type="title"/>
          </p:nvPr>
        </p:nvSpPr>
        <p:spPr/>
        <p:txBody>
          <a:bodyPr/>
          <a:lstStyle/>
          <a:p>
            <a:r>
              <a:rPr lang="en-US"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3. </a:t>
            </a:r>
            <a:r>
              <a:rPr lang="en-US"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Chọn</a:t>
            </a:r>
            <a:r>
              <a:rPr lang="en-US"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dấu</a:t>
            </a:r>
            <a:r>
              <a:rPr lang="en-US"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chấm</a:t>
            </a:r>
            <a:r>
              <a:rPr lang="en-US"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dấu</a:t>
            </a:r>
            <a:r>
              <a:rPr lang="en-US"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chấm</a:t>
            </a:r>
            <a:r>
              <a:rPr lang="en-US"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than </a:t>
            </a:r>
            <a:r>
              <a:rPr lang="en-US"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hoặc</a:t>
            </a:r>
            <a:r>
              <a:rPr lang="en-US"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dấu</a:t>
            </a:r>
            <a:r>
              <a:rPr lang="en-US"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chấm</a:t>
            </a:r>
            <a:r>
              <a:rPr lang="en-US"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hỏi</a:t>
            </a:r>
            <a:r>
              <a:rPr lang="en-US"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thay</a:t>
            </a:r>
            <a:r>
              <a:rPr lang="en-US"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ô </a:t>
            </a:r>
            <a:r>
              <a:rPr lang="en-US"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vuông</a:t>
            </a:r>
            <a:r>
              <a:rPr lang="en-US"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4">
            <a:extLst>
              <a:ext uri="{FF2B5EF4-FFF2-40B4-BE49-F238E27FC236}">
                <a16:creationId xmlns:a16="http://schemas.microsoft.com/office/drawing/2014/main" id="{007A6298-C5F1-4C85-9012-FFAE35D328E2}"/>
              </a:ext>
            </a:extLst>
          </p:cNvPr>
          <p:cNvPicPr>
            <a:picLocks noChangeAspect="1"/>
          </p:cNvPicPr>
          <p:nvPr/>
        </p:nvPicPr>
        <p:blipFill>
          <a:blip r:embed="rId2"/>
          <a:stretch>
            <a:fillRect/>
          </a:stretch>
        </p:blipFill>
        <p:spPr>
          <a:xfrm>
            <a:off x="1020726" y="2073349"/>
            <a:ext cx="9303267" cy="2998381"/>
          </a:xfrm>
          <a:prstGeom prst="rect">
            <a:avLst/>
          </a:prstGeom>
        </p:spPr>
      </p:pic>
      <p:sp>
        <p:nvSpPr>
          <p:cNvPr id="6" name="Rectangle 5">
            <a:extLst>
              <a:ext uri="{FF2B5EF4-FFF2-40B4-BE49-F238E27FC236}">
                <a16:creationId xmlns:a16="http://schemas.microsoft.com/office/drawing/2014/main" id="{D0E9DE17-E8E5-49B2-93A8-9BEF9FE45F84}"/>
              </a:ext>
            </a:extLst>
          </p:cNvPr>
          <p:cNvSpPr/>
          <p:nvPr/>
        </p:nvSpPr>
        <p:spPr>
          <a:xfrm>
            <a:off x="3211033" y="2642191"/>
            <a:ext cx="276447" cy="2498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7" name="Rectangle 6">
            <a:extLst>
              <a:ext uri="{FF2B5EF4-FFF2-40B4-BE49-F238E27FC236}">
                <a16:creationId xmlns:a16="http://schemas.microsoft.com/office/drawing/2014/main" id="{A06E49E3-BBF2-40C5-9696-CA0D89F9075C}"/>
              </a:ext>
            </a:extLst>
          </p:cNvPr>
          <p:cNvSpPr/>
          <p:nvPr/>
        </p:nvSpPr>
        <p:spPr>
          <a:xfrm>
            <a:off x="8410353" y="2642191"/>
            <a:ext cx="244549" cy="2392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9" name="Rectangle 8">
            <a:extLst>
              <a:ext uri="{FF2B5EF4-FFF2-40B4-BE49-F238E27FC236}">
                <a16:creationId xmlns:a16="http://schemas.microsoft.com/office/drawing/2014/main" id="{1A4FBFE7-3982-4A54-9575-3795FEE0D05B}"/>
              </a:ext>
            </a:extLst>
          </p:cNvPr>
          <p:cNvSpPr/>
          <p:nvPr/>
        </p:nvSpPr>
        <p:spPr>
          <a:xfrm>
            <a:off x="5449076" y="3189767"/>
            <a:ext cx="244549" cy="2392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0" name="Rectangle 9">
            <a:extLst>
              <a:ext uri="{FF2B5EF4-FFF2-40B4-BE49-F238E27FC236}">
                <a16:creationId xmlns:a16="http://schemas.microsoft.com/office/drawing/2014/main" id="{3F832027-EAF1-4618-A018-8968C160421A}"/>
              </a:ext>
            </a:extLst>
          </p:cNvPr>
          <p:cNvSpPr/>
          <p:nvPr/>
        </p:nvSpPr>
        <p:spPr>
          <a:xfrm>
            <a:off x="4678323" y="3700131"/>
            <a:ext cx="228489" cy="3011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Tree>
    <p:extLst>
      <p:ext uri="{BB962C8B-B14F-4D97-AF65-F5344CB8AC3E}">
        <p14:creationId xmlns:p14="http://schemas.microsoft.com/office/powerpoint/2010/main" val="319876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48025" y="1906270"/>
            <a:ext cx="5696585"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Luyện</a:t>
            </a:r>
            <a:r>
              <a:rPr kumimoji="0" lang="en-US" altLang="zh-CN" sz="9600" b="1" i="1"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viết</a:t>
            </a:r>
            <a:r>
              <a:rPr kumimoji="0" lang="en-US" altLang="zh-CN" sz="9600" b="1" i="1"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đoạn</a:t>
            </a:r>
            <a:endParaRPr kumimoji="0" lang="en-US" sz="9600" b="1" i="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50511128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238581-AE36-4D4E-95D3-D0F676A6C02D}"/>
              </a:ext>
            </a:extLst>
          </p:cNvPr>
          <p:cNvSpPr txBox="1"/>
          <p:nvPr/>
        </p:nvSpPr>
        <p:spPr>
          <a:xfrm>
            <a:off x="1719283" y="549157"/>
            <a:ext cx="10040325" cy="4031873"/>
          </a:xfrm>
          <a:prstGeom prst="rect">
            <a:avLst/>
          </a:prstGeom>
          <a:noFill/>
        </p:spPr>
        <p:txBody>
          <a:bodyPr wrap="square" rtlCol="0">
            <a:spAutoFit/>
          </a:bodyPr>
          <a:lstStyle/>
          <a:p>
            <a:pPr marL="514350" indent="-514350" algn="l">
              <a:buAutoNum type="arabicPeriod"/>
            </a:pP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Đọc đoạn văn và trả lời câu hỏi:</a:t>
            </a:r>
            <a:endPar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l"/>
            <a:endPar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rtl="0"/>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Trong nhà, mẹ là người luôn ở bên tôi. Mỗi khi tôi ốm hay mệt, mẹ thức thâu đêm để chăm sóc tôi. Mỗi khi tôi gặp bài học khó, mẹ là người động viên giúp đỡ tôi. Được ai khen tôi nghĩ ngay đến mẹ. Tôi biết mẹ sẽ rất vui khi tôi làm được việc tốt. Tôi rất yêu mẹ tôi.</a:t>
            </a:r>
          </a:p>
          <a:p>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Rounded Corners 4">
            <a:extLst>
              <a:ext uri="{FF2B5EF4-FFF2-40B4-BE49-F238E27FC236}">
                <a16:creationId xmlns:a16="http://schemas.microsoft.com/office/drawing/2014/main" id="{8F2B340A-78BE-44D7-9F5D-CBD2098327ED}"/>
              </a:ext>
            </a:extLst>
          </p:cNvPr>
          <p:cNvSpPr/>
          <p:nvPr/>
        </p:nvSpPr>
        <p:spPr>
          <a:xfrm>
            <a:off x="161267" y="5114260"/>
            <a:ext cx="8366045" cy="978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a. </a:t>
            </a:r>
            <a:r>
              <a:rPr lang="en-US" sz="32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Trong</a:t>
            </a:r>
            <a:r>
              <a:rPr lang="en-US" sz="32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đoạn</a:t>
            </a:r>
            <a:r>
              <a:rPr lang="en-US" sz="32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2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trên</a:t>
            </a:r>
            <a:r>
              <a:rPr lang="en-US" sz="32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2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nhỏ</a:t>
            </a:r>
            <a:r>
              <a:rPr lang="en-US" sz="32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kể</a:t>
            </a:r>
            <a:r>
              <a:rPr lang="en-US" sz="32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về</a:t>
            </a:r>
            <a:r>
              <a:rPr lang="en-US" sz="32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ai?</a:t>
            </a:r>
            <a:endParaRPr lang="en-US"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7" name="Straight Connector 6">
            <a:extLst>
              <a:ext uri="{FF2B5EF4-FFF2-40B4-BE49-F238E27FC236}">
                <a16:creationId xmlns:a16="http://schemas.microsoft.com/office/drawing/2014/main" id="{19FE3EB5-F85F-4378-BBB7-3EEA564F0E84}"/>
              </a:ext>
            </a:extLst>
          </p:cNvPr>
          <p:cNvCxnSpPr>
            <a:cxnSpLocks/>
          </p:cNvCxnSpPr>
          <p:nvPr/>
        </p:nvCxnSpPr>
        <p:spPr>
          <a:xfrm>
            <a:off x="3923421" y="2052084"/>
            <a:ext cx="627321" cy="0"/>
          </a:xfrm>
          <a:prstGeom prst="line">
            <a:avLst/>
          </a:prstGeom>
        </p:spPr>
        <p:style>
          <a:lnRef idx="3">
            <a:schemeClr val="accent2"/>
          </a:lnRef>
          <a:fillRef idx="0">
            <a:schemeClr val="accent2"/>
          </a:fillRef>
          <a:effectRef idx="2">
            <a:schemeClr val="accent2"/>
          </a:effectRef>
          <a:fontRef idx="minor">
            <a:schemeClr val="tx1"/>
          </a:fontRef>
        </p:style>
      </p:cxnSp>
      <p:sp>
        <p:nvSpPr>
          <p:cNvPr id="9" name="Rectangle: Rounded Corners 8">
            <a:extLst>
              <a:ext uri="{FF2B5EF4-FFF2-40B4-BE49-F238E27FC236}">
                <a16:creationId xmlns:a16="http://schemas.microsoft.com/office/drawing/2014/main" id="{A26595AB-DA5D-493A-9106-591EB2C057D4}"/>
              </a:ext>
            </a:extLst>
          </p:cNvPr>
          <p:cNvSpPr/>
          <p:nvPr/>
        </p:nvSpPr>
        <p:spPr>
          <a:xfrm>
            <a:off x="268475" y="5178056"/>
            <a:ext cx="8151628" cy="978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b. Những câu nào thể hiện tình cảm của bạn nhỏ đối với người đó?</a:t>
            </a:r>
            <a:endParaRPr lang="en-US"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3" name="Straight Connector 12">
            <a:extLst>
              <a:ext uri="{FF2B5EF4-FFF2-40B4-BE49-F238E27FC236}">
                <a16:creationId xmlns:a16="http://schemas.microsoft.com/office/drawing/2014/main" id="{2DB36C79-6B10-4ADF-8999-51EB5DA3893D}"/>
              </a:ext>
            </a:extLst>
          </p:cNvPr>
          <p:cNvCxnSpPr>
            <a:cxnSpLocks/>
          </p:cNvCxnSpPr>
          <p:nvPr/>
        </p:nvCxnSpPr>
        <p:spPr>
          <a:xfrm>
            <a:off x="1827381" y="3530010"/>
            <a:ext cx="977274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a:extLst>
              <a:ext uri="{FF2B5EF4-FFF2-40B4-BE49-F238E27FC236}">
                <a16:creationId xmlns:a16="http://schemas.microsoft.com/office/drawing/2014/main" id="{06B70D93-E513-4E04-887B-562DA5074768}"/>
              </a:ext>
            </a:extLst>
          </p:cNvPr>
          <p:cNvCxnSpPr>
            <a:cxnSpLocks/>
          </p:cNvCxnSpPr>
          <p:nvPr/>
        </p:nvCxnSpPr>
        <p:spPr>
          <a:xfrm>
            <a:off x="1810902" y="3976577"/>
            <a:ext cx="8226233" cy="0"/>
          </a:xfrm>
          <a:prstGeom prst="line">
            <a:avLst/>
          </a:prstGeom>
        </p:spPr>
        <p:style>
          <a:lnRef idx="3">
            <a:schemeClr val="accent2"/>
          </a:lnRef>
          <a:fillRef idx="0">
            <a:schemeClr val="accent2"/>
          </a:fillRef>
          <a:effectRef idx="2">
            <a:schemeClr val="accent2"/>
          </a:effectRef>
          <a:fontRef idx="minor">
            <a:schemeClr val="tx1"/>
          </a:fontRef>
        </p:style>
      </p:cxnSp>
      <p:sp>
        <p:nvSpPr>
          <p:cNvPr id="16" name="Rectangle: Rounded Corners 15">
            <a:extLst>
              <a:ext uri="{FF2B5EF4-FFF2-40B4-BE49-F238E27FC236}">
                <a16:creationId xmlns:a16="http://schemas.microsoft.com/office/drawing/2014/main" id="{F28E98F0-FB49-46E3-9BBC-0085361EFDB6}"/>
              </a:ext>
            </a:extLst>
          </p:cNvPr>
          <p:cNvSpPr/>
          <p:nvPr/>
        </p:nvSpPr>
        <p:spPr>
          <a:xfrm>
            <a:off x="331388" y="5178056"/>
            <a:ext cx="7981507" cy="978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c. Vì sao </a:t>
            </a:r>
            <a:r>
              <a:rPr lang="en-US" sz="32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đó</a:t>
            </a:r>
            <a:r>
              <a:rPr lang="en-US"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bạn</a:t>
            </a:r>
            <a:r>
              <a:rPr lang="en-US"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nhỏ</a:t>
            </a:r>
            <a:r>
              <a:rPr lang="en-US"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yêu</a:t>
            </a:r>
            <a:r>
              <a:rPr lang="en-US"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quý</a:t>
            </a:r>
            <a:endParaRPr lang="en-US"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Thought Bubble: Cloud 16">
            <a:extLst>
              <a:ext uri="{FF2B5EF4-FFF2-40B4-BE49-F238E27FC236}">
                <a16:creationId xmlns:a16="http://schemas.microsoft.com/office/drawing/2014/main" id="{0D5C7F43-6A6A-45E3-94F4-EC0FAAED3ACF}"/>
              </a:ext>
            </a:extLst>
          </p:cNvPr>
          <p:cNvSpPr/>
          <p:nvPr/>
        </p:nvSpPr>
        <p:spPr>
          <a:xfrm>
            <a:off x="8626548" y="4125433"/>
            <a:ext cx="3512288" cy="1796900"/>
          </a:xfrm>
          <a:prstGeom prst="cloudCallout">
            <a:avLst>
              <a:gd name="adj1" fmla="val -76475"/>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Vì</a:t>
            </a:r>
            <a:r>
              <a:rPr lang="en-US" sz="2400" dirty="0"/>
              <a:t> </a:t>
            </a:r>
            <a:r>
              <a:rPr lang="en-US" sz="2400" dirty="0" err="1"/>
              <a:t>mẹ</a:t>
            </a:r>
            <a:r>
              <a:rPr lang="en-US" sz="2400" dirty="0"/>
              <a:t> </a:t>
            </a:r>
            <a:r>
              <a:rPr lang="en-US" sz="2400" dirty="0" err="1"/>
              <a:t>luôn</a:t>
            </a:r>
            <a:r>
              <a:rPr lang="en-US" sz="2400" dirty="0"/>
              <a:t> ở </a:t>
            </a:r>
            <a:r>
              <a:rPr lang="en-US" sz="2400" dirty="0" err="1"/>
              <a:t>bên</a:t>
            </a:r>
            <a:r>
              <a:rPr lang="en-US" sz="2400" dirty="0"/>
              <a:t>, </a:t>
            </a:r>
            <a:r>
              <a:rPr lang="en-US" sz="2400" dirty="0" err="1"/>
              <a:t>chăm</a:t>
            </a:r>
            <a:r>
              <a:rPr lang="en-US" sz="2400" dirty="0"/>
              <a:t> </a:t>
            </a:r>
            <a:r>
              <a:rPr lang="en-US" sz="2400" dirty="0" err="1"/>
              <a:t>sóc</a:t>
            </a:r>
            <a:r>
              <a:rPr lang="en-US" sz="2400" dirty="0"/>
              <a:t> </a:t>
            </a:r>
            <a:r>
              <a:rPr lang="en-US" sz="2400" dirty="0" err="1"/>
              <a:t>và</a:t>
            </a:r>
            <a:r>
              <a:rPr lang="en-US" sz="2400" dirty="0"/>
              <a:t> </a:t>
            </a:r>
            <a:r>
              <a:rPr lang="en-US" sz="2400" dirty="0" err="1"/>
              <a:t>giúp</a:t>
            </a:r>
            <a:r>
              <a:rPr lang="en-US" sz="2400" dirty="0"/>
              <a:t> </a:t>
            </a:r>
            <a:r>
              <a:rPr lang="en-US" sz="2400" dirty="0" err="1"/>
              <a:t>đỡ</a:t>
            </a:r>
            <a:r>
              <a:rPr lang="en-US" sz="2400" dirty="0"/>
              <a:t> </a:t>
            </a:r>
            <a:r>
              <a:rPr lang="en-US" sz="2400" dirty="0" err="1"/>
              <a:t>bạn</a:t>
            </a:r>
            <a:r>
              <a:rPr lang="en-US" sz="2400" dirty="0"/>
              <a:t> </a:t>
            </a:r>
            <a:r>
              <a:rPr lang="en-US" sz="2400" dirty="0" err="1"/>
              <a:t>nhỏ</a:t>
            </a:r>
            <a:endParaRPr lang="en-US" sz="2400" dirty="0"/>
          </a:p>
        </p:txBody>
      </p:sp>
    </p:spTree>
    <p:extLst>
      <p:ext uri="{BB962C8B-B14F-4D97-AF65-F5344CB8AC3E}">
        <p14:creationId xmlns:p14="http://schemas.microsoft.com/office/powerpoint/2010/main" val="214016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5"/>
                                        </p:tgtEl>
                                        <p:attrNameLst>
                                          <p:attrName>ppt_x</p:attrName>
                                        </p:attrNameLst>
                                      </p:cBhvr>
                                      <p:tavLst>
                                        <p:tav tm="0">
                                          <p:val>
                                            <p:strVal val="ppt_x"/>
                                          </p:val>
                                        </p:tav>
                                        <p:tav tm="100000">
                                          <p:val>
                                            <p:strVal val="ppt_x"/>
                                          </p:val>
                                        </p:tav>
                                      </p:tavLst>
                                    </p:anim>
                                    <p:anim calcmode="lin" valueType="num">
                                      <p:cBhvr additive="base">
                                        <p:cTn id="19" dur="500"/>
                                        <p:tgtEl>
                                          <p:spTgt spid="5"/>
                                        </p:tgtEl>
                                        <p:attrNameLst>
                                          <p:attrName>ppt_y</p:attrName>
                                        </p:attrNameLst>
                                      </p:cBhvr>
                                      <p:tavLst>
                                        <p:tav tm="0">
                                          <p:val>
                                            <p:strVal val="ppt_y"/>
                                          </p:val>
                                        </p:tav>
                                        <p:tav tm="100000">
                                          <p:val>
                                            <p:strVal val="1+ppt_h/2"/>
                                          </p:val>
                                        </p:tav>
                                      </p:tavLst>
                                    </p:anim>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1" nodeType="clickEffect">
                                  <p:stCondLst>
                                    <p:cond delay="0"/>
                                  </p:stCondLst>
                                  <p:childTnLst>
                                    <p:anim calcmode="lin" valueType="num">
                                      <p:cBhvr additive="base">
                                        <p:cTn id="31" dur="500"/>
                                        <p:tgtEl>
                                          <p:spTgt spid="9"/>
                                        </p:tgtEl>
                                        <p:attrNameLst>
                                          <p:attrName>ppt_x</p:attrName>
                                        </p:attrNameLst>
                                      </p:cBhvr>
                                      <p:tavLst>
                                        <p:tav tm="0">
                                          <p:val>
                                            <p:strVal val="ppt_x"/>
                                          </p:val>
                                        </p:tav>
                                        <p:tav tm="100000">
                                          <p:val>
                                            <p:strVal val="ppt_x"/>
                                          </p:val>
                                        </p:tav>
                                      </p:tavLst>
                                    </p:anim>
                                    <p:anim calcmode="lin" valueType="num">
                                      <p:cBhvr additive="base">
                                        <p:cTn id="32" dur="500"/>
                                        <p:tgtEl>
                                          <p:spTgt spid="9"/>
                                        </p:tgtEl>
                                        <p:attrNameLst>
                                          <p:attrName>ppt_y</p:attrName>
                                        </p:attrNameLst>
                                      </p:cBhvr>
                                      <p:tavLst>
                                        <p:tav tm="0">
                                          <p:val>
                                            <p:strVal val="ppt_y"/>
                                          </p:val>
                                        </p:tav>
                                        <p:tav tm="100000">
                                          <p:val>
                                            <p:strVal val="1+ppt_h/2"/>
                                          </p:val>
                                        </p:tav>
                                      </p:tavLst>
                                    </p:anim>
                                    <p:set>
                                      <p:cBhvr>
                                        <p:cTn id="33" dur="1" fill="hold">
                                          <p:stCondLst>
                                            <p:cond delay="499"/>
                                          </p:stCondLst>
                                        </p:cTn>
                                        <p:tgtEl>
                                          <p:spTgt spid="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par>
                                <p:cTn id="39" presetID="16" presetClass="entr" presetSubtype="21"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xit" presetSubtype="4" fill="hold" grpId="2" nodeType="clickEffect">
                                  <p:stCondLst>
                                    <p:cond delay="0"/>
                                  </p:stCondLst>
                                  <p:childTnLst>
                                    <p:anim calcmode="lin" valueType="num">
                                      <p:cBhvr additive="base">
                                        <p:cTn id="45" dur="500"/>
                                        <p:tgtEl>
                                          <p:spTgt spid="9"/>
                                        </p:tgtEl>
                                        <p:attrNameLst>
                                          <p:attrName>ppt_x</p:attrName>
                                        </p:attrNameLst>
                                      </p:cBhvr>
                                      <p:tavLst>
                                        <p:tav tm="0">
                                          <p:val>
                                            <p:strVal val="ppt_x"/>
                                          </p:val>
                                        </p:tav>
                                        <p:tav tm="100000">
                                          <p:val>
                                            <p:strVal val="ppt_x"/>
                                          </p:val>
                                        </p:tav>
                                      </p:tavLst>
                                    </p:anim>
                                    <p:anim calcmode="lin" valueType="num">
                                      <p:cBhvr additive="base">
                                        <p:cTn id="46" dur="500"/>
                                        <p:tgtEl>
                                          <p:spTgt spid="9"/>
                                        </p:tgtEl>
                                        <p:attrNameLst>
                                          <p:attrName>ppt_y</p:attrName>
                                        </p:attrNameLst>
                                      </p:cBhvr>
                                      <p:tavLst>
                                        <p:tav tm="0">
                                          <p:val>
                                            <p:strVal val="ppt_y"/>
                                          </p:val>
                                        </p:tav>
                                        <p:tav tm="100000">
                                          <p:val>
                                            <p:strVal val="1+ppt_h/2"/>
                                          </p:val>
                                        </p:tav>
                                      </p:tavLst>
                                    </p:anim>
                                    <p:set>
                                      <p:cBhvr>
                                        <p:cTn id="47" dur="1" fill="hold">
                                          <p:stCondLst>
                                            <p:cond delay="499"/>
                                          </p:stCondLst>
                                        </p:cTn>
                                        <p:tgtEl>
                                          <p:spTgt spid="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xit" presetSubtype="4" fill="hold" grpId="1" nodeType="clickEffect">
                                  <p:stCondLst>
                                    <p:cond delay="0"/>
                                  </p:stCondLst>
                                  <p:childTnLst>
                                    <p:anim calcmode="lin" valueType="num">
                                      <p:cBhvr additive="base">
                                        <p:cTn id="58" dur="500"/>
                                        <p:tgtEl>
                                          <p:spTgt spid="16"/>
                                        </p:tgtEl>
                                        <p:attrNameLst>
                                          <p:attrName>ppt_x</p:attrName>
                                        </p:attrNameLst>
                                      </p:cBhvr>
                                      <p:tavLst>
                                        <p:tav tm="0">
                                          <p:val>
                                            <p:strVal val="ppt_x"/>
                                          </p:val>
                                        </p:tav>
                                        <p:tav tm="100000">
                                          <p:val>
                                            <p:strVal val="ppt_x"/>
                                          </p:val>
                                        </p:tav>
                                      </p:tavLst>
                                    </p:anim>
                                    <p:anim calcmode="lin" valueType="num">
                                      <p:cBhvr additive="base">
                                        <p:cTn id="59" dur="500"/>
                                        <p:tgtEl>
                                          <p:spTgt spid="16"/>
                                        </p:tgtEl>
                                        <p:attrNameLst>
                                          <p:attrName>ppt_y</p:attrName>
                                        </p:attrNameLst>
                                      </p:cBhvr>
                                      <p:tavLst>
                                        <p:tav tm="0">
                                          <p:val>
                                            <p:strVal val="ppt_y"/>
                                          </p:val>
                                        </p:tav>
                                        <p:tav tm="100000">
                                          <p:val>
                                            <p:strVal val="1+ppt_h/2"/>
                                          </p:val>
                                        </p:tav>
                                      </p:tavLst>
                                    </p:anim>
                                    <p:set>
                                      <p:cBhvr>
                                        <p:cTn id="60" dur="1" fill="hold">
                                          <p:stCondLst>
                                            <p:cond delay="499"/>
                                          </p:stCondLst>
                                        </p:cTn>
                                        <p:tgtEl>
                                          <p:spTgt spid="16"/>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 presetClass="exit" presetSubtype="4" fill="hold" grpId="2" nodeType="clickEffect">
                                  <p:stCondLst>
                                    <p:cond delay="0"/>
                                  </p:stCondLst>
                                  <p:childTnLst>
                                    <p:anim calcmode="lin" valueType="num">
                                      <p:cBhvr additive="base">
                                        <p:cTn id="64" dur="500"/>
                                        <p:tgtEl>
                                          <p:spTgt spid="16"/>
                                        </p:tgtEl>
                                        <p:attrNameLst>
                                          <p:attrName>ppt_x</p:attrName>
                                        </p:attrNameLst>
                                      </p:cBhvr>
                                      <p:tavLst>
                                        <p:tav tm="0">
                                          <p:val>
                                            <p:strVal val="ppt_x"/>
                                          </p:val>
                                        </p:tav>
                                        <p:tav tm="100000">
                                          <p:val>
                                            <p:strVal val="ppt_x"/>
                                          </p:val>
                                        </p:tav>
                                      </p:tavLst>
                                    </p:anim>
                                    <p:anim calcmode="lin" valueType="num">
                                      <p:cBhvr additive="base">
                                        <p:cTn id="65" dur="500"/>
                                        <p:tgtEl>
                                          <p:spTgt spid="16"/>
                                        </p:tgtEl>
                                        <p:attrNameLst>
                                          <p:attrName>ppt_y</p:attrName>
                                        </p:attrNameLst>
                                      </p:cBhvr>
                                      <p:tavLst>
                                        <p:tav tm="0">
                                          <p:val>
                                            <p:strVal val="ppt_y"/>
                                          </p:val>
                                        </p:tav>
                                        <p:tav tm="100000">
                                          <p:val>
                                            <p:strVal val="1+ppt_h/2"/>
                                          </p:val>
                                        </p:tav>
                                      </p:tavLst>
                                    </p:anim>
                                    <p:set>
                                      <p:cBhvr>
                                        <p:cTn id="66" dur="1" fill="hold">
                                          <p:stCondLst>
                                            <p:cond delay="499"/>
                                          </p:stCondLst>
                                        </p:cTn>
                                        <p:tgtEl>
                                          <p:spTgt spid="1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circle(in)">
                                      <p:cBhvr>
                                        <p:cTn id="7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9" grpId="0" animBg="1"/>
      <p:bldP spid="9" grpId="1" animBg="1"/>
      <p:bldP spid="9" grpId="2" animBg="1"/>
      <p:bldP spid="16" grpId="0" animBg="1"/>
      <p:bldP spid="16" grpId="1" animBg="1"/>
      <p:bldP spid="16" grpId="2"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7A1402-0154-4D3C-B0A6-402C0E28C252}"/>
              </a:ext>
            </a:extLst>
          </p:cNvPr>
          <p:cNvSpPr txBox="1"/>
          <p:nvPr/>
        </p:nvSpPr>
        <p:spPr>
          <a:xfrm>
            <a:off x="180753" y="352024"/>
            <a:ext cx="11876568" cy="646331"/>
          </a:xfrm>
          <a:prstGeom prst="rect">
            <a:avLst/>
          </a:prstGeom>
          <a:noFill/>
        </p:spPr>
        <p:txBody>
          <a:bodyPr wrap="square" rtlCol="0">
            <a:spAutoFit/>
          </a:bodyPr>
          <a:lstStyle/>
          <a:p>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Viết 3-4 câu thể hiện tình cảm của em đối với người thân.</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ounded Rectangle 4"/>
          <p:cNvSpPr/>
          <p:nvPr/>
        </p:nvSpPr>
        <p:spPr>
          <a:xfrm>
            <a:off x="457192" y="1222744"/>
            <a:ext cx="11132295" cy="55182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Bài</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làm</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vi-VN" sz="3600" dirty="0">
                <a:latin typeface="Arial-Rounded" panose="020B0500000000000000" pitchFamily="34" charset="0"/>
                <a:ea typeface="Arial-Rounded" panose="020B0500000000000000" pitchFamily="34" charset="0"/>
                <a:cs typeface="Arial-Rounded" panose="020B0500000000000000" pitchFamily="34" charset="0"/>
              </a:rPr>
              <a:t>Ngoài mẹ, bố là người gần gũi với em nhất. Bố rất yêu em. Bố đi làm cả ngày ở nhà máy, tối mới về đến nhà. Cơm nước xong là bố kèm em học. Bố dạy cho em từng cách viết để trình bày bài làm ở nhà. Bố giảng giải cho em từng bài toán khó, dạy từng câu văn. Nhờ có bố, em học hành tiến bộ và đạt nhiều điểm chín, điểm mười hơn. Em rất tự hào về bố, người đã dạy dỗ em rất chu đáo, đầy tình yêu thương.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0569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a:ea typeface="+mn-ea"/>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
        <p:nvSpPr>
          <p:cNvPr id="2" name="Content Placeholder 1"/>
          <p:cNvSpPr>
            <a:spLocks noGrp="1"/>
          </p:cNvSpPr>
          <p:nvPr>
            <p:ph sz="half" idx="1"/>
          </p:nvPr>
        </p:nvSpPr>
        <p:spPr/>
        <p:txBody>
          <a:bodyPr/>
          <a:lstStyle/>
          <a:p>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367</Words>
  <Application>Microsoft Office PowerPoint</Application>
  <PresentationFormat>Widescreen</PresentationFormat>
  <Paragraphs>29</Paragraphs>
  <Slides>8</Slides>
  <Notes>1</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8</vt:i4>
      </vt:variant>
    </vt:vector>
  </HeadingPairs>
  <TitlesOfParts>
    <vt:vector size="19" baseType="lpstr">
      <vt:lpstr>Arial</vt:lpstr>
      <vt:lpstr>Arial-Rounded</vt:lpstr>
      <vt:lpstr>Calibri</vt:lpstr>
      <vt:lpstr>Calibri Light</vt:lpstr>
      <vt:lpstr>黑体</vt:lpstr>
      <vt:lpstr>Times New Roman</vt:lpstr>
      <vt:lpstr>1_Office Theme</vt:lpstr>
      <vt:lpstr>2_Office 主题​​</vt:lpstr>
      <vt:lpstr>4_Office Theme</vt:lpstr>
      <vt:lpstr>5_Office Theme</vt:lpstr>
      <vt:lpstr>8_Office Theme</vt:lpstr>
      <vt:lpstr>PowerPoint Presentation</vt:lpstr>
      <vt:lpstr>1. Những từ chỉ tình cảm của người thân trong gia đình?</vt:lpstr>
      <vt:lpstr>2. Tìm từ ngữ bạn nhỏ nói về tính cách của bố mình trong đoạn văn:</vt:lpstr>
      <vt:lpstr>3. Chọn dấu chấm, dấu chấm than hoặc dấu chấm hỏi thay cho ô vuông:</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Nguyễn Hiếu</cp:lastModifiedBy>
  <cp:revision>10</cp:revision>
  <dcterms:created xsi:type="dcterms:W3CDTF">2021-05-27T08:02:03Z</dcterms:created>
  <dcterms:modified xsi:type="dcterms:W3CDTF">2023-02-08T11:13:27Z</dcterms:modified>
</cp:coreProperties>
</file>