
<file path=[Content_Types].xml><?xml version="1.0" encoding="utf-8"?>
<Types xmlns="http://schemas.openxmlformats.org/package/2006/content-types">
  <Default Extension="png" ContentType="image/png"/>
  <Default Extension="mp3" ContentType="audio/mp3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95" r:id="rId3"/>
    <p:sldMasterId id="2147483729" r:id="rId4"/>
    <p:sldMasterId id="2147483783" r:id="rId5"/>
    <p:sldMasterId id="2147483796" r:id="rId6"/>
  </p:sldMasterIdLst>
  <p:notesMasterIdLst>
    <p:notesMasterId r:id="rId31"/>
  </p:notesMasterIdLst>
  <p:sldIdLst>
    <p:sldId id="339" r:id="rId7"/>
    <p:sldId id="340" r:id="rId8"/>
    <p:sldId id="267" r:id="rId9"/>
    <p:sldId id="259" r:id="rId10"/>
    <p:sldId id="337" r:id="rId11"/>
    <p:sldId id="341" r:id="rId12"/>
    <p:sldId id="268" r:id="rId13"/>
    <p:sldId id="345" r:id="rId14"/>
    <p:sldId id="343" r:id="rId15"/>
    <p:sldId id="342" r:id="rId16"/>
    <p:sldId id="270" r:id="rId17"/>
    <p:sldId id="344" r:id="rId18"/>
    <p:sldId id="329" r:id="rId19"/>
    <p:sldId id="313" r:id="rId20"/>
    <p:sldId id="346" r:id="rId21"/>
    <p:sldId id="262" r:id="rId22"/>
    <p:sldId id="315" r:id="rId23"/>
    <p:sldId id="314" r:id="rId24"/>
    <p:sldId id="316" r:id="rId25"/>
    <p:sldId id="330" r:id="rId26"/>
    <p:sldId id="331" r:id="rId27"/>
    <p:sldId id="284" r:id="rId28"/>
    <p:sldId id="338" r:id="rId29"/>
    <p:sldId id="325" r:id="rId30"/>
  </p:sldIdLst>
  <p:sldSz cx="12192000" cy="6858000"/>
  <p:notesSz cx="6858000" cy="9144000"/>
  <p:embeddedFontLst>
    <p:embeddedFont>
      <p:font typeface="HP001 4 hàng" pitchFamily="34" charset="0"/>
      <p:regular r:id="rId32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Open Sans" charset="0"/>
      <p:regular r:id="rId38"/>
      <p:bold r:id="rId39"/>
      <p:italic r:id="rId40"/>
      <p:boldItalic r:id="rId41"/>
    </p:embeddedFont>
    <p:embeddedFont>
      <p:font typeface="#9Slide03 AmpleSoft Bold" charset="0"/>
      <p:regular r:id="rId42"/>
    </p:embeddedFont>
    <p:embeddedFont>
      <p:font typeface="宋体" pitchFamily="2" charset="-122"/>
      <p:regular r:id="rId43"/>
    </p:embeddedFont>
    <p:embeddedFont>
      <p:font typeface="Nunito Black" charset="0"/>
      <p:bold r:id="rId44"/>
      <p:boldItalic r:id="rId45"/>
    </p:embeddedFont>
    <p:embeddedFont>
      <p:font typeface="Sigmar One" charset="0"/>
      <p:regular r:id="rId46"/>
    </p:embeddedFont>
    <p:embeddedFont>
      <p:font typeface="Microsoft YaHei" pitchFamily="34" charset="-122"/>
      <p:regular r:id="rId47"/>
      <p:bold r:id="rId48"/>
    </p:embeddedFont>
    <p:embeddedFont>
      <p:font typeface="Cambria" pitchFamily="18" charset="0"/>
      <p:regular r:id="rId49"/>
      <p:bold r:id="rId50"/>
      <p:italic r:id="rId51"/>
      <p:boldItalic r:id="rId52"/>
    </p:embeddedFont>
    <p:embeddedFont>
      <p:font typeface="Baloo 2 SemiBold" charset="0"/>
      <p:bold r:id="rId53"/>
    </p:embeddedFont>
    <p:embeddedFont>
      <p:font typeface="Tw Cen MT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9FF"/>
    <a:srgbClr val="73C532"/>
    <a:srgbClr val="57C7D4"/>
    <a:srgbClr val="F46F18"/>
    <a:srgbClr val="FF6699"/>
    <a:srgbClr val="FFFFFF"/>
    <a:srgbClr val="40AFB9"/>
    <a:srgbClr val="F9A72D"/>
    <a:srgbClr val="F26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-720" y="-90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1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2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49289-50E2-4427-BD32-63DB92F3607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223C3-B943-41D2-BE72-55E0495DE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8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8625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7053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8873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767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398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129959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482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401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16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549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587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107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17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66746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6801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481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241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4307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266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893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915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96832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4314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5201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559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117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658528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563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797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867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7902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39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100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5759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366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95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223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324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841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498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614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15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874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689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772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91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582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486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231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563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236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72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3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6" y="-477528"/>
            <a:ext cx="13071036" cy="221337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4" y="629158"/>
            <a:ext cx="1763487" cy="13049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70313" y="153717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3369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905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102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429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639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0052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77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23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05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62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4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1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75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48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58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382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22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102584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3" y="82729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20" y="5646682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" y="12702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41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02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817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1" y="2130263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80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6" y="4825114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9679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3" y="82729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20" y="5646682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" y="12702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4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6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3" y="153717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4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34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074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508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790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2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61516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468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6229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8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99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1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902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69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52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5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81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044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5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343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6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56123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3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15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37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6" y="-477528"/>
            <a:ext cx="13071036" cy="221337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4" y="629158"/>
            <a:ext cx="1763487" cy="13049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70313" y="153717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2086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8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66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79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71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1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57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82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00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76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324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8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2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 panose="00000600000000000000"/>
              <a:buNone/>
              <a:defRPr sz="2665" b="0">
                <a:solidFill>
                  <a:srgbClr val="41294A"/>
                </a:solidFill>
                <a:latin typeface="Montserrat Medium" panose="00000600000000000000"/>
                <a:ea typeface="Montserrat Medium" panose="00000600000000000000"/>
                <a:cs typeface="Montserrat Medium" panose="00000600000000000000"/>
                <a:sym typeface="Montserrat Medium" panose="00000600000000000000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8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0283071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3" y="82729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20" y="5646682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" y="12702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3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39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0585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1" y="2130263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8" y="1879380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2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6" y="4825114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8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56220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3" y="82729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20" y="5646682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" y="12702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3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6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3" y="153717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4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944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046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918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5609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 panose="020B0604020202020204"/>
              <a:buNone/>
              <a:defRPr/>
            </a:pPr>
            <a:endParaRPr lang="en-US" sz="1350" kern="0" dirty="0">
              <a:solidFill>
                <a:prstClr val="white"/>
              </a:solidFill>
              <a:ea typeface="Arial-Rounded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 panose="020B0604020202020204"/>
                <a:buNone/>
                <a:defRPr/>
              </a:pPr>
              <a:endParaRPr lang="en-US" sz="1350" kern="0">
                <a:solidFill>
                  <a:prstClr val="white"/>
                </a:solidFill>
                <a:ea typeface="Arial-Rounded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2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57191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34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5655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8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 dirty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7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>
                    <a:lumMod val="50000"/>
                    <a:lumOff val="50000"/>
                  </a:srgb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96784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801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6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5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81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 dirty="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29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5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 panose="020B0604020202020204"/>
              <a:buNone/>
            </a:pPr>
            <a:r>
              <a:rPr lang="en-US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kern="0" dirty="0" err="1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kern="0" dirty="0">
                <a:solidFill>
                  <a:srgbClr val="2F2B20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4153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6" y="108237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2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91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619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72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868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32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014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154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31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130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495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05DE4-1BAE-401D-B3EB-39202D5BD29B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B1124-7004-4F8F-B3A6-2EADDD2E12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9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5953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64178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933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8472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419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2872" y="82727"/>
            <a:ext cx="11825929" cy="6714313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24519" y="5646680"/>
            <a:ext cx="1380181" cy="1304899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12700"/>
            <a:ext cx="1796143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997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852"/>
          <a:stretch>
            <a:fillRect/>
          </a:stretch>
        </p:blipFill>
        <p:spPr>
          <a:xfrm rot="127448">
            <a:off x="-530187" y="-477528"/>
            <a:ext cx="13071036" cy="2213373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270312" y="153715"/>
            <a:ext cx="2140379" cy="2164609"/>
            <a:chOff x="6659972" y="4046921"/>
            <a:chExt cx="3627120" cy="3627120"/>
          </a:xfrm>
        </p:grpSpPr>
        <p:sp>
          <p:nvSpPr>
            <p:cNvPr id="10" name="Oval 9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>
                  <a:lumMod val="20000"/>
                  <a:lumOff val="80000"/>
                </a:schemeClr>
              </a:solidFill>
              <a:prstDash val="soli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659972" y="4046921"/>
              <a:ext cx="3627120" cy="362712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28513" y="629158"/>
            <a:ext cx="1763487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037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515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26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>
                <a:solidFill>
                  <a:srgbClr val="DFDCB7"/>
                </a:solidFill>
              </a:rPr>
              <a:pPr/>
              <a:t>10/11/2024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 panose="020B0604020202020204"/>
              <a:buNone/>
              <a:defRPr/>
            </a:pPr>
            <a:endParaRPr lang="en-US" sz="1400" kern="0">
              <a:solidFill>
                <a:srgbClr val="BAE5E4"/>
              </a:solidFill>
              <a:latin typeface="Arial-Rounded"/>
              <a:ea typeface="Arial-Rounded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lang="en-US" sz="1400" kern="0">
                <a:solidFill>
                  <a:srgbClr val="BAE5E4"/>
                </a:solidFill>
                <a:latin typeface="Arial-Rounded"/>
                <a:ea typeface="Arial-Rounded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39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42" Type="http://schemas.openxmlformats.org/officeDocument/2006/relationships/slideLayout" Target="../slideLayouts/slideLayout120.xml"/><Relationship Id="rId47" Type="http://schemas.openxmlformats.org/officeDocument/2006/relationships/slideLayout" Target="../slideLayouts/slideLayout125.xml"/><Relationship Id="rId50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46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41" Type="http://schemas.openxmlformats.org/officeDocument/2006/relationships/slideLayout" Target="../slideLayouts/slideLayout119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slideLayout" Target="../slideLayouts/slideLayout118.xml"/><Relationship Id="rId45" Type="http://schemas.openxmlformats.org/officeDocument/2006/relationships/slideLayout" Target="../slideLayouts/slideLayout123.xml"/><Relationship Id="rId53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4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4" Type="http://schemas.openxmlformats.org/officeDocument/2006/relationships/slideLayout" Target="../slideLayouts/slideLayout122.xml"/><Relationship Id="rId52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21.xml"/><Relationship Id="rId48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6.xml"/><Relationship Id="rId51" Type="http://schemas.openxmlformats.org/officeDocument/2006/relationships/slideLayout" Target="../slideLayouts/slideLayout1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defTabSz="914400"/>
            <a:fld id="{6E2D2B3B-882E-40F3-A32F-6DD516915044}" type="slidenum">
              <a:rPr lang="en-US" smtClean="0"/>
              <a:pPr defTabSz="91440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9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defTabSz="914400"/>
            <a:endParaRPr lang="en-US" dirty="0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0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defTabSz="914400"/>
            <a:fld id="{327B613C-1AD7-49D3-885D-F654C5CDBAA6}" type="datetime1">
              <a:rPr lang="en-US" smtClean="0">
                <a:solidFill>
                  <a:srgbClr val="DFDCB7"/>
                </a:solidFill>
              </a:rPr>
              <a:pPr defTabSz="914400"/>
              <a:t>10/11/2024</a:t>
            </a:fld>
            <a:endParaRPr lang="en-US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5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defTabSz="914400"/>
            <a:fld id="{6E2D2B3B-882E-40F3-A32F-6DD516915044}" type="slidenum">
              <a:rPr lang="en-US" smtClean="0"/>
              <a:pPr defTabSz="91440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9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defTabSz="914400"/>
            <a:endParaRPr lang="en-US" dirty="0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0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defTabSz="914400"/>
            <a:fld id="{327B613C-1AD7-49D3-885D-F654C5CDBAA6}" type="datetime1">
              <a:rPr lang="en-US" smtClean="0">
                <a:solidFill>
                  <a:srgbClr val="DFDCB7"/>
                </a:solidFill>
              </a:rPr>
              <a:pPr defTabSz="914400"/>
              <a:t>10/11/2024</a:t>
            </a:fld>
            <a:endParaRPr lang="en-US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6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defTabSz="914400"/>
            <a:fld id="{6E2D2B3B-882E-40F3-A32F-6DD516915044}" type="slidenum">
              <a:rPr lang="en-US" smtClean="0"/>
              <a:pPr defTabSz="91440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defTabSz="914400"/>
            <a:endParaRPr lang="en-US" dirty="0">
              <a:solidFill>
                <a:srgbClr val="DFDCB7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defTabSz="914400"/>
            <a:fld id="{327B613C-1AD7-49D3-885D-F654C5CDBAA6}" type="datetime1">
              <a:rPr lang="en-US" smtClean="0">
                <a:solidFill>
                  <a:srgbClr val="DFDCB7"/>
                </a:solidFill>
              </a:rPr>
              <a:pPr defTabSz="914400"/>
              <a:t>10/11/2024</a:t>
            </a:fld>
            <a:endParaRPr lang="en-US" dirty="0">
              <a:solidFill>
                <a:srgbClr val="DFDC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4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  <p:sldLayoutId id="2147483779" r:id="rId50"/>
    <p:sldLayoutId id="2147483780" r:id="rId51"/>
    <p:sldLayoutId id="2147483781" r:id="rId52"/>
    <p:sldLayoutId id="2147483782" r:id="rId53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5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6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openxmlformats.org/officeDocument/2006/relationships/image" Target="../media/image1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0.sv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6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2600" b="1" dirty="0">
                <a:solidFill>
                  <a:srgbClr val="FF0066"/>
                </a:solidFill>
                <a:latin typeface="Times New Roman" panose="02020603050405020304" charset="0"/>
              </a:rPr>
              <a:t>TRƯỜNG TIỂU HỌC </a:t>
            </a:r>
            <a:r>
              <a:rPr lang="en-US" altLang="en-US" sz="2600" b="1" dirty="0" smtClean="0">
                <a:solidFill>
                  <a:srgbClr val="FF0066"/>
                </a:solidFill>
                <a:latin typeface="Times New Roman" panose="02020603050405020304" charset="0"/>
              </a:rPr>
              <a:t>BÌNH NHÂM</a:t>
            </a:r>
            <a:endParaRPr lang="en-US" altLang="en-US" sz="2600" b="1" dirty="0">
              <a:solidFill>
                <a:srgbClr val="FF0066"/>
              </a:solidFill>
              <a:latin typeface="Times New Roman" panose="02020603050405020304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1" y="3257552"/>
            <a:ext cx="9484796" cy="19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spcBef>
                <a:spcPts val="1350"/>
              </a:spcBef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</a:p>
          <a:p>
            <a:pPr lvl="0" algn="ctr" defTabSz="609630" eaLnBrk="1" hangingPunct="1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18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hangingPunct="1">
              <a:spcBef>
                <a:spcPts val="135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(T1)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30" y="1543051"/>
            <a:ext cx="8592457" cy="1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CHÀO MỪNG QUÝ THẦY CÔ</a:t>
            </a:r>
          </a:p>
          <a:p>
            <a:pPr algn="ctr" defTabSz="914400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886326" y="5449509"/>
            <a:ext cx="4475239" cy="6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800" b="1" i="1" dirty="0" err="1">
                <a:solidFill>
                  <a:srgbClr val="FF0066"/>
                </a:solidFill>
                <a:latin typeface="Times New Roman" panose="02020603050405020304" charset="0"/>
              </a:rPr>
              <a:t>Giáo</a:t>
            </a:r>
            <a:r>
              <a:rPr lang="en-US" altLang="en-US" sz="1800" b="1" i="1" dirty="0">
                <a:solidFill>
                  <a:srgbClr val="FF0066"/>
                </a:solidFill>
                <a:latin typeface="Times New Roman" panose="02020603050405020304" charset="0"/>
              </a:rPr>
              <a:t> </a:t>
            </a:r>
            <a:r>
              <a:rPr lang="en-US" altLang="en-US" sz="1800" b="1" i="1" dirty="0" err="1">
                <a:solidFill>
                  <a:srgbClr val="FF0066"/>
                </a:solidFill>
                <a:latin typeface="Times New Roman" panose="02020603050405020304" charset="0"/>
              </a:rPr>
              <a:t>viên</a:t>
            </a:r>
            <a:r>
              <a:rPr lang="en-US" altLang="en-US" sz="1800" b="1" i="1" dirty="0">
                <a:solidFill>
                  <a:srgbClr val="FF0066"/>
                </a:solidFill>
                <a:latin typeface="Times New Roman" panose="02020603050405020304" charset="0"/>
              </a:rPr>
              <a:t>: </a:t>
            </a:r>
            <a:r>
              <a:rPr lang="en-US" altLang="en-US" sz="1800" b="1" i="1" dirty="0" smtClean="0">
                <a:solidFill>
                  <a:srgbClr val="FF0066"/>
                </a:solidFill>
                <a:latin typeface="Times New Roman" panose="02020603050405020304" charset="0"/>
              </a:rPr>
              <a:t> </a:t>
            </a:r>
            <a:endParaRPr lang="en-US" altLang="en-US" sz="1800" b="1" i="1" dirty="0">
              <a:solidFill>
                <a:srgbClr val="FF0066"/>
              </a:solidFill>
              <a:latin typeface="Times New Roman" panose="02020603050405020304" charset="0"/>
            </a:endParaRPr>
          </a:p>
          <a:p>
            <a:pPr defTabSz="914400"/>
            <a:r>
              <a:rPr lang="en-US" altLang="en-US" sz="1800" b="1" i="1" dirty="0" err="1">
                <a:solidFill>
                  <a:srgbClr val="FF0066"/>
                </a:solidFill>
                <a:latin typeface="Times New Roman" panose="02020603050405020304" charset="0"/>
              </a:rPr>
              <a:t>Lớp</a:t>
            </a:r>
            <a:r>
              <a:rPr lang="en-US" altLang="en-US" sz="1800" b="1" i="1" dirty="0">
                <a:solidFill>
                  <a:srgbClr val="FF0066"/>
                </a:solidFill>
                <a:latin typeface="Times New Roman" panose="02020603050405020304" charset="0"/>
              </a:rPr>
              <a:t>:  </a:t>
            </a:r>
            <a:r>
              <a:rPr lang="en-US" altLang="en-US" sz="1800" b="1" i="1" dirty="0" smtClean="0">
                <a:solidFill>
                  <a:srgbClr val="FF0066"/>
                </a:solidFill>
                <a:latin typeface="Times New Roman" panose="02020603050405020304" charset="0"/>
              </a:rPr>
              <a:t>3/</a:t>
            </a:r>
            <a:endParaRPr lang="en-US" altLang="en-US" sz="1800" b="1" i="1" dirty="0">
              <a:solidFill>
                <a:srgbClr val="FF0066"/>
              </a:solidFill>
              <a:latin typeface="Times New Roman" panose="02020603050405020304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7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2"/>
            <a:ext cx="1560910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7" y="31101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50" y="738190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3182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9" y="4672492"/>
            <a:ext cx="3246937" cy="14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771419" y="2135358"/>
            <a:ext cx="4899941" cy="1143631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dirty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 defTabSz="914400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4636849" y="573152"/>
            <a:ext cx="3581400" cy="523220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  <a:cs typeface="Baloo 2 SemiBold" pitchFamily="2" charset="0"/>
              </a:rPr>
              <a:t>Luyện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  <a:cs typeface="Baloo 2 SemiBold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unito Black" pitchFamily="2" charset="0"/>
                <a:cs typeface="Baloo 2 SemiBold" pitchFamily="2" charset="0"/>
              </a:rPr>
              <a:t>khó</a:t>
            </a:r>
            <a:endParaRPr lang="en-US" sz="2800" dirty="0">
              <a:solidFill>
                <a:schemeClr val="tx1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4335344" y="1981200"/>
            <a:ext cx="2036955" cy="578882"/>
          </a:xfrm>
          <a:prstGeom prst="roundRect">
            <a:avLst/>
          </a:prstGeom>
          <a:solidFill>
            <a:srgbClr val="00B0F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dõng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dạc</a:t>
            </a:r>
            <a:endParaRPr lang="en-US" sz="2800" dirty="0">
              <a:solidFill>
                <a:schemeClr val="bg1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4335344" y="3292510"/>
            <a:ext cx="2184100" cy="578882"/>
          </a:xfrm>
          <a:prstGeom prst="roundRect">
            <a:avLst/>
          </a:prstGeom>
          <a:solidFill>
            <a:srgbClr val="00B0F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đầu</a:t>
            </a:r>
            <a:endParaRPr lang="en-US" sz="2800" dirty="0">
              <a:solidFill>
                <a:schemeClr val="bg1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4390594" y="4306564"/>
            <a:ext cx="2036955" cy="578882"/>
          </a:xfrm>
          <a:prstGeom prst="roundRect">
            <a:avLst/>
          </a:prstGeom>
          <a:solidFill>
            <a:srgbClr val="00B0F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mũ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sắt</a:t>
            </a:r>
            <a:endParaRPr lang="en-US" sz="2800" dirty="0">
              <a:solidFill>
                <a:schemeClr val="bg1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7405255" y="1905000"/>
            <a:ext cx="2184100" cy="578882"/>
          </a:xfrm>
          <a:prstGeom prst="roundRect">
            <a:avLst/>
          </a:prstGeom>
          <a:solidFill>
            <a:srgbClr val="00B0F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lấm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tấm</a:t>
            </a:r>
            <a:endParaRPr lang="en-US" sz="2800" dirty="0">
              <a:solidFill>
                <a:schemeClr val="bg1"/>
              </a:solidFill>
              <a:latin typeface="Nunito Black" pitchFamily="2" charset="0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7391400" y="3292510"/>
            <a:ext cx="2184100" cy="578882"/>
          </a:xfrm>
          <a:prstGeom prst="roundRect">
            <a:avLst/>
          </a:prstGeom>
          <a:solidFill>
            <a:srgbClr val="00B0F0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lắc</a:t>
            </a:r>
            <a:r>
              <a:rPr lang="en-US" sz="2800" dirty="0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nito Black" pitchFamily="2" charset="0"/>
                <a:cs typeface="Baloo 2 SemiBold" pitchFamily="2" charset="0"/>
              </a:rPr>
              <a:t>đầu</a:t>
            </a:r>
            <a:endParaRPr lang="en-US" sz="2800" dirty="0">
              <a:solidFill>
                <a:schemeClr val="bg1"/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771419" y="2135358"/>
            <a:ext cx="4899941" cy="1143631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200" dirty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 defTabSz="914400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64262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06437BB1-E53D-9CC7-51CC-3A80068CD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27" r="21829" b="2"/>
          <a:stretch/>
        </p:blipFill>
        <p:spPr>
          <a:xfrm>
            <a:off x="8272538" y="609600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3505200" y="304800"/>
            <a:ext cx="2857583" cy="60960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 err="1">
                <a:solidFill>
                  <a:schemeClr val="tx1"/>
                </a:solidFill>
                <a:latin typeface="Nunito Black" pitchFamily="2" charset="0"/>
                <a:ea typeface="+mj-ea"/>
                <a:cs typeface="+mj-cs"/>
              </a:rPr>
              <a:t>Giải</a:t>
            </a:r>
            <a:r>
              <a:rPr lang="en-US" sz="2800" kern="1200" dirty="0">
                <a:solidFill>
                  <a:schemeClr val="tx1"/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Nunito Black" pitchFamily="2" charset="0"/>
                <a:ea typeface="+mj-ea"/>
                <a:cs typeface="+mj-cs"/>
              </a:rPr>
              <a:t>nghĩa</a:t>
            </a:r>
            <a:r>
              <a:rPr lang="en-US" sz="2800" kern="1200" dirty="0">
                <a:solidFill>
                  <a:schemeClr val="tx1"/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Nunito Black" pitchFamily="2" charset="0"/>
                <a:ea typeface="+mj-ea"/>
                <a:cs typeface="+mj-cs"/>
              </a:rPr>
              <a:t>từ</a:t>
            </a:r>
            <a:r>
              <a:rPr lang="en-US" sz="2800" kern="1200" dirty="0">
                <a:solidFill>
                  <a:schemeClr val="tx1"/>
                </a:solidFill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Nunito Black" pitchFamily="2" charset="0"/>
                <a:ea typeface="+mj-ea"/>
                <a:cs typeface="+mj-cs"/>
              </a:rPr>
              <a:t>ngữ</a:t>
            </a:r>
            <a:endParaRPr lang="en-US" sz="2800" kern="1200" dirty="0">
              <a:solidFill>
                <a:schemeClr val="tx1"/>
              </a:solidFill>
              <a:latin typeface="Nunito Black" pitchFamily="2" charset="0"/>
              <a:ea typeface="+mj-ea"/>
              <a:cs typeface="+mj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968744A-128E-C7CB-15B2-BCDD90042226}"/>
              </a:ext>
            </a:extLst>
          </p:cNvPr>
          <p:cNvSpPr txBox="1"/>
          <p:nvPr/>
        </p:nvSpPr>
        <p:spPr>
          <a:xfrm>
            <a:off x="381000" y="1447800"/>
            <a:ext cx="76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dõng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dạc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mạnh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mẽ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rõ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ràng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chững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  <a:cs typeface="Baloo 2 SemiBold" pitchFamily="2" charset="0"/>
              </a:rPr>
              <a:t>chạc</a:t>
            </a:r>
            <a:endParaRPr lang="en-US" sz="2800" dirty="0">
              <a:solidFill>
                <a:srgbClr val="FF0000"/>
              </a:solidFill>
              <a:latin typeface="Nunito Black" pitchFamily="2" charset="0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nh6 | Aphoto">
            <a:extLst>
              <a:ext uri="{FF2B5EF4-FFF2-40B4-BE49-F238E27FC236}">
                <a16:creationId xmlns="" xmlns:a16="http://schemas.microsoft.com/office/drawing/2014/main" id="{AA8CE108-2FEF-2567-B119-7356E14DE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8" r="17356"/>
          <a:stretch/>
        </p:blipFill>
        <p:spPr bwMode="auto">
          <a:xfrm>
            <a:off x="20" y="10"/>
            <a:ext cx="6095980" cy="586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evo molhado foto de stock. Imagem de sorte, beleza - 74304774">
            <a:extLst>
              <a:ext uri="{FF2B5EF4-FFF2-40B4-BE49-F238E27FC236}">
                <a16:creationId xmlns="" xmlns:a16="http://schemas.microsoft.com/office/drawing/2014/main" id="{BD9A2620-39C9-F99D-27D0-16AAA2BA0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r="25031"/>
          <a:stretch/>
        </p:blipFill>
        <p:spPr bwMode="auto">
          <a:xfrm>
            <a:off x="6096000" y="10"/>
            <a:ext cx="6096000" cy="586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CD5054-0047-66F0-E167-F5DD1EFE986B}"/>
              </a:ext>
            </a:extLst>
          </p:cNvPr>
          <p:cNvSpPr txBox="1"/>
          <p:nvPr/>
        </p:nvSpPr>
        <p:spPr>
          <a:xfrm>
            <a:off x="81718" y="5867400"/>
            <a:ext cx="112720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67852" y="2667000"/>
            <a:ext cx="8304653" cy="145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109" tIns="50054" rIns="100109" bIns="50054">
            <a:spAutoFit/>
          </a:bodyPr>
          <a:lstStyle/>
          <a:p>
            <a:pPr algn="ctr" defTabSz="914400"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516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 defTabSz="914400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864262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=""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51691" y="1984185"/>
            <a:ext cx="4038600" cy="5709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6096000" y="2667000"/>
            <a:ext cx="4996274" cy="198120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Trả</a:t>
            </a:r>
            <a:r>
              <a:rPr lang="en-US" sz="6400" dirty="0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lời</a:t>
            </a:r>
            <a:r>
              <a:rPr lang="en-US" sz="6400" dirty="0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câu</a:t>
            </a:r>
            <a:r>
              <a:rPr lang="en-US" sz="6400" dirty="0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hỏi</a:t>
            </a:r>
            <a:endParaRPr lang="en-US" sz="6400" dirty="0">
              <a:solidFill>
                <a:srgbClr val="F9A72D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22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0199" y="4414796"/>
            <a:ext cx="2940569" cy="2443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676400" y="311607"/>
            <a:ext cx="8714476" cy="5788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1: </a:t>
            </a:r>
            <a:r>
              <a:rPr lang="en-US" sz="2800" b="1" dirty="0" err="1">
                <a:latin typeface="Nunito Black" pitchFamily="2" charset="0"/>
              </a:rPr>
              <a:t>Câu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chuyện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kể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về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cuộc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họp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của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những</a:t>
            </a:r>
            <a:r>
              <a:rPr lang="en-US" sz="2800" b="1" dirty="0">
                <a:latin typeface="Nunito Black" pitchFamily="2" charset="0"/>
              </a:rPr>
              <a:t> ai?</a:t>
            </a:r>
            <a:endParaRPr lang="en-US" sz="2800" b="1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394C7F-54D6-6ADA-CA74-0E777B76041C}"/>
              </a:ext>
            </a:extLst>
          </p:cNvPr>
          <p:cNvSpPr txBox="1"/>
          <p:nvPr/>
        </p:nvSpPr>
        <p:spPr>
          <a:xfrm>
            <a:off x="1467787" y="4979646"/>
            <a:ext cx="77524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họp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=""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481355" y="5366566"/>
            <a:ext cx="550628" cy="52322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890489"/>
            <a:ext cx="7256252" cy="346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068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8537B233-9CDD-4A90-AABB-A8963DEE4F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6972576" y="1589810"/>
            <a:ext cx="4990824" cy="19915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họp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đặt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 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6" y="1589810"/>
            <a:ext cx="6436548" cy="34757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0" y="309521"/>
            <a:ext cx="1002831" cy="838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5622F8C-7779-8F6D-F22E-EFC8D90DC07B}"/>
              </a:ext>
            </a:extLst>
          </p:cNvPr>
          <p:cNvSpPr txBox="1"/>
          <p:nvPr/>
        </p:nvSpPr>
        <p:spPr>
          <a:xfrm>
            <a:off x="1002831" y="335766"/>
            <a:ext cx="6754403" cy="578882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2: </a:t>
            </a:r>
            <a:r>
              <a:rPr lang="en-US" sz="2800" b="1" dirty="0" err="1">
                <a:latin typeface="Nunito Black" pitchFamily="2" charset="0"/>
              </a:rPr>
              <a:t>Cuộc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họp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đó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bàn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về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chuyện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gì</a:t>
            </a:r>
            <a:r>
              <a:rPr lang="en-US" sz="2800" b="1" dirty="0">
                <a:latin typeface="Nunito Black" pitchFamily="2" charset="0"/>
              </a:rPr>
              <a:t>?</a:t>
            </a:r>
            <a:endParaRPr lang="en-US" sz="2800" b="1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Speech Bubble: Rectangle with Corners Rounded 7">
            <a:extLst>
              <a:ext uri="{FF2B5EF4-FFF2-40B4-BE49-F238E27FC236}">
                <a16:creationId xmlns="" xmlns:a16="http://schemas.microsoft.com/office/drawing/2014/main" id="{AB78C813-90A3-8337-4686-51E0AFD5E5D8}"/>
              </a:ext>
            </a:extLst>
          </p:cNvPr>
          <p:cNvSpPr/>
          <p:nvPr/>
        </p:nvSpPr>
        <p:spPr>
          <a:xfrm>
            <a:off x="270890" y="5585762"/>
            <a:ext cx="11540109" cy="752021"/>
          </a:xfrm>
          <a:prstGeom prst="wedgeRoundRectCallout">
            <a:avLst>
              <a:gd name="adj1" fmla="val -18394"/>
              <a:gd name="adj2" fmla="val 48200"/>
              <a:gd name="adj3" fmla="val 16667"/>
            </a:avLst>
          </a:prstGeom>
          <a:solidFill>
            <a:schemeClr val="tx1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ý: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họp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Nunito Black" pitchFamily="2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6302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295400" y="609600"/>
            <a:ext cx="9966758" cy="568762"/>
          </a:xfrm>
          <a:prstGeom prst="roundRect">
            <a:avLst>
              <a:gd name="adj" fmla="val 142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3: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sao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 ai </a:t>
            </a:r>
            <a:r>
              <a:rPr lang="en-US" sz="2800" dirty="0" err="1">
                <a:latin typeface="Nunito Black" pitchFamily="2" charset="0"/>
              </a:rPr>
              <a:t>hiểu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những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điều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bạn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Hoàng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?</a:t>
            </a:r>
            <a:endParaRPr lang="en-US" sz="2800" b="1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292569" y="610245"/>
            <a:ext cx="1002831" cy="83820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74E1149A-328D-53CD-EE7B-995F3ECDB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984" y="2891611"/>
            <a:ext cx="12160016" cy="3966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B3C08D2-A614-843F-F399-0E2E9A1B074F}"/>
              </a:ext>
            </a:extLst>
          </p:cNvPr>
          <p:cNvSpPr txBox="1"/>
          <p:nvPr/>
        </p:nvSpPr>
        <p:spPr>
          <a:xfrm>
            <a:off x="609600" y="1937504"/>
            <a:ext cx="11049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ý: </a:t>
            </a:r>
            <a:r>
              <a:rPr lang="vi-VN" sz="2800" dirty="0">
                <a:latin typeface="Nunito Black" pitchFamily="2" charset="0"/>
              </a:rPr>
              <a:t>Em đọc kĩ đoạn văn bạn Hoàng viết trong lời kể của bác chữ A 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vi-VN" sz="2800" dirty="0">
                <a:latin typeface="Nunito Black" pitchFamily="2" charset="0"/>
              </a:rPr>
              <a:t>đư</a:t>
            </a:r>
            <a:r>
              <a:rPr lang="en-US" sz="2800" dirty="0">
                <a:latin typeface="Nunito Black" pitchFamily="2" charset="0"/>
              </a:rPr>
              <a:t>a </a:t>
            </a:r>
            <a:r>
              <a:rPr lang="vi-VN" sz="2800" dirty="0">
                <a:latin typeface="Nunito Black" pitchFamily="2" charset="0"/>
              </a:rPr>
              <a:t>ra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vi-VN" sz="2800" dirty="0">
                <a:latin typeface="Nunito Black" pitchFamily="2" charset="0"/>
              </a:rPr>
              <a:t>lời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vi-VN" sz="2800" dirty="0">
                <a:latin typeface="Nunito Black" pitchFamily="2" charset="0"/>
              </a:rPr>
              <a:t>giải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vi-VN" sz="2800" dirty="0">
                <a:latin typeface="Nunito Black" pitchFamily="2" charset="0"/>
              </a:rPr>
              <a:t>thích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vi-VN" sz="2800" dirty="0">
                <a:latin typeface="Nunito Black" pitchFamily="2" charset="0"/>
              </a:rPr>
              <a:t>của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vi-VN" sz="2800" dirty="0">
                <a:latin typeface="Nunito Black" pitchFamily="2" charset="0"/>
              </a:rPr>
              <a:t>mình.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0C15467-911C-F092-B573-D998D850D8E5}"/>
              </a:ext>
            </a:extLst>
          </p:cNvPr>
          <p:cNvSpPr txBox="1"/>
          <p:nvPr/>
        </p:nvSpPr>
        <p:spPr>
          <a:xfrm>
            <a:off x="1289284" y="3657680"/>
            <a:ext cx="102169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Không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ai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điều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Hoàng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viết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vì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ấy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đặt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dấu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câu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một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bừa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bãi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532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842656" y="198863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Thứ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tư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,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ngày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16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tháng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10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năm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2024</a:t>
            </a:r>
          </a:p>
          <a:p>
            <a:pPr algn="ctr" defTabSz="914400">
              <a:defRPr/>
            </a:pPr>
            <a:endParaRPr lang="en-US" sz="4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Tiếng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việt</a:t>
            </a:r>
            <a:r>
              <a:rPr lang="en-US" sz="2800" b="1" dirty="0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rgbClr val="2F2B20"/>
                </a:solidFill>
                <a:latin typeface="HP001 4 hàng" panose="020B0603050302020204" pitchFamily="34" charset="0"/>
                <a:cs typeface="Times New Roman" panose="02020603050405020304" charset="0"/>
              </a:rPr>
              <a:t>đọc</a:t>
            </a:r>
            <a:endParaRPr lang="en-US" sz="2800" b="1" dirty="0" smtClean="0">
              <a:solidFill>
                <a:srgbClr val="2F2B20"/>
              </a:solidFill>
              <a:latin typeface="HP001 4 hàng" panose="020B0603050302020204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1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, clipart&#10;&#10;Description automatically generated">
            <a:extLst>
              <a:ext uri="{FF2B5EF4-FFF2-40B4-BE49-F238E27FC236}">
                <a16:creationId xmlns="" xmlns:a16="http://schemas.microsoft.com/office/drawing/2014/main" id="{A194BB64-527E-9936-0BDE-0B88D0B09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03" y="4278591"/>
            <a:ext cx="2414712" cy="2658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143000" y="419573"/>
            <a:ext cx="9251752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5: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Em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hãy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góp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thêm</a:t>
            </a:r>
            <a:r>
              <a:rPr lang="en-US" sz="2800" dirty="0">
                <a:latin typeface="Nunito Black" pitchFamily="2" charset="0"/>
              </a:rPr>
              <a:t> ý </a:t>
            </a:r>
            <a:r>
              <a:rPr lang="en-US" sz="2800" dirty="0" err="1">
                <a:latin typeface="Nunito Black" pitchFamily="2" charset="0"/>
              </a:rPr>
              <a:t>kiến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để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giúp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bạn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Hoàng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đúng</a:t>
            </a:r>
            <a:r>
              <a:rPr lang="en-US" sz="2800" dirty="0"/>
              <a:t>.</a:t>
            </a:r>
            <a:endParaRPr lang="en-US" sz="2800" b="1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sp>
        <p:nvSpPr>
          <p:cNvPr id="9" name="Speech Bubble: Rectangle with Corners Rounded 7">
            <a:extLst>
              <a:ext uri="{FF2B5EF4-FFF2-40B4-BE49-F238E27FC236}">
                <a16:creationId xmlns="" xmlns:a16="http://schemas.microsoft.com/office/drawing/2014/main" id="{6B9D5BA9-EA72-7CEE-2719-3CD6C0048F02}"/>
              </a:ext>
            </a:extLst>
          </p:cNvPr>
          <p:cNvSpPr/>
          <p:nvPr/>
        </p:nvSpPr>
        <p:spPr>
          <a:xfrm>
            <a:off x="1447800" y="1868762"/>
            <a:ext cx="7010400" cy="2627038"/>
          </a:xfrm>
          <a:prstGeom prst="wedgeRoundRectCallout">
            <a:avLst>
              <a:gd name="adj1" fmla="val 41029"/>
              <a:gd name="adj2" fmla="val 6282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Nunito Black" pitchFamily="2" charset="0"/>
              </a:rPr>
              <a:t>    </a:t>
            </a:r>
            <a:r>
              <a:rPr lang="vi-VN" sz="3200" b="1" dirty="0">
                <a:latin typeface="Nunito Black" pitchFamily="2" charset="0"/>
              </a:rPr>
              <a:t>Theo em, bạn Hoàng cần đọc thêm nhiều bài đọc, câu chuyện để làm quen với việc đặt dấu câu của mọi người.</a:t>
            </a:r>
            <a:endParaRPr lang="en-US" sz="3200" b="1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5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D6CC2F-7328-7C2E-A2FC-07EB85A27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3" r="13709" b="1"/>
          <a:stretch/>
        </p:blipFill>
        <p:spPr>
          <a:xfrm>
            <a:off x="20782" y="27709"/>
            <a:ext cx="9556696" cy="60247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BE5282-7591-DEB9-D437-A5DE0FCCD851}"/>
              </a:ext>
            </a:extLst>
          </p:cNvPr>
          <p:cNvSpPr txBox="1"/>
          <p:nvPr/>
        </p:nvSpPr>
        <p:spPr>
          <a:xfrm>
            <a:off x="8229600" y="152400"/>
            <a:ext cx="3904189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</a:rPr>
              <a:t>NỘI DUNG BÀI: 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3373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=""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24118" y="1738080"/>
            <a:ext cx="4783669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498885" y="2359393"/>
            <a:ext cx="612139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Luyện</a:t>
            </a:r>
            <a:r>
              <a:rPr lang="en-US" sz="5400" dirty="0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đọc</a:t>
            </a:r>
            <a:r>
              <a:rPr lang="en-US" sz="5400" dirty="0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lại</a:t>
            </a:r>
            <a:endParaRPr lang="en-US" sz="5400" dirty="0">
              <a:solidFill>
                <a:srgbClr val="F9A72D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="" xmlns:a16="http://schemas.microsoft.com/office/drawing/2014/main" id="{F9AC805C-20B9-D478-A468-ED6319489366}"/>
              </a:ext>
            </a:extLst>
          </p:cNvPr>
          <p:cNvSpPr txBox="1"/>
          <p:nvPr/>
        </p:nvSpPr>
        <p:spPr>
          <a:xfrm>
            <a:off x="1600200" y="1538190"/>
            <a:ext cx="8229600" cy="735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6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600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spc="-1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6200" y="2667000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tôi, tất cả là do cậu này chẳng bao giờ để ý đến dấu câu. Mỏi tay chỗ nào, cậu ta chấm chỗ ấy.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Ẩu thế nhỉ!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chữ A đề nghị: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nay, mỗi khi em Hoàng định chấm câu, anh dấu chấm cần yêu cầu Hoàng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nội dung câu văn một lần nữa đã. Được không nào?</a:t>
            </a:r>
          </a:p>
          <a:p>
            <a:pPr algn="r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</a:t>
            </a:r>
            <a:r>
              <a:rPr lang="vi-VN" sz="2000" dirty="0">
                <a:solidFill>
                  <a:srgbClr val="FF0000"/>
                </a:solidFill>
                <a:latin typeface="Nunito Black" pitchFamily="2" charset="0"/>
              </a:rPr>
              <a:t>Phỏng theo Trần Ninh Hồ)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4038600" y="68629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lại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71FAD263-75FD-47CE-BD0A-75D78B062492}"/>
              </a:ext>
            </a:extLst>
          </p:cNvPr>
          <p:cNvCxnSpPr/>
          <p:nvPr/>
        </p:nvCxnSpPr>
        <p:spPr>
          <a:xfrm>
            <a:off x="5410200" y="1066800"/>
            <a:ext cx="1752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9020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7BCF8-208F-45E9-AC88-17817D4D0FB1}"/>
              </a:ext>
            </a:extLst>
          </p:cNvPr>
          <p:cNvSpPr/>
          <p:nvPr/>
        </p:nvSpPr>
        <p:spPr>
          <a:xfrm>
            <a:off x="838200" y="1143000"/>
            <a:ext cx="10304418" cy="119083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</a:bodyPr>
          <a:lstStyle/>
          <a:p>
            <a:pPr algn="ctr"/>
            <a:r>
              <a:rPr lang="en-US" sz="85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CÔ GIÁO VÀ CÁC EM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7" descr="BƯỚM 58">
            <a:extLst>
              <a:ext uri="{FF2B5EF4-FFF2-40B4-BE49-F238E27FC236}">
                <a16:creationId xmlns="" xmlns:a16="http://schemas.microsoft.com/office/drawing/2014/main" id="{BB733510-EF32-4F95-B778-C616B7CBD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7929">
            <a:off x="1771386" y="5137434"/>
            <a:ext cx="1081087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animal-14[1]">
            <a:extLst>
              <a:ext uri="{FF2B5EF4-FFF2-40B4-BE49-F238E27FC236}">
                <a16:creationId xmlns="" xmlns:a16="http://schemas.microsoft.com/office/drawing/2014/main" id="{9DC64509-00B1-48BD-A88E-F6C6B4A81B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746" y="5154763"/>
            <a:ext cx="6715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803" y="2920083"/>
            <a:ext cx="7733212" cy="14702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4732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3" name="Freeform: Shape 27">
            <a:extLst>
              <a:ext uri="{FF2B5EF4-FFF2-40B4-BE49-F238E27FC236}">
                <a16:creationId xmlns=""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34" name="Right Triangle 29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27319" y="1738081"/>
            <a:ext cx="4783667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2209800"/>
            <a:ext cx="5145039" cy="2362200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6400" dirty="0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9A72D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6400" dirty="0">
              <a:solidFill>
                <a:srgbClr val="F9A72D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7407"/>
          <a:stretch/>
        </p:blipFill>
        <p:spPr>
          <a:xfrm>
            <a:off x="0" y="41223"/>
            <a:ext cx="1295400" cy="990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87C0A37-3FFC-7B11-3215-E67F0861A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871" y="0"/>
            <a:ext cx="13072871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3AA1C1-7206-1D89-8391-F76A0D82DA31}"/>
              </a:ext>
            </a:extLst>
          </p:cNvPr>
          <p:cNvSpPr txBox="1"/>
          <p:nvPr/>
        </p:nvSpPr>
        <p:spPr>
          <a:xfrm>
            <a:off x="778764" y="1427722"/>
            <a:ext cx="1051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1">
            <a:extLst>
              <a:ext uri="{FF2B5EF4-FFF2-40B4-BE49-F238E27FC236}">
                <a16:creationId xmlns="" xmlns:a16="http://schemas.microsoft.com/office/drawing/2014/main" id="{AB3FA2DD-8911-CAE8-721F-198D702379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75496" y="958960"/>
            <a:ext cx="1136779" cy="905289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="" xmlns:a16="http://schemas.microsoft.com/office/drawing/2014/main" id="{3DB45526-4208-CEE3-9A93-C613D37EF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96588" y="5321086"/>
            <a:ext cx="1815472" cy="1200481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3055C05A-1393-FA37-1C87-AF47B2A3E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023152">
            <a:off x="2236150" y="4865728"/>
            <a:ext cx="1619615" cy="18551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DB21B5E-BD27-4685-A69B-72F1021FB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788943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="" xmlns:a16="http://schemas.microsoft.com/office/drawing/2014/main" id="{24EE49BD-DA57-49AA-BADD-420D2270290B}"/>
              </a:ext>
            </a:extLst>
          </p:cNvPr>
          <p:cNvSpPr/>
          <p:nvPr/>
        </p:nvSpPr>
        <p:spPr>
          <a:xfrm>
            <a:off x="9266381" y="425560"/>
            <a:ext cx="2925619" cy="1066800"/>
          </a:xfrm>
          <a:prstGeom prst="wedgeRoundRectCallout">
            <a:avLst>
              <a:gd name="adj1" fmla="val -37527"/>
              <a:gd name="adj2" fmla="val 7830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Bức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tranh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4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8713" y="216338"/>
            <a:ext cx="86036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 defTabSz="914400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063319" y="750618"/>
            <a:ext cx="2074460" cy="0"/>
          </a:xfrm>
          <a:prstGeom prst="line">
            <a:avLst/>
          </a:prstGeom>
          <a:noFill/>
          <a:ln w="12700" cap="flat" cmpd="sng" algn="ctr">
            <a:solidFill>
              <a:srgbClr val="2F2B20"/>
            </a:solidFill>
            <a:prstDash val="soli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798713" y="1323986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1280" y="831891"/>
            <a:ext cx="860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800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="" xmlns:a16="http://schemas.microsoft.com/office/drawing/2014/main" id="{F9AC805C-20B9-D478-A468-ED6319489366}"/>
              </a:ext>
            </a:extLst>
          </p:cNvPr>
          <p:cNvSpPr txBox="1"/>
          <p:nvPr/>
        </p:nvSpPr>
        <p:spPr>
          <a:xfrm>
            <a:off x="1943100" y="409601"/>
            <a:ext cx="8153400" cy="764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3600" spc="-133" dirty="0" err="1">
                <a:solidFill>
                  <a:srgbClr val="FF0000"/>
                </a:solidFill>
                <a:latin typeface="Nunito Black" pitchFamily="2" charset="0"/>
              </a:rPr>
              <a:t>Cuộc</a:t>
            </a:r>
            <a:r>
              <a:rPr lang="en-US" sz="3600" spc="-133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spc="-133" dirty="0" err="1">
                <a:solidFill>
                  <a:srgbClr val="FF0000"/>
                </a:solidFill>
                <a:latin typeface="Nunito Black" pitchFamily="2" charset="0"/>
              </a:rPr>
              <a:t>họp</a:t>
            </a:r>
            <a:r>
              <a:rPr lang="en-US" sz="3600" spc="-133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spc="-133" dirty="0" err="1">
                <a:solidFill>
                  <a:srgbClr val="FF0000"/>
                </a:solidFill>
                <a:latin typeface="Nunito Black" pitchFamily="2" charset="0"/>
              </a:rPr>
              <a:t>của</a:t>
            </a:r>
            <a:r>
              <a:rPr lang="en-US" sz="3600" spc="-133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spc="-133" dirty="0" err="1">
                <a:solidFill>
                  <a:srgbClr val="FF0000"/>
                </a:solidFill>
                <a:latin typeface="Nunito Black" pitchFamily="2" charset="0"/>
              </a:rPr>
              <a:t>chữ</a:t>
            </a:r>
            <a:r>
              <a:rPr lang="en-US" sz="3600" spc="-133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600" spc="-133" dirty="0" err="1">
                <a:solidFill>
                  <a:srgbClr val="FF0000"/>
                </a:solidFill>
                <a:latin typeface="Nunito Black" pitchFamily="2" charset="0"/>
              </a:rPr>
              <a:t>viết</a:t>
            </a:r>
            <a:endParaRPr lang="en-US" sz="3600" spc="-133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348" y="1186907"/>
            <a:ext cx="1195965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tiếng xì xào:</a:t>
            </a: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Thế nghĩa là gì nhỉ?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Nghĩa là thế này: “Chú lính bước vào. Đầu chú đội chiếc mũ sắt. Dưới chân đi đôi giày da. Trên trán lấm tấm mồ hôi.”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Ẩu thế nhỉ!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chữ A đề nghị: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- Từ nay, mỗi khi em Hoàng định chấm câu, anh dấu chấm cần yêu cầu Hoàng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nội dung câu văn một lần nữa đã. Được không nào?</a:t>
            </a:r>
          </a:p>
          <a:p>
            <a:pPr algn="r"/>
            <a:r>
              <a:rPr lang="vi-V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Trần Ninh Hồ)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="" xmlns:a16="http://schemas.microsoft.com/office/drawing/2014/main" id="{2E7387EF-22B3-4871-9D5B-5C25683C92AC}"/>
              </a:ext>
            </a:extLst>
          </p:cNvPr>
          <p:cNvSpPr txBox="1"/>
          <p:nvPr/>
        </p:nvSpPr>
        <p:spPr>
          <a:xfrm>
            <a:off x="3581400" y="0"/>
            <a:ext cx="4876800" cy="49244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45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="" xmlns:a16="http://schemas.microsoft.com/office/drawing/2014/main" id="{F9AC805C-20B9-D478-A468-ED6319489366}"/>
              </a:ext>
            </a:extLst>
          </p:cNvPr>
          <p:cNvSpPr txBox="1"/>
          <p:nvPr/>
        </p:nvSpPr>
        <p:spPr>
          <a:xfrm>
            <a:off x="4343400" y="188019"/>
            <a:ext cx="6400800" cy="735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40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4000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spc="-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spc="-1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94468"/>
            <a:ext cx="12192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Nunito Black" pitchFamily="2" charset="0"/>
              </a:rPr>
              <a:t>  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tan học, các chữ cái và dấu câu đã ngồi lại họp. Bác chữ A dõng dạc mở đầu: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tiếng xì xào: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Thế nghĩa là gì nhỉ?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Nghĩa là thế này: “Chú lính bước vào. Đầu chú đội chiếc mũ sắt. Dưới chân đi đôi giày da. Trên trán lấm tấm mồ hôi.”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cười rộ lên. Dấu chấm nói: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tôi, tất cả là do cậu này chẳng bao giờ để ý đến dấu câu. Mỏi tay chỗ nào, cậu ta chấm chỗ ấy.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mấy dấu câu đều lắc đầu: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Ẩu thế nhỉ!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chữ A đề nghị: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Từ nay, mỗi khi em Hoàng định chấm câu, anh dấu chấm cần yêu cầu Hoàng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 nội dung câu văn một lần nữa đã. Được không nào?</a:t>
            </a:r>
          </a:p>
          <a:p>
            <a:pPr algn="r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(Phỏng theo Trần Ninh Hồ)</a:t>
            </a:r>
            <a:endParaRPr lang="vi-VN" sz="20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873" y="136722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err="1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Luyện</a:t>
            </a:r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err="1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đọc</a:t>
            </a:r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err="1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theo</a:t>
            </a:r>
            <a:r>
              <a:rPr lang="en-US" sz="2800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 </a:t>
            </a:r>
            <a:r>
              <a:rPr lang="en-US" sz="2800" err="1">
                <a:solidFill>
                  <a:srgbClr val="F79646">
                    <a:lumMod val="50000"/>
                  </a:srgbClr>
                </a:solidFill>
                <a:latin typeface="Baloo 2 SemiBold" pitchFamily="2" charset="0"/>
                <a:cs typeface="Baloo 2 SemiBold" pitchFamily="2" charset="0"/>
              </a:rPr>
              <a:t>đoạn</a:t>
            </a:r>
            <a:endParaRPr lang="en-US" sz="2800">
              <a:solidFill>
                <a:srgbClr val="F79646">
                  <a:lumMod val="50000"/>
                </a:srgbClr>
              </a:solidFill>
              <a:latin typeface="Baloo 2 SemiBold" pitchFamily="2" charset="0"/>
              <a:cs typeface="Baloo 2 SemiBold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12855" y="891404"/>
            <a:ext cx="851094" cy="584333"/>
            <a:chOff x="-28110" y="914314"/>
            <a:chExt cx="851094" cy="584333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289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3 AmpleSoft Bold" panose="02000000000000000000" pitchFamily="2" charset="0"/>
                  <a:cs typeface="Baloo 2 Medium" pitchFamily="2" charset="0"/>
                </a:rPr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60292" y="5763532"/>
            <a:ext cx="1058907" cy="713468"/>
            <a:chOff x="-230811" y="419216"/>
            <a:chExt cx="851094" cy="652583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811" y="419216"/>
              <a:ext cx="851094" cy="65258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62011" y="533314"/>
              <a:ext cx="381836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3 AmpleSoft Bold" panose="02000000000000000000" pitchFamily="2" charset="0"/>
                  <a:cs typeface="Baloo 2 Medium" pitchFamily="2" charset="0"/>
                </a:rPr>
                <a:t>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112855" y="3955728"/>
            <a:ext cx="851094" cy="692472"/>
            <a:chOff x="-8435" y="786931"/>
            <a:chExt cx="851094" cy="584333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35" y="786931"/>
              <a:ext cx="851094" cy="584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814334"/>
              <a:ext cx="4532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3 AmpleSoft Bold" panose="02000000000000000000" pitchFamily="2" charset="0"/>
                  <a:cs typeface="Baloo 2 Medium" pitchFamily="2" charset="0"/>
                </a:rPr>
                <a:t>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12855" y="2423566"/>
            <a:ext cx="851094" cy="584333"/>
            <a:chOff x="-28110" y="914314"/>
            <a:chExt cx="851094" cy="584333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83614C93-E449-DA3B-C4CC-2BB767F0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110" y="914314"/>
              <a:ext cx="851094" cy="584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CB9475D-5FE6-AD42-327C-E5F28189D1C0}"/>
                </a:ext>
              </a:extLst>
            </p:cNvPr>
            <p:cNvSpPr txBox="1"/>
            <p:nvPr/>
          </p:nvSpPr>
          <p:spPr>
            <a:xfrm>
              <a:off x="264712" y="960164"/>
              <a:ext cx="3770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#9Slide03 AmpleSoft Bold" panose="02000000000000000000" pitchFamily="2" charset="0"/>
                  <a:cs typeface="Baloo 2 Medium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248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=""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4270914" y="518051"/>
            <a:ext cx="3136388" cy="51851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</a:rPr>
              <a:t>Luyện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unito Black" pitchFamily="2" charset="0"/>
              </a:rPr>
              <a:t>câu</a:t>
            </a:r>
            <a:endParaRPr lang="en-US" sz="4000" dirty="0">
              <a:solidFill>
                <a:prstClr val="black"/>
              </a:solidFill>
              <a:latin typeface="Nunito Blac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762000" y="1752600"/>
            <a:ext cx="10467327" cy="2667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prstClr val="black"/>
                </a:solidFill>
                <a:latin typeface="Nunito Black" pitchFamily="2" charset="0"/>
              </a:rPr>
              <a:t>	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nay,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/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Hoàng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định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chấm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/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anh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chấm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/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cầu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Hoàng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đọc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/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lần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nữa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Nunito Black" pitchFamily="2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Nunito Black" pitchFamily="2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Nunito Black" pitchFamily="2" charset="0"/>
              </a:rPr>
              <a:t>//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901</Words>
  <Application>Microsoft Office PowerPoint</Application>
  <PresentationFormat>Custom</PresentationFormat>
  <Paragraphs>101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Arial</vt:lpstr>
      <vt:lpstr>等线</vt:lpstr>
      <vt:lpstr>HP001 4 hàng</vt:lpstr>
      <vt:lpstr>Nunito</vt:lpstr>
      <vt:lpstr>Calibri</vt:lpstr>
      <vt:lpstr>Baloo 2 Medium</vt:lpstr>
      <vt:lpstr>Montserrat</vt:lpstr>
      <vt:lpstr>Open Sans</vt:lpstr>
      <vt:lpstr>#9Slide03 AmpleSoft Bold</vt:lpstr>
      <vt:lpstr>宋体</vt:lpstr>
      <vt:lpstr>Nunito Black</vt:lpstr>
      <vt:lpstr>Times New Roman</vt:lpstr>
      <vt:lpstr>Arial-Rounded</vt:lpstr>
      <vt:lpstr>Sigmar One</vt:lpstr>
      <vt:lpstr>Microsoft YaHei</vt:lpstr>
      <vt:lpstr>Cambria</vt:lpstr>
      <vt:lpstr>Roboto</vt:lpstr>
      <vt:lpstr>Baloo 2 SemiBold</vt:lpstr>
      <vt:lpstr>Montserrat Medium</vt:lpstr>
      <vt:lpstr>字魂59号-创粗黑</vt:lpstr>
      <vt:lpstr>Tw Cen MT</vt:lpstr>
      <vt:lpstr>Nunito SemiBold</vt:lpstr>
      <vt:lpstr>Office Theme</vt:lpstr>
      <vt:lpstr>Adjacency</vt:lpstr>
      <vt:lpstr>1_Adjacency</vt:lpstr>
      <vt:lpstr>2_Adjacency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acer</cp:lastModifiedBy>
  <cp:revision>133</cp:revision>
  <dcterms:created xsi:type="dcterms:W3CDTF">2006-08-16T00:00:00Z</dcterms:created>
  <dcterms:modified xsi:type="dcterms:W3CDTF">2024-10-11T05:00:01Z</dcterms:modified>
  <dc:identifier>DAFDiO2oNAs</dc:identifier>
</cp:coreProperties>
</file>