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10"/>
  </p:notesMasterIdLst>
  <p:sldIdLst>
    <p:sldId id="264" r:id="rId2"/>
    <p:sldId id="265" r:id="rId3"/>
    <p:sldId id="259" r:id="rId4"/>
    <p:sldId id="260" r:id="rId5"/>
    <p:sldId id="261" r:id="rId6"/>
    <p:sldId id="262" r:id="rId7"/>
    <p:sldId id="266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50BB3-A4E5-4AB8-AA79-65E3F2DC06F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F06F4-1068-4805-B2DC-39C99128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5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Chỗ dành sẵn cho Ghi chú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Chỗ dành sẵn cho Số hiệu Bản chiế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446D36-DA5F-4438-9E28-4C4A825B6684}" type="slidenum">
              <a:rPr 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00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811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A745-C8E4-4EFF-9904-AD0AB4ECB20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A103-3E88-45E6-A432-F01B8ACF3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A745-C8E4-4EFF-9904-AD0AB4ECB20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A103-3E88-45E6-A432-F01B8ACF3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8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A745-C8E4-4EFF-9904-AD0AB4ECB20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A103-3E88-45E6-A432-F01B8ACF3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04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A745-C8E4-4EFF-9904-AD0AB4ECB20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A103-3E88-45E6-A432-F01B8ACF31A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1842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A745-C8E4-4EFF-9904-AD0AB4ECB20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A103-3E88-45E6-A432-F01B8ACF3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43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A745-C8E4-4EFF-9904-AD0AB4ECB20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A103-3E88-45E6-A432-F01B8ACF3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96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A745-C8E4-4EFF-9904-AD0AB4ECB20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A103-3E88-45E6-A432-F01B8ACF3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13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A745-C8E4-4EFF-9904-AD0AB4ECB20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A103-3E88-45E6-A432-F01B8ACF3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08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A745-C8E4-4EFF-9904-AD0AB4ECB20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A103-3E88-45E6-A432-F01B8ACF3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18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0030B71-5288-45FC-8B82-EEB2447F83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8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A745-C8E4-4EFF-9904-AD0AB4ECB20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A103-3E88-45E6-A432-F01B8ACF3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2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A745-C8E4-4EFF-9904-AD0AB4ECB20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A103-3E88-45E6-A432-F01B8ACF3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4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A745-C8E4-4EFF-9904-AD0AB4ECB20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A103-3E88-45E6-A432-F01B8ACF3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3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A745-C8E4-4EFF-9904-AD0AB4ECB20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A103-3E88-45E6-A432-F01B8ACF3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8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A745-C8E4-4EFF-9904-AD0AB4ECB20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A103-3E88-45E6-A432-F01B8ACF3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7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A745-C8E4-4EFF-9904-AD0AB4ECB20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A103-3E88-45E6-A432-F01B8ACF3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5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A745-C8E4-4EFF-9904-AD0AB4ECB20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A103-3E88-45E6-A432-F01B8ACF3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6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A745-C8E4-4EFF-9904-AD0AB4ECB20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A103-3E88-45E6-A432-F01B8ACF3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4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E1BA745-C8E4-4EFF-9904-AD0AB4ECB20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E23A103-3E88-45E6-A432-F01B8ACF3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1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2" y="915988"/>
            <a:ext cx="1354931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070" y="623888"/>
            <a:ext cx="1354931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2" y="2"/>
            <a:ext cx="1354931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368" y="2800352"/>
            <a:ext cx="1354931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243" y="2529024"/>
            <a:ext cx="1354931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ình chữ nhật 9"/>
          <p:cNvSpPr/>
          <p:nvPr/>
        </p:nvSpPr>
        <p:spPr>
          <a:xfrm>
            <a:off x="2960969" y="913609"/>
            <a:ext cx="6808228" cy="5615785"/>
          </a:xfrm>
          <a:prstGeom prst="rect">
            <a:avLst/>
          </a:prstGeom>
          <a:noFill/>
        </p:spPr>
        <p:txBody>
          <a:bodyPr spcFirstLastPara="1" lIns="51435" tIns="25719" rIns="51435" bIns="25719" numCol="1">
            <a:prstTxWarp prst="textArchUp">
              <a:avLst>
                <a:gd name="adj" fmla="val 5760011"/>
              </a:avLst>
            </a:prstTxWarp>
            <a:spAutoFit/>
          </a:bodyPr>
          <a:lstStyle/>
          <a:p>
            <a:pPr algn="ctr" defTabSz="514338">
              <a:defRPr/>
            </a:pPr>
            <a:r>
              <a:rPr lang="vi-VN" sz="6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6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Nhâm</a:t>
            </a:r>
            <a:endParaRPr lang="vi-VN" sz="6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ình chữ nhật 10"/>
          <p:cNvSpPr/>
          <p:nvPr/>
        </p:nvSpPr>
        <p:spPr>
          <a:xfrm>
            <a:off x="2959935" y="2900499"/>
            <a:ext cx="6667460" cy="1054137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pPr algn="ctr" defTabSz="685783">
              <a:defRPr/>
            </a:pPr>
            <a:r>
              <a:rPr lang="vi-VN" sz="3200" b="1" kern="0" dirty="0" smtClean="0">
                <a:ln w="12700" cmpd="sng">
                  <a:solidFill>
                    <a:srgbClr val="000056"/>
                  </a:solidFill>
                  <a:prstDash val="solid"/>
                </a:ln>
                <a:gradFill>
                  <a:gsLst>
                    <a:gs pos="0">
                      <a:srgbClr val="000056"/>
                    </a:gs>
                    <a:gs pos="4000">
                      <a:srgbClr val="000056">
                        <a:lumMod val="60000"/>
                        <a:lumOff val="40000"/>
                      </a:srgbClr>
                    </a:gs>
                    <a:gs pos="87000">
                      <a:srgbClr val="00005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smtClean="0">
                <a:ln w="12700" cmpd="sng">
                  <a:solidFill>
                    <a:srgbClr val="000056"/>
                  </a:solidFill>
                  <a:prstDash val="solid"/>
                </a:ln>
                <a:gradFill>
                  <a:gsLst>
                    <a:gs pos="0">
                      <a:srgbClr val="000056"/>
                    </a:gs>
                    <a:gs pos="4000">
                      <a:srgbClr val="000056">
                        <a:lumMod val="60000"/>
                        <a:lumOff val="40000"/>
                      </a:srgbClr>
                    </a:gs>
                    <a:gs pos="87000">
                      <a:srgbClr val="00005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itchFamily="18" charset="0"/>
              </a:rPr>
              <a:t>LUYỆN TỪ VÀ </a:t>
            </a:r>
            <a:r>
              <a:rPr lang="en-US" sz="3200" b="1" kern="0" dirty="0" smtClean="0">
                <a:ln w="12700" cmpd="sng">
                  <a:solidFill>
                    <a:srgbClr val="000056"/>
                  </a:solidFill>
                  <a:prstDash val="solid"/>
                </a:ln>
                <a:gradFill>
                  <a:gsLst>
                    <a:gs pos="0">
                      <a:srgbClr val="000056"/>
                    </a:gs>
                    <a:gs pos="4000">
                      <a:srgbClr val="000056">
                        <a:lumMod val="60000"/>
                        <a:lumOff val="40000"/>
                      </a:srgbClr>
                    </a:gs>
                    <a:gs pos="87000">
                      <a:srgbClr val="00005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</a:p>
          <a:p>
            <a:pPr algn="ctr" defTabSz="685783">
              <a:defRPr/>
            </a:pPr>
            <a:r>
              <a:rPr lang="en-GB" sz="3200" b="1" kern="0" dirty="0" smtClean="0">
                <a:ln w="12700" cmpd="sng">
                  <a:solidFill>
                    <a:srgbClr val="000056"/>
                  </a:solidFill>
                  <a:prstDash val="solid"/>
                </a:ln>
                <a:gradFill>
                  <a:gsLst>
                    <a:gs pos="0">
                      <a:srgbClr val="000056"/>
                    </a:gs>
                    <a:gs pos="4000">
                      <a:srgbClr val="000056">
                        <a:lumMod val="60000"/>
                        <a:lumOff val="40000"/>
                      </a:srgbClr>
                    </a:gs>
                    <a:gs pos="87000">
                      <a:srgbClr val="00005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itchFamily="18" charset="0"/>
              </a:rPr>
              <a:t>TỪ CHỈ ĐẶC ĐIỂM. CÂU KHIẾN</a:t>
            </a:r>
            <a:endParaRPr lang="vi-VN" sz="3200" b="1" kern="0" dirty="0">
              <a:ln w="12700" cmpd="sng">
                <a:solidFill>
                  <a:srgbClr val="000056"/>
                </a:solidFill>
                <a:prstDash val="solid"/>
              </a:ln>
              <a:gradFill>
                <a:gsLst>
                  <a:gs pos="0">
                    <a:srgbClr val="000056"/>
                  </a:gs>
                  <a:gs pos="4000">
                    <a:srgbClr val="000056">
                      <a:lumMod val="60000"/>
                      <a:lumOff val="40000"/>
                    </a:srgbClr>
                  </a:gs>
                  <a:gs pos="87000">
                    <a:srgbClr val="000056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>
            <a:spLocks noChangeArrowheads="1"/>
          </p:cNvSpPr>
          <p:nvPr/>
        </p:nvSpPr>
        <p:spPr bwMode="auto">
          <a:xfrm>
            <a:off x="3981355" y="2074864"/>
            <a:ext cx="4630436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5143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1435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1435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1435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1435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783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GB" alt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altLang="en-US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8"/>
          <p:cNvSpPr txBox="1">
            <a:spLocks noChangeArrowheads="1"/>
          </p:cNvSpPr>
          <p:nvPr/>
        </p:nvSpPr>
        <p:spPr bwMode="auto">
          <a:xfrm>
            <a:off x="2628901" y="4294171"/>
            <a:ext cx="7277101" cy="6667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5143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1435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1435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1435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1435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783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vi-VN" altLang="en-US" sz="3733" b="1" i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Giáo viên: </a:t>
            </a:r>
            <a:r>
              <a:rPr lang="en-US" altLang="en-US" sz="3733" b="1" i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Lê Thụy Hồng</a:t>
            </a:r>
            <a:r>
              <a:rPr lang="vi-VN" altLang="en-US" sz="3733" b="1" i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Hạnh</a:t>
            </a:r>
            <a:endParaRPr lang="en-US" altLang="en-US" sz="3733" b="1" i="1">
              <a:solidFill>
                <a:srgbClr val="FF000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pic>
        <p:nvPicPr>
          <p:cNvPr id="6155" name="Picture 11" descr="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9" y="5391150"/>
            <a:ext cx="18573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1" descr="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782" y="4706938"/>
            <a:ext cx="18573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1" descr="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020" y="4649788"/>
            <a:ext cx="18573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1" descr="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923" y="4659313"/>
            <a:ext cx="18573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1" descr="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1" y="4706938"/>
            <a:ext cx="18573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1" descr="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292" y="-111125"/>
            <a:ext cx="18573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1" descr="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707" y="-145342"/>
            <a:ext cx="1857375" cy="293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sunflower_siste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5805" y="5290761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sunflower_siste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0297" y="525780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sunflower_siste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20200" y="5311793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sunflower_siste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36160" y="5311793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sunflower_siste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47317" y="533400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sunflower_siste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59935" y="5236902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sunflower_siste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34781" y="510540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sunflower_siste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94162" y="5311793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 descr="sunflower_siste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50496" y="533400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 descr="sunflower_siste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6779" y="5275011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 descr="sunflower_siste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7348" y="5290761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075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5817" y="222068"/>
            <a:ext cx="9026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latin typeface="HP001 4 hàng" panose="020B0603050302020204" pitchFamily="34" charset="0"/>
              </a:rPr>
              <a:t>Thứ</a:t>
            </a:r>
            <a:r>
              <a:rPr lang="en-GB" sz="3200" b="1" dirty="0" smtClean="0">
                <a:latin typeface="HP001 4 hàng" panose="020B0603050302020204" pitchFamily="34" charset="0"/>
              </a:rPr>
              <a:t> 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năm</a:t>
            </a:r>
            <a:r>
              <a:rPr lang="en-GB" sz="3200" b="1" dirty="0" smtClean="0">
                <a:latin typeface="HP001 4 hàng" panose="020B0603050302020204" pitchFamily="34" charset="0"/>
              </a:rPr>
              <a:t>,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ngày</a:t>
            </a:r>
            <a:r>
              <a:rPr lang="en-GB" sz="3200" b="1" dirty="0" smtClean="0">
                <a:latin typeface="HP001 4 hàng" panose="020B0603050302020204" pitchFamily="34" charset="0"/>
              </a:rPr>
              <a:t> 10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tháng</a:t>
            </a:r>
            <a:r>
              <a:rPr lang="en-GB" sz="3200" b="1" dirty="0" smtClean="0">
                <a:latin typeface="HP001 4 hàng" panose="020B0603050302020204" pitchFamily="34" charset="0"/>
              </a:rPr>
              <a:t>  11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năm</a:t>
            </a:r>
            <a:r>
              <a:rPr lang="en-GB" sz="3200" b="1" dirty="0" smtClean="0">
                <a:latin typeface="HP001 4 hàng" panose="020B0603050302020204" pitchFamily="34" charset="0"/>
              </a:rPr>
              <a:t>  2022</a:t>
            </a:r>
          </a:p>
          <a:p>
            <a:r>
              <a:rPr lang="en-GB" sz="3200" b="1" dirty="0">
                <a:latin typeface="HP001 4 hàng" panose="020B0603050302020204" pitchFamily="34" charset="0"/>
              </a:rPr>
              <a:t> </a:t>
            </a:r>
            <a:r>
              <a:rPr lang="en-GB" sz="3200" b="1" dirty="0" smtClean="0">
                <a:latin typeface="HP001 4 hàng" panose="020B0603050302020204" pitchFamily="34" charset="0"/>
              </a:rPr>
              <a:t>               </a:t>
            </a:r>
            <a:r>
              <a:rPr lang="en-GB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Tiếng</a:t>
            </a:r>
            <a:r>
              <a:rPr lang="en-GB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Việt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172892" y="653143"/>
            <a:ext cx="1554480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06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30254" y="1113927"/>
            <a:ext cx="3139265" cy="530273"/>
            <a:chOff x="1508919" y="1888664"/>
            <a:chExt cx="3733800" cy="70792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707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130254" y="1649633"/>
            <a:ext cx="10461432" cy="546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2696" b="1" dirty="0">
                <a:solidFill>
                  <a:srgbClr val="FF0000"/>
                </a:solidFill>
                <a:latin typeface="Times New Roman"/>
                <a:ea typeface="Times New Roman"/>
              </a:rPr>
              <a:t>Tìm từ chỉ đặc điểm có trong đoạn thơ dưới đây:</a:t>
            </a:r>
            <a:endParaRPr lang="en-US" sz="2696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7543" y="2406821"/>
            <a:ext cx="5253428" cy="1751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9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96" b="1" dirty="0">
                <a:latin typeface="Times New Roman" pitchFamily="18" charset="0"/>
                <a:cs typeface="Times New Roman" pitchFamily="18" charset="0"/>
              </a:rPr>
              <a:t>Có một giờ Văn như thế</a:t>
            </a:r>
          </a:p>
          <a:p>
            <a:pPr algn="just"/>
            <a:r>
              <a:rPr lang="vi-VN" sz="2696" b="1" dirty="0">
                <a:latin typeface="Times New Roman" pitchFamily="18" charset="0"/>
                <a:cs typeface="Times New Roman" pitchFamily="18" charset="0"/>
              </a:rPr>
              <a:t>Lớp em im phắc lặng nghe</a:t>
            </a:r>
          </a:p>
          <a:p>
            <a:pPr algn="just"/>
            <a:r>
              <a:rPr lang="vi-VN" sz="2696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96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696" b="1" dirty="0">
                <a:latin typeface="Times New Roman" pitchFamily="18" charset="0"/>
                <a:cs typeface="Times New Roman" pitchFamily="18" charset="0"/>
              </a:rPr>
              <a:t>Mẹ vắng nhà ngày bão</a:t>
            </a:r>
            <a:r>
              <a:rPr lang="en-US" sz="2696" b="1" dirty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696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696" b="1" dirty="0">
                <a:latin typeface="Times New Roman" pitchFamily="18" charset="0"/>
                <a:cs typeface="Times New Roman" pitchFamily="18" charset="0"/>
              </a:rPr>
              <a:t>Cô giảng miệt mài say mê.</a:t>
            </a:r>
          </a:p>
        </p:txBody>
      </p:sp>
      <p:sp>
        <p:nvSpPr>
          <p:cNvPr id="6" name="Rectangle 5"/>
          <p:cNvSpPr/>
          <p:nvPr/>
        </p:nvSpPr>
        <p:spPr>
          <a:xfrm>
            <a:off x="930483" y="4741784"/>
            <a:ext cx="6678072" cy="590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443">
              <a:lnSpc>
                <a:spcPct val="120000"/>
              </a:lnSpc>
            </a:pPr>
            <a:r>
              <a:rPr lang="nl-NL" sz="2696" b="1" dirty="0">
                <a:solidFill>
                  <a:srgbClr val="FF0000"/>
                </a:solidFill>
                <a:latin typeface="Times New Roman"/>
                <a:ea typeface="Times New Roman"/>
              </a:rPr>
              <a:t>dịu dàng, đảm đang, tần tảo, vụng về</a:t>
            </a:r>
            <a:r>
              <a:rPr lang="vi-VN" sz="2696" b="1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en-US" sz="2696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86546" y="2406822"/>
            <a:ext cx="5650676" cy="2166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96" b="1" dirty="0">
                <a:latin typeface="Times New Roman" pitchFamily="18" charset="0"/>
                <a:cs typeface="Times New Roman" pitchFamily="18" charset="0"/>
              </a:rPr>
              <a:t>Ai cũng nghĩ đến mẹ mình </a:t>
            </a:r>
            <a:endParaRPr lang="en-US" sz="2696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696" b="1" dirty="0">
                <a:latin typeface="Times New Roman" pitchFamily="18" charset="0"/>
                <a:cs typeface="Times New Roman" pitchFamily="18" charset="0"/>
              </a:rPr>
              <a:t>Dịu dàng, đảm đang, tần tảo</a:t>
            </a:r>
          </a:p>
          <a:p>
            <a:pPr algn="just"/>
            <a:r>
              <a:rPr lang="vi-VN" sz="2696" b="1" dirty="0">
                <a:latin typeface="Times New Roman" pitchFamily="18" charset="0"/>
                <a:cs typeface="Times New Roman" pitchFamily="18" charset="0"/>
              </a:rPr>
              <a:t>Ai cũng thương thương bố mình</a:t>
            </a:r>
          </a:p>
          <a:p>
            <a:pPr algn="just"/>
            <a:r>
              <a:rPr lang="vi-VN" sz="2696" b="1" dirty="0">
                <a:latin typeface="Times New Roman" pitchFamily="18" charset="0"/>
                <a:cs typeface="Times New Roman" pitchFamily="18" charset="0"/>
              </a:rPr>
              <a:t>Vụng về chăm con ngày bão.</a:t>
            </a:r>
          </a:p>
          <a:p>
            <a:pPr algn="just"/>
            <a:r>
              <a:rPr lang="vi-VN" sz="2696" b="1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vi-VN" sz="2696" b="1" i="1" dirty="0">
                <a:latin typeface="Times New Roman" pitchFamily="18" charset="0"/>
                <a:cs typeface="Times New Roman" pitchFamily="18" charset="0"/>
              </a:rPr>
              <a:t>(Nguyễn Thị Mai)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5324" y="5373050"/>
            <a:ext cx="11123650" cy="133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96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696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96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Giải thích từ (đảm đang tảo tần là: thường nói về người phụ nữ làm lụng vất vả chăm lo cho gia đình )</a:t>
            </a:r>
          </a:p>
          <a:p>
            <a:pPr algn="just"/>
            <a:r>
              <a:rPr lang="vi-VN" sz="2696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Vụng về : vụng</a:t>
            </a:r>
            <a:r>
              <a:rPr lang="en-US" sz="2696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96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(nghĩa trong bài: không thạo, không quen làm ....).</a:t>
            </a:r>
            <a:endParaRPr lang="en-US" sz="2696" b="1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95"/>
          <p:cNvSpPr>
            <a:spLocks noChangeArrowheads="1"/>
          </p:cNvSpPr>
          <p:nvPr/>
        </p:nvSpPr>
        <p:spPr bwMode="auto">
          <a:xfrm>
            <a:off x="3068645" y="1156691"/>
            <a:ext cx="62214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n-GB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Từ</a:t>
            </a:r>
            <a:r>
              <a:rPr lang="en-GB" sz="2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chỉ</a:t>
            </a:r>
            <a:r>
              <a:rPr lang="en-GB" sz="2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đặc</a:t>
            </a:r>
            <a:r>
              <a:rPr lang="en-GB" sz="2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điểm</a:t>
            </a:r>
            <a:r>
              <a:rPr lang="en-GB" sz="2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. </a:t>
            </a:r>
            <a:r>
              <a:rPr lang="en-GB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Câu</a:t>
            </a:r>
            <a:r>
              <a:rPr lang="en-GB" sz="2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khiến</a:t>
            </a:r>
            <a:endParaRPr lang="en-GB" sz="2800" b="1" dirty="0">
              <a:solidFill>
                <a:srgbClr val="FF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68645" y="102127"/>
            <a:ext cx="71453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HP001 4 hàng" panose="020B0603050302020204" pitchFamily="34" charset="0"/>
              </a:rPr>
              <a:t>Thứ</a:t>
            </a:r>
            <a:r>
              <a:rPr lang="en-GB" sz="2400" b="1" dirty="0" smtClean="0">
                <a:latin typeface="HP001 4 hàng" panose="020B0603050302020204" pitchFamily="34" charset="0"/>
              </a:rPr>
              <a:t>  </a:t>
            </a:r>
            <a:r>
              <a:rPr lang="en-GB" sz="2400" b="1" dirty="0" err="1" smtClean="0">
                <a:latin typeface="HP001 4 hàng" panose="020B0603050302020204" pitchFamily="34" charset="0"/>
              </a:rPr>
              <a:t>năm</a:t>
            </a:r>
            <a:r>
              <a:rPr lang="en-GB" sz="2400" b="1" dirty="0" smtClean="0">
                <a:latin typeface="HP001 4 hàng" panose="020B0603050302020204" pitchFamily="34" charset="0"/>
              </a:rPr>
              <a:t>, </a:t>
            </a:r>
            <a:r>
              <a:rPr lang="en-GB" sz="2400" b="1" dirty="0" err="1" smtClean="0">
                <a:latin typeface="HP001 4 hàng" panose="020B0603050302020204" pitchFamily="34" charset="0"/>
              </a:rPr>
              <a:t>ngày</a:t>
            </a:r>
            <a:r>
              <a:rPr lang="en-GB" sz="2400" b="1" dirty="0" smtClean="0">
                <a:latin typeface="HP001 4 hàng" panose="020B0603050302020204" pitchFamily="34" charset="0"/>
              </a:rPr>
              <a:t> 10 </a:t>
            </a:r>
            <a:r>
              <a:rPr lang="en-GB" sz="2400" b="1" dirty="0" err="1" smtClean="0">
                <a:latin typeface="HP001 4 hàng" panose="020B0603050302020204" pitchFamily="34" charset="0"/>
              </a:rPr>
              <a:t>tháng</a:t>
            </a:r>
            <a:r>
              <a:rPr lang="en-GB" sz="2400" b="1" dirty="0" smtClean="0">
                <a:latin typeface="HP001 4 hàng" panose="020B0603050302020204" pitchFamily="34" charset="0"/>
              </a:rPr>
              <a:t>  11 </a:t>
            </a:r>
            <a:r>
              <a:rPr lang="en-GB" sz="2400" b="1" dirty="0" err="1" smtClean="0">
                <a:latin typeface="HP001 4 hàng" panose="020B0603050302020204" pitchFamily="34" charset="0"/>
              </a:rPr>
              <a:t>năm</a:t>
            </a:r>
            <a:r>
              <a:rPr lang="en-GB" sz="2400" b="1" dirty="0" smtClean="0">
                <a:latin typeface="HP001 4 hàng" panose="020B0603050302020204" pitchFamily="34" charset="0"/>
              </a:rPr>
              <a:t>  2022</a:t>
            </a:r>
          </a:p>
          <a:p>
            <a:r>
              <a:rPr lang="en-GB" sz="2400" b="1" dirty="0">
                <a:latin typeface="HP001 4 hàng" panose="020B0603050302020204" pitchFamily="34" charset="0"/>
              </a:rPr>
              <a:t> </a:t>
            </a:r>
            <a:r>
              <a:rPr lang="en-GB" sz="2400" b="1" dirty="0" smtClean="0">
                <a:latin typeface="HP001 4 hàng" panose="020B0603050302020204" pitchFamily="34" charset="0"/>
              </a:rPr>
              <a:t>                  </a:t>
            </a:r>
            <a:r>
              <a:rPr lang="en-GB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Tiếng</a:t>
            </a:r>
            <a:r>
              <a:rPr lang="en-GB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Việt</a:t>
            </a:r>
            <a:endParaRPr lang="en-GB" sz="2000" b="1" dirty="0" smtClean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r>
              <a:rPr lang="en-GB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                  </a:t>
            </a:r>
            <a:r>
              <a:rPr lang="en-GB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Luyện</a:t>
            </a:r>
            <a:r>
              <a:rPr lang="en-GB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từ</a:t>
            </a:r>
            <a:r>
              <a:rPr lang="en-GB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GB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câu</a:t>
            </a:r>
            <a:r>
              <a:rPr lang="en-GB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066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6" grpId="0"/>
      <p:bldP spid="2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30254" y="1374210"/>
            <a:ext cx="3139265" cy="530273"/>
            <a:chOff x="1508919" y="1888664"/>
            <a:chExt cx="3733800" cy="70792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707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46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130254" y="1887907"/>
            <a:ext cx="10461432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2696" b="1" dirty="0">
                <a:solidFill>
                  <a:srgbClr val="FF0000"/>
                </a:solidFill>
                <a:latin typeface="Times New Roman"/>
                <a:ea typeface="Times New Roman"/>
              </a:rPr>
              <a:t>Ghép mỗi câu sau với kiểu câu thích hợp</a:t>
            </a:r>
            <a:endParaRPr lang="vi-VN" sz="2696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3068645" y="1156691"/>
            <a:ext cx="62214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n-GB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Từ</a:t>
            </a:r>
            <a:r>
              <a:rPr lang="en-GB" sz="2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chỉ</a:t>
            </a:r>
            <a:r>
              <a:rPr lang="en-GB" sz="2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đặc</a:t>
            </a:r>
            <a:r>
              <a:rPr lang="en-GB" sz="2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điểm</a:t>
            </a:r>
            <a:r>
              <a:rPr lang="en-GB" sz="2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. </a:t>
            </a:r>
            <a:r>
              <a:rPr lang="en-GB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Câu</a:t>
            </a:r>
            <a:r>
              <a:rPr lang="en-GB" sz="2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khiến</a:t>
            </a:r>
            <a:endParaRPr lang="en-GB" sz="2800" b="1" dirty="0">
              <a:solidFill>
                <a:srgbClr val="FF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pic>
        <p:nvPicPr>
          <p:cNvPr id="32" name="Picture 31"/>
          <p:cNvPicPr/>
          <p:nvPr/>
        </p:nvPicPr>
        <p:blipFill rotWithShape="1">
          <a:blip r:embed="rId2"/>
          <a:srcRect l="33818" t="55783" r="32771" b="31446"/>
          <a:stretch/>
        </p:blipFill>
        <p:spPr bwMode="auto">
          <a:xfrm>
            <a:off x="1130254" y="4342241"/>
            <a:ext cx="8937178" cy="21118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Subtitle 32"/>
          <p:cNvSpPr>
            <a:spLocks noGrp="1"/>
          </p:cNvSpPr>
          <p:nvPr>
            <p:ph type="subTitle" idx="1"/>
          </p:nvPr>
        </p:nvSpPr>
        <p:spPr>
          <a:xfrm>
            <a:off x="2100574" y="3828543"/>
            <a:ext cx="7762544" cy="51369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vi-VN" sz="2696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Câu kể                 câu cảm                Câu khiến</a:t>
            </a:r>
            <a:endParaRPr lang="en-US" sz="2696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68645" y="102127"/>
            <a:ext cx="71453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HP001 4 hàng" panose="020B0603050302020204" pitchFamily="34" charset="0"/>
              </a:rPr>
              <a:t>Thứ</a:t>
            </a:r>
            <a:r>
              <a:rPr lang="en-GB" sz="2400" b="1" dirty="0" smtClean="0">
                <a:latin typeface="HP001 4 hàng" panose="020B0603050302020204" pitchFamily="34" charset="0"/>
              </a:rPr>
              <a:t>  </a:t>
            </a:r>
            <a:r>
              <a:rPr lang="en-GB" sz="2400" b="1" dirty="0" err="1" smtClean="0">
                <a:latin typeface="HP001 4 hàng" panose="020B0603050302020204" pitchFamily="34" charset="0"/>
              </a:rPr>
              <a:t>năm</a:t>
            </a:r>
            <a:r>
              <a:rPr lang="en-GB" sz="2400" b="1" dirty="0" smtClean="0">
                <a:latin typeface="HP001 4 hàng" panose="020B0603050302020204" pitchFamily="34" charset="0"/>
              </a:rPr>
              <a:t>, </a:t>
            </a:r>
            <a:r>
              <a:rPr lang="en-GB" sz="2400" b="1" dirty="0" err="1" smtClean="0">
                <a:latin typeface="HP001 4 hàng" panose="020B0603050302020204" pitchFamily="34" charset="0"/>
              </a:rPr>
              <a:t>ngày</a:t>
            </a:r>
            <a:r>
              <a:rPr lang="en-GB" sz="2400" b="1" dirty="0" smtClean="0">
                <a:latin typeface="HP001 4 hàng" panose="020B0603050302020204" pitchFamily="34" charset="0"/>
              </a:rPr>
              <a:t> 10 </a:t>
            </a:r>
            <a:r>
              <a:rPr lang="en-GB" sz="2400" b="1" dirty="0" err="1" smtClean="0">
                <a:latin typeface="HP001 4 hàng" panose="020B0603050302020204" pitchFamily="34" charset="0"/>
              </a:rPr>
              <a:t>tháng</a:t>
            </a:r>
            <a:r>
              <a:rPr lang="en-GB" sz="2400" b="1" dirty="0" smtClean="0">
                <a:latin typeface="HP001 4 hàng" panose="020B0603050302020204" pitchFamily="34" charset="0"/>
              </a:rPr>
              <a:t>  11 </a:t>
            </a:r>
            <a:r>
              <a:rPr lang="en-GB" sz="2400" b="1" dirty="0" err="1" smtClean="0">
                <a:latin typeface="HP001 4 hàng" panose="020B0603050302020204" pitchFamily="34" charset="0"/>
              </a:rPr>
              <a:t>năm</a:t>
            </a:r>
            <a:r>
              <a:rPr lang="en-GB" sz="2400" b="1" dirty="0" smtClean="0">
                <a:latin typeface="HP001 4 hàng" panose="020B0603050302020204" pitchFamily="34" charset="0"/>
              </a:rPr>
              <a:t>  2022</a:t>
            </a:r>
          </a:p>
          <a:p>
            <a:r>
              <a:rPr lang="en-GB" sz="2400" b="1" dirty="0">
                <a:latin typeface="HP001 4 hàng" panose="020B0603050302020204" pitchFamily="34" charset="0"/>
              </a:rPr>
              <a:t> </a:t>
            </a:r>
            <a:r>
              <a:rPr lang="en-GB" sz="2400" b="1" dirty="0" smtClean="0">
                <a:latin typeface="HP001 4 hàng" panose="020B0603050302020204" pitchFamily="34" charset="0"/>
              </a:rPr>
              <a:t>                  </a:t>
            </a:r>
            <a:r>
              <a:rPr lang="en-GB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Tiếng</a:t>
            </a:r>
            <a:r>
              <a:rPr lang="en-GB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Việt</a:t>
            </a:r>
            <a:endParaRPr lang="en-GB" sz="2000" b="1" dirty="0" smtClean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r>
              <a:rPr lang="en-GB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                  </a:t>
            </a:r>
            <a:r>
              <a:rPr lang="en-GB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Luyện</a:t>
            </a:r>
            <a:r>
              <a:rPr lang="en-GB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từ</a:t>
            </a:r>
            <a:r>
              <a:rPr lang="en-GB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GB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câu</a:t>
            </a:r>
            <a:r>
              <a:rPr lang="en-GB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3589" y="2377201"/>
            <a:ext cx="960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marL="342900" indent="-342900">
              <a:buAutoNum type="arabicPeriod"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 !</a:t>
            </a:r>
          </a:p>
          <a:p>
            <a:pPr marL="342900" indent="-342900">
              <a:buAutoNum type="arabicPeriod"/>
            </a:pP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579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30254" y="1113927"/>
            <a:ext cx="3139265" cy="530273"/>
            <a:chOff x="1508919" y="1888664"/>
            <a:chExt cx="3733800" cy="70792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707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130254" y="1723185"/>
            <a:ext cx="10461432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4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4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4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4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2846" b="1" dirty="0">
                <a:solidFill>
                  <a:srgbClr val="FF0000"/>
                </a:solidFill>
                <a:latin typeface="Times New Roman"/>
                <a:ea typeface="Times New Roman"/>
              </a:rPr>
              <a:t>Nêu dấu hiệu nhận biết câu </a:t>
            </a:r>
            <a:r>
              <a:rPr lang="nl-NL" sz="2846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khiến</a:t>
            </a:r>
            <a:endParaRPr lang="vi-VN" sz="2846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71089" y="2458682"/>
            <a:ext cx="10461432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46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2846" b="1" dirty="0">
                <a:latin typeface="Times New Roman" pitchFamily="18" charset="0"/>
                <a:cs typeface="Times New Roman" pitchFamily="18" charset="0"/>
              </a:rPr>
              <a:t>hân tích câu khiến: Chị xóa dòng </a:t>
            </a:r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46" b="1" dirty="0">
                <a:latin typeface="Times New Roman" pitchFamily="18" charset="0"/>
                <a:cs typeface="Times New Roman" pitchFamily="18" charset="0"/>
              </a:rPr>
              <a:t>Nấu ăn không ngon</a:t>
            </a:r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2846" b="1" dirty="0">
                <a:latin typeface="Times New Roman" pitchFamily="18" charset="0"/>
                <a:cs typeface="Times New Roman" pitchFamily="18" charset="0"/>
              </a:rPr>
              <a:t>, đi chị!</a:t>
            </a:r>
            <a:endParaRPr lang="en-US" sz="2846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68405" y="5092238"/>
            <a:ext cx="9274629" cy="968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46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46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Trong câu có từ đi, cuối câu có dấu chấm tham ( ! ), câu dùng để nêu yêu cầu, đề nghị, </a:t>
            </a:r>
            <a:r>
              <a:rPr lang="vi-VN" sz="2846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sz="2846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2846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846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46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46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46" b="1" i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95"/>
          <p:cNvSpPr>
            <a:spLocks noChangeArrowheads="1"/>
          </p:cNvSpPr>
          <p:nvPr/>
        </p:nvSpPr>
        <p:spPr bwMode="auto">
          <a:xfrm>
            <a:off x="3068645" y="1156691"/>
            <a:ext cx="62214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n-GB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Từ</a:t>
            </a:r>
            <a:r>
              <a:rPr lang="en-GB" sz="2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chỉ</a:t>
            </a:r>
            <a:r>
              <a:rPr lang="en-GB" sz="2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đặc</a:t>
            </a:r>
            <a:r>
              <a:rPr lang="en-GB" sz="2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điểm</a:t>
            </a:r>
            <a:r>
              <a:rPr lang="en-GB" sz="2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. </a:t>
            </a:r>
            <a:r>
              <a:rPr lang="en-GB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Câu</a:t>
            </a:r>
            <a:r>
              <a:rPr lang="en-GB" sz="2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khiến</a:t>
            </a:r>
            <a:endParaRPr lang="en-GB" sz="2800" b="1" dirty="0">
              <a:solidFill>
                <a:srgbClr val="FF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68645" y="102127"/>
            <a:ext cx="71453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HP001 4 hàng" panose="020B0603050302020204" pitchFamily="34" charset="0"/>
              </a:rPr>
              <a:t>Thứ</a:t>
            </a:r>
            <a:r>
              <a:rPr lang="en-GB" sz="2400" b="1" dirty="0" smtClean="0">
                <a:latin typeface="HP001 4 hàng" panose="020B0603050302020204" pitchFamily="34" charset="0"/>
              </a:rPr>
              <a:t>  </a:t>
            </a:r>
            <a:r>
              <a:rPr lang="en-GB" sz="2400" b="1" dirty="0" err="1" smtClean="0">
                <a:latin typeface="HP001 4 hàng" panose="020B0603050302020204" pitchFamily="34" charset="0"/>
              </a:rPr>
              <a:t>năm</a:t>
            </a:r>
            <a:r>
              <a:rPr lang="en-GB" sz="2400" b="1" dirty="0" smtClean="0">
                <a:latin typeface="HP001 4 hàng" panose="020B0603050302020204" pitchFamily="34" charset="0"/>
              </a:rPr>
              <a:t>, </a:t>
            </a:r>
            <a:r>
              <a:rPr lang="en-GB" sz="2400" b="1" dirty="0" err="1" smtClean="0">
                <a:latin typeface="HP001 4 hàng" panose="020B0603050302020204" pitchFamily="34" charset="0"/>
              </a:rPr>
              <a:t>ngày</a:t>
            </a:r>
            <a:r>
              <a:rPr lang="en-GB" sz="2400" b="1" dirty="0" smtClean="0">
                <a:latin typeface="HP001 4 hàng" panose="020B0603050302020204" pitchFamily="34" charset="0"/>
              </a:rPr>
              <a:t> 10 </a:t>
            </a:r>
            <a:r>
              <a:rPr lang="en-GB" sz="2400" b="1" dirty="0" err="1" smtClean="0">
                <a:latin typeface="HP001 4 hàng" panose="020B0603050302020204" pitchFamily="34" charset="0"/>
              </a:rPr>
              <a:t>tháng</a:t>
            </a:r>
            <a:r>
              <a:rPr lang="en-GB" sz="2400" b="1" dirty="0" smtClean="0">
                <a:latin typeface="HP001 4 hàng" panose="020B0603050302020204" pitchFamily="34" charset="0"/>
              </a:rPr>
              <a:t>  11 </a:t>
            </a:r>
            <a:r>
              <a:rPr lang="en-GB" sz="2400" b="1" dirty="0" err="1" smtClean="0">
                <a:latin typeface="HP001 4 hàng" panose="020B0603050302020204" pitchFamily="34" charset="0"/>
              </a:rPr>
              <a:t>năm</a:t>
            </a:r>
            <a:r>
              <a:rPr lang="en-GB" sz="2400" b="1" dirty="0" smtClean="0">
                <a:latin typeface="HP001 4 hàng" panose="020B0603050302020204" pitchFamily="34" charset="0"/>
              </a:rPr>
              <a:t>  2022</a:t>
            </a:r>
          </a:p>
          <a:p>
            <a:r>
              <a:rPr lang="en-GB" sz="2400" b="1" dirty="0">
                <a:latin typeface="HP001 4 hàng" panose="020B0603050302020204" pitchFamily="34" charset="0"/>
              </a:rPr>
              <a:t> </a:t>
            </a:r>
            <a:r>
              <a:rPr lang="en-GB" sz="2400" b="1" dirty="0" smtClean="0">
                <a:latin typeface="HP001 4 hàng" panose="020B0603050302020204" pitchFamily="34" charset="0"/>
              </a:rPr>
              <a:t>                  </a:t>
            </a:r>
            <a:r>
              <a:rPr lang="en-GB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Tiếng</a:t>
            </a:r>
            <a:r>
              <a:rPr lang="en-GB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Việt</a:t>
            </a:r>
            <a:endParaRPr lang="en-GB" sz="2000" b="1" dirty="0" smtClean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r>
              <a:rPr lang="en-GB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                  </a:t>
            </a:r>
            <a:r>
              <a:rPr lang="en-GB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Luyện</a:t>
            </a:r>
            <a:r>
              <a:rPr lang="en-GB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từ</a:t>
            </a:r>
            <a:r>
              <a:rPr lang="en-GB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GB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câu</a:t>
            </a:r>
            <a:r>
              <a:rPr lang="en-GB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452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30254" y="974667"/>
            <a:ext cx="3139265" cy="530273"/>
            <a:chOff x="1508919" y="1888664"/>
            <a:chExt cx="3733800" cy="70792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707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46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73634" y="1488364"/>
            <a:ext cx="10918052" cy="104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2696" b="1" dirty="0">
                <a:solidFill>
                  <a:srgbClr val="FF0000"/>
                </a:solidFill>
                <a:latin typeface="Times New Roman"/>
                <a:ea typeface="Times New Roman"/>
              </a:rPr>
              <a:t>Sử dụng các từ </a:t>
            </a:r>
            <a:r>
              <a:rPr lang="nl-NL" sz="2696" b="1" i="1" dirty="0">
                <a:solidFill>
                  <a:srgbClr val="FF0000"/>
                </a:solidFill>
                <a:latin typeface="Times New Roman"/>
                <a:ea typeface="Times New Roman"/>
              </a:rPr>
              <a:t>hãy, đứng, chớ, đi, thôi, nào, nhé </a:t>
            </a:r>
            <a:r>
              <a:rPr lang="nl-NL" sz="2696" b="1" dirty="0">
                <a:solidFill>
                  <a:srgbClr val="FF0000"/>
                </a:solidFill>
                <a:latin typeface="Times New Roman"/>
                <a:ea typeface="Times New Roman"/>
              </a:rPr>
              <a:t> để đặt câu khiến trong mỗi tình huống dưới đây:</a:t>
            </a:r>
            <a:endParaRPr lang="en-US" sz="2696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645113"/>
              </p:ext>
            </p:extLst>
          </p:nvPr>
        </p:nvGraphicFramePr>
        <p:xfrm>
          <a:off x="677343" y="2933674"/>
          <a:ext cx="11073042" cy="3121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1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789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 hỏi </a:t>
                      </a:r>
                      <a:endParaRPr lang="en-US" sz="24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93" marR="68493" marT="34247" marB="34247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 trả lời</a:t>
                      </a:r>
                      <a:endParaRPr lang="en-US" sz="24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93" marR="68493" marT="34247" marB="34247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545">
                <a:tc>
                  <a:txBody>
                    <a:bodyPr/>
                    <a:lstStyle/>
                    <a:p>
                      <a:r>
                        <a:rPr lang="vi-VN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a) Muốn các em nhỏ trật tự để xem phim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93" marR="68493" marT="34247" marB="34247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b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93" marR="68493" marT="34247" marB="34247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748">
                <a:tc>
                  <a:txBody>
                    <a:bodyPr/>
                    <a:lstStyle/>
                    <a:p>
                      <a:r>
                        <a:rPr lang="vi-VN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b) Muốn bố mẹ cho về thăm quê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93" marR="68493" marT="34247" marB="34247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93" marR="68493" marT="34247" marB="34247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8811">
                <a:tc>
                  <a:txBody>
                    <a:bodyPr/>
                    <a:lstStyle/>
                    <a:p>
                      <a:pPr algn="just"/>
                      <a:r>
                        <a:rPr lang="vi-VN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c) Muốn bố mua cho cuốn truyện mình thích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93" marR="68493" marT="34247" marB="34247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93" marR="68493" marT="34247" marB="34247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085173" y="3543156"/>
            <a:ext cx="5476597" cy="461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76229"/>
            <a:r>
              <a:rPr lang="vi-VN" sz="2397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Phim đang chiếu, các em hãy trật tự nào</a:t>
            </a:r>
            <a:r>
              <a:rPr lang="en-US" sz="2397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6085172" y="4334437"/>
            <a:ext cx="4466912" cy="461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397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 ơi, mẹ cho con về thăm quê đi!</a:t>
            </a:r>
            <a:endParaRPr lang="en-US" sz="1348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44646" y="5133523"/>
            <a:ext cx="5657815" cy="83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076229"/>
            <a:r>
              <a:rPr lang="vi-VN" sz="2397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 mua cho con cuốn Truyện cổ tích Việt Nam bố nhé!</a:t>
            </a:r>
            <a:endParaRPr lang="en-US" sz="2397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3068645" y="1156691"/>
            <a:ext cx="62214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n-GB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Từ</a:t>
            </a:r>
            <a:r>
              <a:rPr lang="en-GB" sz="2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chỉ</a:t>
            </a:r>
            <a:r>
              <a:rPr lang="en-GB" sz="2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đặc</a:t>
            </a:r>
            <a:r>
              <a:rPr lang="en-GB" sz="2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điểm</a:t>
            </a:r>
            <a:r>
              <a:rPr lang="en-GB" sz="2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. </a:t>
            </a:r>
            <a:r>
              <a:rPr lang="en-GB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Câu</a:t>
            </a:r>
            <a:r>
              <a:rPr lang="en-GB" sz="2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khiến</a:t>
            </a:r>
            <a:endParaRPr lang="en-GB" sz="2800" b="1" dirty="0">
              <a:solidFill>
                <a:srgbClr val="FF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8645" y="102127"/>
            <a:ext cx="71453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HP001 4 hàng" panose="020B0603050302020204" pitchFamily="34" charset="0"/>
              </a:rPr>
              <a:t>Thứ</a:t>
            </a:r>
            <a:r>
              <a:rPr lang="en-GB" sz="2400" b="1" dirty="0" smtClean="0">
                <a:latin typeface="HP001 4 hàng" panose="020B0603050302020204" pitchFamily="34" charset="0"/>
              </a:rPr>
              <a:t>  </a:t>
            </a:r>
            <a:r>
              <a:rPr lang="en-GB" sz="2400" b="1" dirty="0" err="1" smtClean="0">
                <a:latin typeface="HP001 4 hàng" panose="020B0603050302020204" pitchFamily="34" charset="0"/>
              </a:rPr>
              <a:t>năm</a:t>
            </a:r>
            <a:r>
              <a:rPr lang="en-GB" sz="2400" b="1" dirty="0" smtClean="0">
                <a:latin typeface="HP001 4 hàng" panose="020B0603050302020204" pitchFamily="34" charset="0"/>
              </a:rPr>
              <a:t>, </a:t>
            </a:r>
            <a:r>
              <a:rPr lang="en-GB" sz="2400" b="1" dirty="0" err="1" smtClean="0">
                <a:latin typeface="HP001 4 hàng" panose="020B0603050302020204" pitchFamily="34" charset="0"/>
              </a:rPr>
              <a:t>ngày</a:t>
            </a:r>
            <a:r>
              <a:rPr lang="en-GB" sz="2400" b="1" dirty="0" smtClean="0">
                <a:latin typeface="HP001 4 hàng" panose="020B0603050302020204" pitchFamily="34" charset="0"/>
              </a:rPr>
              <a:t> 10 </a:t>
            </a:r>
            <a:r>
              <a:rPr lang="en-GB" sz="2400" b="1" dirty="0" err="1" smtClean="0">
                <a:latin typeface="HP001 4 hàng" panose="020B0603050302020204" pitchFamily="34" charset="0"/>
              </a:rPr>
              <a:t>tháng</a:t>
            </a:r>
            <a:r>
              <a:rPr lang="en-GB" sz="2400" b="1" dirty="0" smtClean="0">
                <a:latin typeface="HP001 4 hàng" panose="020B0603050302020204" pitchFamily="34" charset="0"/>
              </a:rPr>
              <a:t>  11 </a:t>
            </a:r>
            <a:r>
              <a:rPr lang="en-GB" sz="2400" b="1" dirty="0" err="1" smtClean="0">
                <a:latin typeface="HP001 4 hàng" panose="020B0603050302020204" pitchFamily="34" charset="0"/>
              </a:rPr>
              <a:t>năm</a:t>
            </a:r>
            <a:r>
              <a:rPr lang="en-GB" sz="2400" b="1" dirty="0" smtClean="0">
                <a:latin typeface="HP001 4 hàng" panose="020B0603050302020204" pitchFamily="34" charset="0"/>
              </a:rPr>
              <a:t>  2022</a:t>
            </a:r>
          </a:p>
          <a:p>
            <a:r>
              <a:rPr lang="en-GB" sz="2400" b="1" dirty="0">
                <a:latin typeface="HP001 4 hàng" panose="020B0603050302020204" pitchFamily="34" charset="0"/>
              </a:rPr>
              <a:t> </a:t>
            </a:r>
            <a:r>
              <a:rPr lang="en-GB" sz="2400" b="1" dirty="0" smtClean="0">
                <a:latin typeface="HP001 4 hàng" panose="020B0603050302020204" pitchFamily="34" charset="0"/>
              </a:rPr>
              <a:t>                  </a:t>
            </a:r>
            <a:r>
              <a:rPr lang="en-GB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Tiếng</a:t>
            </a:r>
            <a:r>
              <a:rPr lang="en-GB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Việt</a:t>
            </a:r>
            <a:endParaRPr lang="en-GB" sz="2000" b="1" dirty="0" smtClean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r>
              <a:rPr lang="en-GB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                  </a:t>
            </a:r>
            <a:r>
              <a:rPr lang="en-GB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Luyện</a:t>
            </a:r>
            <a:r>
              <a:rPr lang="en-GB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từ</a:t>
            </a:r>
            <a:r>
              <a:rPr lang="en-GB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GB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câu</a:t>
            </a:r>
            <a:r>
              <a:rPr lang="en-GB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781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" y="1627142"/>
            <a:ext cx="5318897" cy="32542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726" y="1627142"/>
            <a:ext cx="6100355" cy="3254284"/>
          </a:xfrm>
          <a:prstGeom prst="rect">
            <a:avLst/>
          </a:prstGeom>
        </p:spPr>
      </p:pic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3068645" y="1156691"/>
            <a:ext cx="62214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n-GB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Từ</a:t>
            </a:r>
            <a:r>
              <a:rPr lang="en-GB" sz="2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chỉ</a:t>
            </a:r>
            <a:r>
              <a:rPr lang="en-GB" sz="2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đặc</a:t>
            </a:r>
            <a:r>
              <a:rPr lang="en-GB" sz="2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điểm</a:t>
            </a:r>
            <a:r>
              <a:rPr lang="en-GB" sz="2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. </a:t>
            </a:r>
            <a:r>
              <a:rPr lang="en-GB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Câu</a:t>
            </a:r>
            <a:r>
              <a:rPr lang="en-GB" sz="2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khiến</a:t>
            </a:r>
            <a:endParaRPr lang="en-GB" sz="2800" b="1" dirty="0">
              <a:solidFill>
                <a:srgbClr val="FF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8645" y="102127"/>
            <a:ext cx="71453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HP001 4 hàng" panose="020B0603050302020204" pitchFamily="34" charset="0"/>
              </a:rPr>
              <a:t>Thứ</a:t>
            </a:r>
            <a:r>
              <a:rPr lang="en-GB" sz="2400" b="1" dirty="0" smtClean="0">
                <a:latin typeface="HP001 4 hàng" panose="020B0603050302020204" pitchFamily="34" charset="0"/>
              </a:rPr>
              <a:t>  </a:t>
            </a:r>
            <a:r>
              <a:rPr lang="en-GB" sz="2400" b="1" dirty="0" err="1" smtClean="0">
                <a:latin typeface="HP001 4 hàng" panose="020B0603050302020204" pitchFamily="34" charset="0"/>
              </a:rPr>
              <a:t>năm</a:t>
            </a:r>
            <a:r>
              <a:rPr lang="en-GB" sz="2400" b="1" dirty="0" smtClean="0">
                <a:latin typeface="HP001 4 hàng" panose="020B0603050302020204" pitchFamily="34" charset="0"/>
              </a:rPr>
              <a:t>, </a:t>
            </a:r>
            <a:r>
              <a:rPr lang="en-GB" sz="2400" b="1" dirty="0" err="1" smtClean="0">
                <a:latin typeface="HP001 4 hàng" panose="020B0603050302020204" pitchFamily="34" charset="0"/>
              </a:rPr>
              <a:t>ngày</a:t>
            </a:r>
            <a:r>
              <a:rPr lang="en-GB" sz="2400" b="1" dirty="0" smtClean="0">
                <a:latin typeface="HP001 4 hàng" panose="020B0603050302020204" pitchFamily="34" charset="0"/>
              </a:rPr>
              <a:t> 10 </a:t>
            </a:r>
            <a:r>
              <a:rPr lang="en-GB" sz="2400" b="1" dirty="0" err="1" smtClean="0">
                <a:latin typeface="HP001 4 hàng" panose="020B0603050302020204" pitchFamily="34" charset="0"/>
              </a:rPr>
              <a:t>tháng</a:t>
            </a:r>
            <a:r>
              <a:rPr lang="en-GB" sz="2400" b="1" dirty="0" smtClean="0">
                <a:latin typeface="HP001 4 hàng" panose="020B0603050302020204" pitchFamily="34" charset="0"/>
              </a:rPr>
              <a:t>  11 </a:t>
            </a:r>
            <a:r>
              <a:rPr lang="en-GB" sz="2400" b="1" dirty="0" err="1" smtClean="0">
                <a:latin typeface="HP001 4 hàng" panose="020B0603050302020204" pitchFamily="34" charset="0"/>
              </a:rPr>
              <a:t>năm</a:t>
            </a:r>
            <a:r>
              <a:rPr lang="en-GB" sz="2400" b="1" dirty="0" smtClean="0">
                <a:latin typeface="HP001 4 hàng" panose="020B0603050302020204" pitchFamily="34" charset="0"/>
              </a:rPr>
              <a:t>  2022</a:t>
            </a:r>
          </a:p>
          <a:p>
            <a:r>
              <a:rPr lang="en-GB" sz="2400" b="1" dirty="0">
                <a:latin typeface="HP001 4 hàng" panose="020B0603050302020204" pitchFamily="34" charset="0"/>
              </a:rPr>
              <a:t> </a:t>
            </a:r>
            <a:r>
              <a:rPr lang="en-GB" sz="2400" b="1" dirty="0" smtClean="0">
                <a:latin typeface="HP001 4 hàng" panose="020B0603050302020204" pitchFamily="34" charset="0"/>
              </a:rPr>
              <a:t>                  </a:t>
            </a:r>
            <a:r>
              <a:rPr lang="en-GB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Tiếng</a:t>
            </a:r>
            <a:r>
              <a:rPr lang="en-GB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Việt</a:t>
            </a:r>
            <a:endParaRPr lang="en-GB" sz="2000" b="1" dirty="0" smtClean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r>
              <a:rPr lang="en-GB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                  </a:t>
            </a:r>
            <a:r>
              <a:rPr lang="en-GB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Luyện</a:t>
            </a:r>
            <a:r>
              <a:rPr lang="en-GB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từ</a:t>
            </a:r>
            <a:r>
              <a:rPr lang="en-GB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GB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câu</a:t>
            </a:r>
            <a:r>
              <a:rPr lang="en-GB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99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-91439"/>
            <a:ext cx="11176001" cy="694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886891" y="2532020"/>
            <a:ext cx="6622869" cy="849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269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4269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</a:t>
            </a:r>
            <a:r>
              <a:rPr lang="vi-VN" sz="4269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vi-VN" sz="4269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VÀ CÁC EM</a:t>
            </a:r>
            <a:endParaRPr lang="en-US" sz="4269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986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138</TotalTime>
  <Words>538</Words>
  <Application>Microsoft Office PowerPoint</Application>
  <PresentationFormat>Widescreen</PresentationFormat>
  <Paragraphs>66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HP001 4 hàng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</cp:revision>
  <dcterms:created xsi:type="dcterms:W3CDTF">2022-10-24T13:58:23Z</dcterms:created>
  <dcterms:modified xsi:type="dcterms:W3CDTF">2022-10-28T09:09:35Z</dcterms:modified>
</cp:coreProperties>
</file>