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1B35-5C2F-4C1D-88EB-BAB68669B3E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ADE22-9784-4E70-8F7B-71030457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53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4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1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4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6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2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38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D73B-F272-450F-A511-A13FE5B209C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C8C1-8C38-42BB-B292-2FDA7F7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6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D73B-F272-450F-A511-A13FE5B209C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C8C1-8C38-42BB-B292-2FDA7F7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3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D73B-F272-450F-A511-A13FE5B209C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C8C1-8C38-42BB-B292-2FDA7F7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896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2836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79175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D73B-F272-450F-A511-A13FE5B209C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C8C1-8C38-42BB-B292-2FDA7F7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3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D73B-F272-450F-A511-A13FE5B209C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C8C1-8C38-42BB-B292-2FDA7F7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D73B-F272-450F-A511-A13FE5B209C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C8C1-8C38-42BB-B292-2FDA7F7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1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D73B-F272-450F-A511-A13FE5B209C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C8C1-8C38-42BB-B292-2FDA7F7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2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D73B-F272-450F-A511-A13FE5B209C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C8C1-8C38-42BB-B292-2FDA7F7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6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D73B-F272-450F-A511-A13FE5B209C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C8C1-8C38-42BB-B292-2FDA7F7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6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D73B-F272-450F-A511-A13FE5B209C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C8C1-8C38-42BB-B292-2FDA7F7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8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D73B-F272-450F-A511-A13FE5B209C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C8C1-8C38-42BB-B292-2FDA7F7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4D73B-F272-450F-A511-A13FE5B209C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CC8C1-8C38-42BB-B292-2FDA7F79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6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60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2086" y="175966"/>
            <a:ext cx="11005513" cy="2098132"/>
            <a:chOff x="1203157" y="685800"/>
            <a:chExt cx="9835657" cy="185902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Ở một nhà máy sản xuất đỏ chơi trẻ em, tháng Một sản xuất được 12 960 sản phẩm. Số sản phẩm sản xuất được trong tháng Hai giảm đi 2 lần so với tháng Một. Hỏi tháng Hai nhà máy đó sản xuất được bao nhiêu sản phẩm?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19718BFB-AAF5-0026-84DD-1A0E6284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53" y="2225716"/>
            <a:ext cx="2171627" cy="1679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190626" y="2628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sản phẩm tháng 2 nhà máy đó sản xuất được là: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    12 960 : 2 = 6 480 (sản phẩm)</a:t>
            </a:r>
          </a:p>
          <a:p>
            <a:pPr algn="r"/>
            <a:r>
              <a:rPr lang="vi-VN" sz="3600" dirty="0">
                <a:solidFill>
                  <a:srgbClr val="FF0000"/>
                </a:solidFill>
              </a:rPr>
              <a:t>        Đáp số : 6 480 (sản phẩm)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2F0855-6157-E093-4464-036177ACDA6E}"/>
              </a:ext>
            </a:extLst>
          </p:cNvPr>
          <p:cNvSpPr txBox="1"/>
          <p:nvPr/>
        </p:nvSpPr>
        <p:spPr>
          <a:xfrm>
            <a:off x="159026" y="6291470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– </a:t>
            </a:r>
            <a:r>
              <a:rPr lang="en-US" sz="2400" dirty="0" err="1"/>
              <a:t>Zalo</a:t>
            </a:r>
            <a:r>
              <a:rPr lang="en-US" sz="2400" dirty="0"/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2617327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8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6"/>
            <a:ext cx="11301789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13324" y="442666"/>
            <a:ext cx="7887701" cy="995209"/>
            <a:chOff x="1041134" y="685800"/>
            <a:chExt cx="7592981" cy="921190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041134" y="706644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16677-7BF9-0641-A505-4AAD9E0C7FB0}"/>
              </a:ext>
            </a:extLst>
          </p:cNvPr>
          <p:cNvSpPr/>
          <p:nvPr/>
        </p:nvSpPr>
        <p:spPr>
          <a:xfrm>
            <a:off x="600075" y="1531088"/>
            <a:ext cx="521017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(54 000 - 6 000): 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F3DDCA-5E18-41F2-6187-239E07148D9B}"/>
              </a:ext>
            </a:extLst>
          </p:cNvPr>
          <p:cNvSpPr/>
          <p:nvPr/>
        </p:nvSpPr>
        <p:spPr>
          <a:xfrm>
            <a:off x="6677246" y="1520456"/>
            <a:ext cx="4867054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43 680 - 7120 x 5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AE4A8-1566-AFFC-E138-25FAEECD1C96}"/>
              </a:ext>
            </a:extLst>
          </p:cNvPr>
          <p:cNvSpPr txBox="1"/>
          <p:nvPr/>
        </p:nvSpPr>
        <p:spPr>
          <a:xfrm>
            <a:off x="1160721" y="2216002"/>
            <a:ext cx="2945218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48 000 : 6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865F-091E-232A-BDCD-BC37EF1E71BE}"/>
              </a:ext>
            </a:extLst>
          </p:cNvPr>
          <p:cNvSpPr txBox="1"/>
          <p:nvPr/>
        </p:nvSpPr>
        <p:spPr>
          <a:xfrm>
            <a:off x="7151946" y="2254102"/>
            <a:ext cx="4373304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43 680 – 35 600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8 080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133373-4231-FF50-3918-9FD2D372EE49}"/>
              </a:ext>
            </a:extLst>
          </p:cNvPr>
          <p:cNvSpPr txBox="1"/>
          <p:nvPr/>
        </p:nvSpPr>
        <p:spPr>
          <a:xfrm>
            <a:off x="159026" y="6291470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– </a:t>
            </a:r>
            <a:r>
              <a:rPr lang="en-US" sz="2400" dirty="0" err="1"/>
              <a:t>Zalo</a:t>
            </a:r>
            <a:r>
              <a:rPr lang="en-US" sz="2400" dirty="0"/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2750309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9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2098132"/>
            <a:chOff x="1203157" y="685800"/>
            <a:chExt cx="9835657" cy="1859022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Để phục vụ năm học mới, một cửa hàng nhập về 4 050 quyển sách tham khảo. Số sách giáo khoa nhập về gấp 5 l</a:t>
              </a:r>
              <a:r>
                <a:rPr lang="en-US" sz="3200" b="0" i="0" dirty="0">
                  <a:solidFill>
                    <a:srgbClr val="002060"/>
                  </a:solidFill>
                  <a:effectLst/>
                </a:rPr>
                <a:t>ầ</a:t>
              </a: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n số sách tham khảo. Hỏi cửa hàng đó nhập về tất cả bao nhiêu quyển sách giáo khoa và sách tham khảo?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1323975" y="2798691"/>
            <a:ext cx="100809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C753DE4-0FD9-5A7F-85AB-036B301E24F6}"/>
              </a:ext>
            </a:extLst>
          </p:cNvPr>
          <p:cNvGrpSpPr/>
          <p:nvPr/>
        </p:nvGrpSpPr>
        <p:grpSpPr>
          <a:xfrm>
            <a:off x="4046515" y="4123779"/>
            <a:ext cx="982685" cy="143421"/>
            <a:chOff x="3276600" y="3124200"/>
            <a:chExt cx="3505200" cy="39987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B93F6DC-42E3-5A85-0D5D-42CA2C2B8024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3CB00B0-4A04-CB19-DB8F-CEEBCC5E0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8CACE85-24AD-8948-0168-56AD0C34D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95" name="Right Brace 194">
            <a:extLst>
              <a:ext uri="{FF2B5EF4-FFF2-40B4-BE49-F238E27FC236}">
                <a16:creationId xmlns:a16="http://schemas.microsoft.com/office/drawing/2014/main" id="{9CB9B2FB-91AE-0153-980A-005390A276A5}"/>
              </a:ext>
            </a:extLst>
          </p:cNvPr>
          <p:cNvSpPr/>
          <p:nvPr/>
        </p:nvSpPr>
        <p:spPr>
          <a:xfrm>
            <a:off x="9393774" y="3763866"/>
            <a:ext cx="286282" cy="1275463"/>
          </a:xfrm>
          <a:prstGeom prst="rightBrace">
            <a:avLst>
              <a:gd name="adj1" fmla="val 2860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F3AF010-875D-6464-BB88-34512C3045E6}"/>
              </a:ext>
            </a:extLst>
          </p:cNvPr>
          <p:cNvGrpSpPr/>
          <p:nvPr/>
        </p:nvGrpSpPr>
        <p:grpSpPr>
          <a:xfrm>
            <a:off x="4068968" y="4825912"/>
            <a:ext cx="5132182" cy="308068"/>
            <a:chOff x="3276600" y="3111022"/>
            <a:chExt cx="3505200" cy="426228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0CD596A-851C-5FAD-5820-DB82390AD0BF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D4FC4AD-3F72-8ED6-9592-AE7BAB4BC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81B9333-60E3-3E07-797C-F3CE75FD8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8210EA5-A175-1FBB-BF9A-BC9CB9F4E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164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9E1F0A9-4982-A479-9E67-BE7ABA4E3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3223" y="3137378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7158459-2F0A-D4BE-AF56-65FF20064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777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C5B9EB3-FFB9-94EB-907B-433FDD65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6352" y="3111022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D5C076C-4670-8E58-5729-60049B08037F}"/>
              </a:ext>
            </a:extLst>
          </p:cNvPr>
          <p:cNvCxnSpPr>
            <a:cxnSpLocks/>
          </p:cNvCxnSpPr>
          <p:nvPr/>
        </p:nvCxnSpPr>
        <p:spPr>
          <a:xfrm flipV="1">
            <a:off x="5042665" y="4248150"/>
            <a:ext cx="0" cy="556410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01" name="Right Brace 200">
            <a:extLst>
              <a:ext uri="{FF2B5EF4-FFF2-40B4-BE49-F238E27FC236}">
                <a16:creationId xmlns:a16="http://schemas.microsoft.com/office/drawing/2014/main" id="{1EB8CD9A-C9AC-9644-5B2A-CB4F794DF742}"/>
              </a:ext>
            </a:extLst>
          </p:cNvPr>
          <p:cNvSpPr/>
          <p:nvPr/>
        </p:nvSpPr>
        <p:spPr>
          <a:xfrm rot="16200000">
            <a:off x="4351995" y="3462652"/>
            <a:ext cx="387005" cy="1005507"/>
          </a:xfrm>
          <a:prstGeom prst="rightBrace">
            <a:avLst>
              <a:gd name="adj1" fmla="val 41059"/>
              <a:gd name="adj2" fmla="val 51162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FE0EF001-CAD1-A496-D6F9-A88B2D6A3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436" r="43750" b="26667"/>
          <a:stretch/>
        </p:blipFill>
        <p:spPr>
          <a:xfrm>
            <a:off x="9794385" y="4015032"/>
            <a:ext cx="524201" cy="751988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8557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AB6C84B-A21D-AD46-6762-65F473479D46}"/>
              </a:ext>
            </a:extLst>
          </p:cNvPr>
          <p:cNvSpPr txBox="1"/>
          <p:nvPr/>
        </p:nvSpPr>
        <p:spPr>
          <a:xfrm>
            <a:off x="1438276" y="4680886"/>
            <a:ext cx="25726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03A824-F325-344E-C82A-944872A4F477}"/>
              </a:ext>
            </a:extLst>
          </p:cNvPr>
          <p:cNvSpPr txBox="1"/>
          <p:nvPr/>
        </p:nvSpPr>
        <p:spPr>
          <a:xfrm>
            <a:off x="1381125" y="3885072"/>
            <a:ext cx="25971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D09F66-25FC-50BB-A831-69AE189BF684}"/>
              </a:ext>
            </a:extLst>
          </p:cNvPr>
          <p:cNvSpPr txBox="1"/>
          <p:nvPr/>
        </p:nvSpPr>
        <p:spPr>
          <a:xfrm>
            <a:off x="3778638" y="3437022"/>
            <a:ext cx="14363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4 050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B9525C4-4D0C-841A-5B48-D860DF558873}"/>
              </a:ext>
            </a:extLst>
          </p:cNvPr>
          <p:cNvSpPr txBox="1"/>
          <p:nvPr/>
        </p:nvSpPr>
        <p:spPr>
          <a:xfrm>
            <a:off x="9982854" y="4350054"/>
            <a:ext cx="1436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DB44D04-2EC3-1BB7-B332-7D4B53F552DE}"/>
              </a:ext>
            </a:extLst>
          </p:cNvPr>
          <p:cNvSpPr txBox="1"/>
          <p:nvPr/>
        </p:nvSpPr>
        <p:spPr>
          <a:xfrm>
            <a:off x="159026" y="6396335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Thảo</a:t>
            </a:r>
            <a:r>
              <a:rPr lang="en-US" sz="2400" dirty="0">
                <a:solidFill>
                  <a:srgbClr val="FFFF00"/>
                </a:solidFill>
              </a:rPr>
              <a:t> – </a:t>
            </a:r>
            <a:r>
              <a:rPr lang="en-US" sz="2400" dirty="0" err="1">
                <a:solidFill>
                  <a:srgbClr val="FFFF00"/>
                </a:solidFill>
              </a:rPr>
              <a:t>Zalo</a:t>
            </a:r>
            <a:r>
              <a:rPr lang="en-US" sz="2400" dirty="0">
                <a:solidFill>
                  <a:srgbClr val="FFFF00"/>
                </a:solidFill>
              </a:rPr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495351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95" grpId="0" animBg="1"/>
      <p:bldP spid="201" grpId="0" animBg="1"/>
      <p:bldP spid="204" grpId="0"/>
      <p:bldP spid="205" grpId="0"/>
      <p:bldP spid="206" grpId="0"/>
      <p:bldP spid="208" grpId="0"/>
      <p:bldP spid="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1975021"/>
            <a:chOff x="1203157" y="685800"/>
            <a:chExt cx="9835657" cy="1749941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71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 phục vụ năm học mới, một cửa hàng nhập về 4 050 quyển sách tham khảo. Số sách giáo khoa nhập về gấp 5 l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ầ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số sách tham khảo. Hỏi cửa hàng đó nhập về tất cả bao nhiêu quyển sách giáo khoa và sách tham khảo?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990600" y="2647950"/>
            <a:ext cx="10414357" cy="3629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5890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0BA6-9F03-F8AD-788F-A6CD3E196597}"/>
              </a:ext>
            </a:extLst>
          </p:cNvPr>
          <p:cNvSpPr txBox="1"/>
          <p:nvPr/>
        </p:nvSpPr>
        <p:spPr>
          <a:xfrm>
            <a:off x="1137906" y="3389169"/>
            <a:ext cx="102635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4 050 x 5 = 20 250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4 050 + 20 250 =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CD82D-D0E0-DF65-22F8-3D58B94D94B6}"/>
              </a:ext>
            </a:extLst>
          </p:cNvPr>
          <p:cNvSpPr txBox="1"/>
          <p:nvPr/>
        </p:nvSpPr>
        <p:spPr>
          <a:xfrm>
            <a:off x="159026" y="6396335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Thảo</a:t>
            </a:r>
            <a:r>
              <a:rPr lang="en-US" sz="2400" dirty="0">
                <a:solidFill>
                  <a:srgbClr val="FFFF00"/>
                </a:solidFill>
              </a:rPr>
              <a:t> – </a:t>
            </a:r>
            <a:r>
              <a:rPr lang="en-US" sz="2400" dirty="0" err="1">
                <a:solidFill>
                  <a:srgbClr val="FFFF00"/>
                </a:solidFill>
              </a:rPr>
              <a:t>Zalo</a:t>
            </a:r>
            <a:r>
              <a:rPr lang="en-US" sz="2400" dirty="0">
                <a:solidFill>
                  <a:srgbClr val="FFFF00"/>
                </a:solidFill>
              </a:rPr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112962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51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894D2F-39AE-C1F0-3520-FDA9D33F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28B84F2D-1E14-0D26-F37A-15041698CC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1" y="295274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233AD-08EE-32A1-CE25-14E3AC0E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96" y="1582695"/>
            <a:ext cx="6712278" cy="333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7D148-D92C-EBD1-0342-F354211847B0}"/>
              </a:ext>
            </a:extLst>
          </p:cNvPr>
          <p:cNvSpPr txBox="1"/>
          <p:nvPr/>
        </p:nvSpPr>
        <p:spPr>
          <a:xfrm>
            <a:off x="3528391" y="4522304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9507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LUYỆN TẬP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11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811E2F98-5020-5939-4285-40BB67B64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1" y="295274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4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86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Tổng của 53 640 và 8 290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51930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471314" y="30689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61830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442738" y="49616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65934" y="298442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51 930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499888" y="30498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61 830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471309" y="495210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7635" y="49644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431774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Hiệu của 68 497 và 35 829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900565" y="51358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1827219" y="510727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2600" y="305807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865942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1038" y="51263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1857375" y="51072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Tích của 29 073 và 3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7064" y="30439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85639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4516" y="30884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50025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914401" y="380473"/>
            <a:ext cx="10601324" cy="16769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Thực hiện phép tính 54 658 : 9 được: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522413" y="293656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71984" y="501878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75462" y="299395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66584" y="497392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541462" y="292703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62451" y="50187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661</Words>
  <Application>Microsoft Office PowerPoint</Application>
  <PresentationFormat>Widescreen</PresentationFormat>
  <Paragraphs>123</Paragraphs>
  <Slides>18</Slides>
  <Notes>7</Notes>
  <HiddenSlides>0</HiddenSlides>
  <MMClips>16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#9Slide02 Noi dung dai</vt:lpstr>
      <vt:lpstr>Algerian</vt:lpstr>
      <vt:lpstr>Arial</vt:lpstr>
      <vt:lpstr>Calibri</vt:lpstr>
      <vt:lpstr>Calibri Light</vt:lpstr>
      <vt:lpstr>Cambria</vt:lpstr>
      <vt:lpstr>Coiny</vt:lpstr>
      <vt:lpstr>Public Sans</vt:lpstr>
      <vt:lpstr>Satisfy</vt:lpstr>
      <vt:lpstr>SVN-Poky's</vt:lpstr>
      <vt:lpstr>Times New Roman</vt:lpstr>
      <vt:lpstr>Office Theme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</cp:revision>
  <dcterms:created xsi:type="dcterms:W3CDTF">2024-10-09T09:09:10Z</dcterms:created>
  <dcterms:modified xsi:type="dcterms:W3CDTF">2024-10-09T09:10:31Z</dcterms:modified>
</cp:coreProperties>
</file>