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E0F3B-28A2-4A6A-8505-AAF6DD66A2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9B9B2-69EF-4BD1-BDA1-58E3007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4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951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91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6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61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5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82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1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2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2024/10/9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611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905" y="-58218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162" y="-40286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85" y="3087822"/>
            <a:ext cx="2482132" cy="34940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80CDA-5C3D-8241-0954-4BBB70B05A74}"/>
              </a:ext>
            </a:extLst>
          </p:cNvPr>
          <p:cNvSpPr/>
          <p:nvPr/>
        </p:nvSpPr>
        <p:spPr>
          <a:xfrm>
            <a:off x="3712628" y="271624"/>
            <a:ext cx="2587944" cy="803046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15D7D-45A9-1C90-FCCD-ECC5D3F5CE94}"/>
              </a:ext>
            </a:extLst>
          </p:cNvPr>
          <p:cNvSpPr txBox="1"/>
          <p:nvPr/>
        </p:nvSpPr>
        <p:spPr>
          <a:xfrm>
            <a:off x="223847" y="351977"/>
            <a:ext cx="2572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 6: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Vogue-ExtraBold" panose="020B0500000000000000" pitchFamily="34" charset="0"/>
              <a:cs typeface="Pattaya" panose="00000500000000000000" pitchFamily="2" charset="-34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3" y="1535014"/>
            <a:ext cx="3743935" cy="4371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38D3E8-5A95-A9DA-A859-77814C47D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774" y="1598193"/>
            <a:ext cx="9303302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571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94AC3B-556D-30F7-C646-42F5BEAB300D}"/>
              </a:ext>
            </a:extLst>
          </p:cNvPr>
          <p:cNvGrpSpPr/>
          <p:nvPr/>
        </p:nvGrpSpPr>
        <p:grpSpPr>
          <a:xfrm>
            <a:off x="367270" y="4015502"/>
            <a:ext cx="4852430" cy="1462824"/>
            <a:chOff x="674228" y="4862098"/>
            <a:chExt cx="5343799" cy="18265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9B06D72-FF03-2F44-B0E6-AA023452DD6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989F89-5568-16F0-4E57-D5C78DCFEF8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59 872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551EF54-3628-A5E4-BC9B-5DDB191D37EB}"/>
              </a:ext>
            </a:extLst>
          </p:cNvPr>
          <p:cNvSpPr/>
          <p:nvPr/>
        </p:nvSpPr>
        <p:spPr>
          <a:xfrm>
            <a:off x="5267325" y="4229100"/>
            <a:ext cx="3581400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F2107-1C3C-F594-9049-51CD0A9E4B14}"/>
              </a:ext>
            </a:extLst>
          </p:cNvPr>
          <p:cNvSpPr txBox="1"/>
          <p:nvPr/>
        </p:nvSpPr>
        <p:spPr>
          <a:xfrm>
            <a:off x="5267325" y="3781425"/>
            <a:ext cx="356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E81301-6D33-A0A1-9536-1E6291C6F955}"/>
              </a:ext>
            </a:extLst>
          </p:cNvPr>
          <p:cNvGrpSpPr/>
          <p:nvPr/>
        </p:nvGrpSpPr>
        <p:grpSpPr>
          <a:xfrm>
            <a:off x="9006445" y="3986927"/>
            <a:ext cx="2509280" cy="985123"/>
            <a:chOff x="674228" y="4862098"/>
            <a:chExt cx="5343799" cy="123007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2E9B28-CDD8-7945-FE85-3E6F5633A57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641B6F-0074-88DB-9C0F-613E19056683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59 870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3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69B271-3909-6DD2-1EFD-759DFAC22F26}"/>
              </a:ext>
            </a:extLst>
          </p:cNvPr>
          <p:cNvGrpSpPr/>
          <p:nvPr/>
        </p:nvGrpSpPr>
        <p:grpSpPr>
          <a:xfrm>
            <a:off x="243445" y="4091702"/>
            <a:ext cx="4852430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C19E8A0-362F-25D3-8D2C-0FF1ABD4657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F3CCB4-CA16-8A50-BCDE-2FE4C708F071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66 053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639DA1C-C5BC-B81B-855B-8C294C8D6188}"/>
              </a:ext>
            </a:extLst>
          </p:cNvPr>
          <p:cNvSpPr/>
          <p:nvPr/>
        </p:nvSpPr>
        <p:spPr>
          <a:xfrm>
            <a:off x="5143499" y="4305300"/>
            <a:ext cx="4200525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CC9B5-FB14-DF64-8747-7CB953D26ED4}"/>
              </a:ext>
            </a:extLst>
          </p:cNvPr>
          <p:cNvSpPr txBox="1"/>
          <p:nvPr/>
        </p:nvSpPr>
        <p:spPr>
          <a:xfrm>
            <a:off x="5067299" y="3905250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B71F0B-79BA-CF74-7F12-9FB45BD29C98}"/>
              </a:ext>
            </a:extLst>
          </p:cNvPr>
          <p:cNvGrpSpPr/>
          <p:nvPr/>
        </p:nvGrpSpPr>
        <p:grpSpPr>
          <a:xfrm>
            <a:off x="9435070" y="4101227"/>
            <a:ext cx="2509280" cy="985123"/>
            <a:chOff x="674228" y="4862098"/>
            <a:chExt cx="5343799" cy="123007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3DB098-2E35-5C7E-F979-4D6972233B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766144-EAC5-D23E-6B39-361B09DA7792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03496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4687591" cy="867686"/>
            <a:chOff x="2947684" y="845858"/>
            <a:chExt cx="3542511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6" y="845858"/>
              <a:ext cx="33061941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5"/>
              <a:ext cx="35425119" cy="150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31F90FB-84F7-482D-9F32-FD988AAE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8" y="-126824"/>
            <a:ext cx="1477109" cy="17578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01B963-7571-6818-F124-79374D148042}"/>
              </a:ext>
            </a:extLst>
          </p:cNvPr>
          <p:cNvGrpSpPr/>
          <p:nvPr/>
        </p:nvGrpSpPr>
        <p:grpSpPr>
          <a:xfrm>
            <a:off x="1167370" y="1567577"/>
            <a:ext cx="3928505" cy="985123"/>
            <a:chOff x="674228" y="4862098"/>
            <a:chExt cx="5343799" cy="12300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BB3B6D-400B-C32E-6C04-1BE0722C3F6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9D743A-38E6-8AF9-C239-84B711300C5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FE3EE9-D281-5F8C-27A1-DB2F31DB8D44}"/>
              </a:ext>
            </a:extLst>
          </p:cNvPr>
          <p:cNvGrpSpPr/>
          <p:nvPr/>
        </p:nvGrpSpPr>
        <p:grpSpPr>
          <a:xfrm>
            <a:off x="6434695" y="1586627"/>
            <a:ext cx="4576205" cy="1462824"/>
            <a:chOff x="674228" y="4862098"/>
            <a:chExt cx="5343799" cy="182655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5FCBAA-C136-0A58-F00B-E4BAAECEA5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36832-A0B5-21BE-DB44-A21DECA62310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849F11-C19E-D142-5D16-3D83AD129167}"/>
              </a:ext>
            </a:extLst>
          </p:cNvPr>
          <p:cNvGrpSpPr/>
          <p:nvPr/>
        </p:nvGrpSpPr>
        <p:grpSpPr>
          <a:xfrm>
            <a:off x="1119745" y="2929652"/>
            <a:ext cx="3928505" cy="985123"/>
            <a:chOff x="674228" y="4862098"/>
            <a:chExt cx="5343799" cy="123007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5C6C0B-0928-CE31-BB63-D8749BB0F921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2F4EFF-8422-154E-92EA-615016577648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F4F59-77FB-5C7D-F062-601B61C2C12E}"/>
              </a:ext>
            </a:extLst>
          </p:cNvPr>
          <p:cNvGrpSpPr/>
          <p:nvPr/>
        </p:nvGrpSpPr>
        <p:grpSpPr>
          <a:xfrm>
            <a:off x="6387070" y="2948702"/>
            <a:ext cx="4576205" cy="985123"/>
            <a:chOff x="674228" y="4862098"/>
            <a:chExt cx="5343799" cy="123007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DED5EC-0E91-1F27-45B6-7B7D3B89377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4C2C03-35E3-AE3B-66A5-E07E1DDEC3E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8794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637126" y="1323975"/>
            <a:ext cx="4297574" cy="3246196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63 758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5 364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666875" y="33242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C801E9-534B-7C9C-770A-F3E922C00FEA}"/>
              </a:ext>
            </a:extLst>
          </p:cNvPr>
          <p:cNvSpPr txBox="1"/>
          <p:nvPr/>
        </p:nvSpPr>
        <p:spPr>
          <a:xfrm>
            <a:off x="12001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1462824"/>
            <a:chOff x="674228" y="4862098"/>
            <a:chExt cx="5343799" cy="182655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BC44808-2D11-E8D3-DF1D-550242126EC1}"/>
              </a:ext>
            </a:extLst>
          </p:cNvPr>
          <p:cNvSpPr txBox="1"/>
          <p:nvPr/>
        </p:nvSpPr>
        <p:spPr>
          <a:xfrm>
            <a:off x="7400925" y="164782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37 429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49 235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C72EDF-5BF8-AD94-EFF6-5DB7ECEE8AB3}"/>
              </a:ext>
            </a:extLst>
          </p:cNvPr>
          <p:cNvSpPr txBox="1"/>
          <p:nvPr/>
        </p:nvSpPr>
        <p:spPr>
          <a:xfrm>
            <a:off x="6972300" y="2200275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02FF9A3-A463-911D-4C37-3570902E8BCE}"/>
              </a:ext>
            </a:extLst>
          </p:cNvPr>
          <p:cNvCxnSpPr>
            <a:cxnSpLocks/>
          </p:cNvCxnSpPr>
          <p:nvPr/>
        </p:nvCxnSpPr>
        <p:spPr>
          <a:xfrm>
            <a:off x="7505700" y="349567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ABF90B2-9FA3-A484-EEE3-F88104EAE6AD}"/>
              </a:ext>
            </a:extLst>
          </p:cNvPr>
          <p:cNvSpPr txBox="1"/>
          <p:nvPr/>
        </p:nvSpPr>
        <p:spPr>
          <a:xfrm>
            <a:off x="936307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84E19-1613-1B45-3DBC-6311E9EDB275}"/>
              </a:ext>
            </a:extLst>
          </p:cNvPr>
          <p:cNvSpPr txBox="1"/>
          <p:nvPr/>
        </p:nvSpPr>
        <p:spPr>
          <a:xfrm>
            <a:off x="8934450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282078-BAFB-4E25-94CC-8E66E1788476}"/>
              </a:ext>
            </a:extLst>
          </p:cNvPr>
          <p:cNvSpPr txBox="1"/>
          <p:nvPr/>
        </p:nvSpPr>
        <p:spPr>
          <a:xfrm>
            <a:off x="854392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7F7048-490E-46E6-60EE-F33CD7CF0DA4}"/>
              </a:ext>
            </a:extLst>
          </p:cNvPr>
          <p:cNvSpPr txBox="1"/>
          <p:nvPr/>
        </p:nvSpPr>
        <p:spPr>
          <a:xfrm>
            <a:off x="79438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C1C0A3-7B33-2E49-E54C-F822396025B4}"/>
              </a:ext>
            </a:extLst>
          </p:cNvPr>
          <p:cNvSpPr txBox="1"/>
          <p:nvPr/>
        </p:nvSpPr>
        <p:spPr>
          <a:xfrm>
            <a:off x="7477125" y="33623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10388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419851" y="1323974"/>
            <a:ext cx="4752974" cy="4752975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8 107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228725" y="3314700"/>
            <a:ext cx="109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985123"/>
            <a:chOff x="674228" y="4862098"/>
            <a:chExt cx="5343799" cy="123007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B8E90C-389C-5F58-74CF-F6792C0BD697}"/>
              </a:ext>
            </a:extLst>
          </p:cNvPr>
          <p:cNvSpPr txBox="1"/>
          <p:nvPr/>
        </p:nvSpPr>
        <p:spPr>
          <a:xfrm>
            <a:off x="6802218" y="3166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0B49D-AD64-896C-610E-583BA57BCE11}"/>
              </a:ext>
            </a:extLst>
          </p:cNvPr>
          <p:cNvSpPr txBox="1"/>
          <p:nvPr/>
        </p:nvSpPr>
        <p:spPr>
          <a:xfrm>
            <a:off x="9420225" y="2645236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92655-D61F-CA5E-4FBB-91D26088A2E3}"/>
              </a:ext>
            </a:extLst>
          </p:cNvPr>
          <p:cNvSpPr txBox="1"/>
          <p:nvPr/>
        </p:nvSpPr>
        <p:spPr>
          <a:xfrm>
            <a:off x="8476628" y="263928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A740C-E71B-283D-0CC3-065A53A83B6F}"/>
              </a:ext>
            </a:extLst>
          </p:cNvPr>
          <p:cNvSpPr txBox="1"/>
          <p:nvPr/>
        </p:nvSpPr>
        <p:spPr>
          <a:xfrm>
            <a:off x="6300196" y="2085202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43 652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7271F-4F23-58A2-AC2A-B79E556F24FF}"/>
              </a:ext>
            </a:extLst>
          </p:cNvPr>
          <p:cNvSpPr txBox="1"/>
          <p:nvPr/>
        </p:nvSpPr>
        <p:spPr>
          <a:xfrm>
            <a:off x="8389840" y="208520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3FFB8E-4289-E127-4086-09E1703D8678}"/>
              </a:ext>
            </a:extLst>
          </p:cNvPr>
          <p:cNvCxnSpPr>
            <a:cxnSpLocks/>
          </p:cNvCxnSpPr>
          <p:nvPr/>
        </p:nvCxnSpPr>
        <p:spPr>
          <a:xfrm>
            <a:off x="8858331" y="2674586"/>
            <a:ext cx="1409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D8DB8E-40F4-D69E-8FD0-88EED66E73FB}"/>
              </a:ext>
            </a:extLst>
          </p:cNvPr>
          <p:cNvCxnSpPr>
            <a:cxnSpLocks/>
          </p:cNvCxnSpPr>
          <p:nvPr/>
        </p:nvCxnSpPr>
        <p:spPr>
          <a:xfrm flipV="1">
            <a:off x="8858331" y="2189331"/>
            <a:ext cx="0" cy="2158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FDE9E1-3D47-D707-2442-3F09FF1C77EA}"/>
              </a:ext>
            </a:extLst>
          </p:cNvPr>
          <p:cNvSpPr txBox="1"/>
          <p:nvPr/>
        </p:nvSpPr>
        <p:spPr>
          <a:xfrm>
            <a:off x="8163989" y="2642369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34167-8C54-2919-0BE8-26BA837C9F2A}"/>
              </a:ext>
            </a:extLst>
          </p:cNvPr>
          <p:cNvSpPr txBox="1"/>
          <p:nvPr/>
        </p:nvSpPr>
        <p:spPr>
          <a:xfrm>
            <a:off x="7142509" y="2615389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AC6BB-12E7-233B-DF2A-6E46F0428A5A}"/>
              </a:ext>
            </a:extLst>
          </p:cNvPr>
          <p:cNvSpPr txBox="1"/>
          <p:nvPr/>
        </p:nvSpPr>
        <p:spPr>
          <a:xfrm>
            <a:off x="7192362" y="36887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F902E-6DB6-C682-A42B-2D31A958BE66}"/>
              </a:ext>
            </a:extLst>
          </p:cNvPr>
          <p:cNvSpPr txBox="1"/>
          <p:nvPr/>
        </p:nvSpPr>
        <p:spPr>
          <a:xfrm>
            <a:off x="7482542" y="260586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CABC0-D9DB-FBD6-A4D5-6A15E0DD9259}"/>
              </a:ext>
            </a:extLst>
          </p:cNvPr>
          <p:cNvSpPr txBox="1"/>
          <p:nvPr/>
        </p:nvSpPr>
        <p:spPr>
          <a:xfrm>
            <a:off x="7796237" y="3120730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A3223-B4B3-F4FB-00E9-CE505A78921D}"/>
              </a:ext>
            </a:extLst>
          </p:cNvPr>
          <p:cNvSpPr txBox="1"/>
          <p:nvPr/>
        </p:nvSpPr>
        <p:spPr>
          <a:xfrm>
            <a:off x="8168342" y="369171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1240A3-E82E-35D4-91A4-9B113C7B631B}"/>
              </a:ext>
            </a:extLst>
          </p:cNvPr>
          <p:cNvSpPr txBox="1"/>
          <p:nvPr/>
        </p:nvSpPr>
        <p:spPr>
          <a:xfrm>
            <a:off x="9696450" y="2654761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88358-D30A-06F5-A819-2CEE9123C4D5}"/>
              </a:ext>
            </a:extLst>
          </p:cNvPr>
          <p:cNvSpPr txBox="1"/>
          <p:nvPr/>
        </p:nvSpPr>
        <p:spPr>
          <a:xfrm>
            <a:off x="7506687" y="41840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880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/>
      <p:bldP spid="3" grpId="0"/>
      <p:bldP spid="4" grpId="0"/>
      <p:bldP spid="5" grpId="0"/>
      <p:bldP spid="6" grpId="0"/>
      <p:bldP spid="9" grpId="0"/>
      <p:bldP spid="14" grpId="0"/>
      <p:bldP spid="15" grpId="0"/>
      <p:bldP spid="16" grpId="0"/>
      <p:bldP spid="17" grpId="0"/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411099" y="0"/>
            <a:ext cx="10447526" cy="1955789"/>
            <a:chOff x="3367331" y="845859"/>
            <a:chExt cx="32388315" cy="23952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1" y="845859"/>
              <a:ext cx="32388315" cy="236915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429472" y="866430"/>
              <a:ext cx="31824191" cy="237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Giá trị của mỗi biểu thức dưới đây là số tiền tiết kiệm (đồng) của mỗi bạn. Hỏi bạn nào có nhiều tiền tiết kiệm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02370D-24B0-A4AA-F938-D867F39E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" y="132225"/>
            <a:ext cx="1516493" cy="18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76140-DED7-480C-F52E-085E78C0C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50" y="2189672"/>
            <a:ext cx="10491787" cy="3411028"/>
          </a:xfrm>
          <a:prstGeom prst="rect">
            <a:avLst/>
          </a:prstGeom>
        </p:spPr>
      </p:pic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13F815B-AA07-0208-CBDE-C6685C72A913}"/>
              </a:ext>
            </a:extLst>
          </p:cNvPr>
          <p:cNvSpPr/>
          <p:nvPr/>
        </p:nvSpPr>
        <p:spPr>
          <a:xfrm>
            <a:off x="1473201" y="45288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20 000 + 60 000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80 000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329D5772-02A7-2A38-2E4F-B7268B26C424}"/>
              </a:ext>
            </a:extLst>
          </p:cNvPr>
          <p:cNvSpPr/>
          <p:nvPr/>
        </p:nvSpPr>
        <p:spPr>
          <a:xfrm>
            <a:off x="5111751" y="45669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35 000 + 50 000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85 000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CD032E1F-3581-66B7-CB49-F972E3CC413B}"/>
              </a:ext>
            </a:extLst>
          </p:cNvPr>
          <p:cNvSpPr/>
          <p:nvPr/>
        </p:nvSpPr>
        <p:spPr>
          <a:xfrm>
            <a:off x="8607426" y="46050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50 000 + 18 000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3C8207B-C8EA-F23F-4543-C627BF28D5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15" y="1925017"/>
            <a:ext cx="1495085" cy="12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050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9" grpId="0" build="p" animBg="1"/>
      <p:bldP spid="21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050437" y="276280"/>
            <a:ext cx="10864721" cy="1790645"/>
            <a:chOff x="3367328" y="845858"/>
            <a:chExt cx="33681659" cy="280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3681659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924920" y="968968"/>
              <a:ext cx="32674609" cy="190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Một trận đấu bóng đá có 37 636 khán giả vào sân xem trực tiếp, trong đó có 9 273 khán giả nữ. Hỏi số khán giả nam nhiều hơn số khán giả nữ bao nhiêu người?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7907E2-4BAF-7D54-D7B9-01691C91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266" y="351800"/>
            <a:ext cx="1639966" cy="19569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2DAEA0-B22F-FC2F-B701-5C4E33F58591}"/>
              </a:ext>
            </a:extLst>
          </p:cNvPr>
          <p:cNvSpPr/>
          <p:nvPr/>
        </p:nvSpPr>
        <p:spPr>
          <a:xfrm>
            <a:off x="790576" y="2418360"/>
            <a:ext cx="10580370" cy="43158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32F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E8516-013C-01D5-A285-B57D7D8C619F}"/>
              </a:ext>
            </a:extLst>
          </p:cNvPr>
          <p:cNvSpPr txBox="1"/>
          <p:nvPr/>
        </p:nvSpPr>
        <p:spPr>
          <a:xfrm>
            <a:off x="4961782" y="2399311"/>
            <a:ext cx="294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840B4-4EED-0566-D06A-B39BF9F4E730}"/>
              </a:ext>
            </a:extLst>
          </p:cNvPr>
          <p:cNvSpPr txBox="1"/>
          <p:nvPr/>
        </p:nvSpPr>
        <p:spPr>
          <a:xfrm>
            <a:off x="3182025" y="3054113"/>
            <a:ext cx="761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7A838E-AEB6-A078-8278-D7AC2E639086}"/>
              </a:ext>
            </a:extLst>
          </p:cNvPr>
          <p:cNvCxnSpPr>
            <a:cxnSpLocks/>
          </p:cNvCxnSpPr>
          <p:nvPr/>
        </p:nvCxnSpPr>
        <p:spPr>
          <a:xfrm>
            <a:off x="5619729" y="87333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6EF6DF-4039-FE99-EA15-6AC192376B20}"/>
              </a:ext>
            </a:extLst>
          </p:cNvPr>
          <p:cNvCxnSpPr>
            <a:cxnSpLocks/>
          </p:cNvCxnSpPr>
          <p:nvPr/>
        </p:nvCxnSpPr>
        <p:spPr>
          <a:xfrm>
            <a:off x="5553054" y="134958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AB8AF8-21F3-F2FB-A9A7-CE62EF9B1CF5}"/>
              </a:ext>
            </a:extLst>
          </p:cNvPr>
          <p:cNvCxnSpPr>
            <a:cxnSpLocks/>
          </p:cNvCxnSpPr>
          <p:nvPr/>
        </p:nvCxnSpPr>
        <p:spPr>
          <a:xfrm>
            <a:off x="10210779" y="1359108"/>
            <a:ext cx="15621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4D2405-38AF-32AC-4FB3-D77276ACFF5C}"/>
              </a:ext>
            </a:extLst>
          </p:cNvPr>
          <p:cNvCxnSpPr>
            <a:cxnSpLocks/>
          </p:cNvCxnSpPr>
          <p:nvPr/>
        </p:nvCxnSpPr>
        <p:spPr>
          <a:xfrm>
            <a:off x="1257279" y="1882983"/>
            <a:ext cx="34956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E54050-D9E7-15DB-46CA-31E6A153DAAA}"/>
              </a:ext>
            </a:extLst>
          </p:cNvPr>
          <p:cNvCxnSpPr>
            <a:cxnSpLocks/>
          </p:cNvCxnSpPr>
          <p:nvPr/>
        </p:nvCxnSpPr>
        <p:spPr>
          <a:xfrm>
            <a:off x="5400654" y="1854408"/>
            <a:ext cx="53816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3E1F01-45D6-AD97-D848-A91405460B9C}"/>
              </a:ext>
            </a:extLst>
          </p:cNvPr>
          <p:cNvSpPr txBox="1"/>
          <p:nvPr/>
        </p:nvSpPr>
        <p:spPr>
          <a:xfrm>
            <a:off x="1704975" y="36637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37 636 – 9 273 = 28 363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8651AC-0A31-2338-EA48-929C00B657E5}"/>
              </a:ext>
            </a:extLst>
          </p:cNvPr>
          <p:cNvSpPr txBox="1"/>
          <p:nvPr/>
        </p:nvSpPr>
        <p:spPr>
          <a:xfrm>
            <a:off x="1257301" y="4235213"/>
            <a:ext cx="948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 khán giả nam nhiều hơn số khán giả nữ số người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139986-A863-8DED-C819-8F9801DEB4A0}"/>
              </a:ext>
            </a:extLst>
          </p:cNvPr>
          <p:cNvSpPr txBox="1"/>
          <p:nvPr/>
        </p:nvSpPr>
        <p:spPr>
          <a:xfrm>
            <a:off x="1762125" y="54163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28 363 – 9 273 = 19 090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E38BC3-6720-CAA4-31AE-07FE06392E6F}"/>
              </a:ext>
            </a:extLst>
          </p:cNvPr>
          <p:cNvSpPr txBox="1"/>
          <p:nvPr/>
        </p:nvSpPr>
        <p:spPr>
          <a:xfrm>
            <a:off x="4591050" y="5997338"/>
            <a:ext cx="6810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 số: 19 090 người.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253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Ôn tập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 mới.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4063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295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1" y="5949387"/>
            <a:ext cx="12192000" cy="9086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42E4CA-E60C-427C-8A41-0946E8C0F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861367"/>
            <a:ext cx="6921660" cy="12558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CF4C43-B620-45C1-A382-A51557368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26" y="2789776"/>
            <a:ext cx="6921660" cy="33274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AF9419-6A83-45AE-AE68-0136AA509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7250"/>
            <a:ext cx="12192000" cy="219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2CBD2-5204-95F5-5EF0-21DF8D589A01}"/>
              </a:ext>
            </a:extLst>
          </p:cNvPr>
          <p:cNvGrpSpPr/>
          <p:nvPr/>
        </p:nvGrpSpPr>
        <p:grpSpPr>
          <a:xfrm>
            <a:off x="434382" y="38446"/>
            <a:ext cx="718799" cy="1463133"/>
            <a:chOff x="4632309" y="229806"/>
            <a:chExt cx="718799" cy="1463133"/>
          </a:xfrm>
        </p:grpSpPr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A4F7EEA8-60AA-4CCA-9D4B-092D756A5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A2415F0F-A1BA-413E-8EC1-13BA705E5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05" name="图片 104">
            <a:extLst>
              <a:ext uri="{FF2B5EF4-FFF2-40B4-BE49-F238E27FC236}">
                <a16:creationId xmlns:a16="http://schemas.microsoft.com/office/drawing/2014/main" id="{F0CF6E17-E61E-4AE6-A825-FF91A795C0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23" y="-90204"/>
            <a:ext cx="1720434" cy="17204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936933-9499-C41A-659C-54318774E14D}"/>
              </a:ext>
            </a:extLst>
          </p:cNvPr>
          <p:cNvSpPr/>
          <p:nvPr/>
        </p:nvSpPr>
        <p:spPr>
          <a:xfrm>
            <a:off x="3545782" y="259286"/>
            <a:ext cx="5530689" cy="757068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cần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đạt</a:t>
            </a:r>
            <a:endParaRPr kumimoji="0" lang="en-US" sz="4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E537B-4555-47B0-45ED-DD3D3F7E3D3C}"/>
              </a:ext>
            </a:extLst>
          </p:cNvPr>
          <p:cNvSpPr txBox="1"/>
          <p:nvPr/>
        </p:nvSpPr>
        <p:spPr>
          <a:xfrm>
            <a:off x="634795" y="1439071"/>
            <a:ext cx="11147630" cy="3046988"/>
          </a:xfrm>
          <a:prstGeom prst="rect">
            <a:avLst/>
          </a:prstGeom>
          <a:solidFill>
            <a:srgbClr val="D6F2D9"/>
          </a:solidFill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Xác định được số chẵn, số lẻ, số bé nhất, số lớn nhất trong 4 số có năm chữ số; viết được 4 số theo thứ tự từ bé đến lớn.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Làm tròn được số có năm chữ số đến hàng chục, hàng chục nghìn.</a:t>
            </a:r>
          </a:p>
          <a:p>
            <a:pPr lvl="0" algn="just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Thực hiện được phép cộng, trừ, nhân, chia trong phạm vi 100 000.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Tính được giá trị của biểu thức liên quan đến phép cộng, trừ, nhân, chia có và không có dấu ngoặc.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Tính được giá trị của biểu thức chứa hai, ba chữ.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Giải được bài toán thực tế liên quan đến phép cộng, trừ, nhân.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76578E6-1C9F-4EB2-9584-818B973774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17" y="4861367"/>
            <a:ext cx="3468900" cy="2545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2014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1826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7E9D9A6-EA62-32F2-937E-FBA1A456A0B5}"/>
              </a:ext>
            </a:extLst>
          </p:cNvPr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51" name="Picture 9">
              <a:extLst>
                <a:ext uri="{FF2B5EF4-FFF2-40B4-BE49-F238E27FC236}">
                  <a16:creationId xmlns:a16="http://schemas.microsoft.com/office/drawing/2014/main" id="{FEFAC341-5ABF-2AAD-C120-6D6E91704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2410B5DA-498B-8AAA-3ECC-AAB4CF55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274EF20B-CFBF-FC88-EC50-25B8E9372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54" name="Picture 12">
              <a:extLst>
                <a:ext uri="{FF2B5EF4-FFF2-40B4-BE49-F238E27FC236}">
                  <a16:creationId xmlns:a16="http://schemas.microsoft.com/office/drawing/2014/main" id="{8F323142-8FCC-A700-15DE-C1CBCDE24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55" name="Picture 13">
              <a:extLst>
                <a:ext uri="{FF2B5EF4-FFF2-40B4-BE49-F238E27FC236}">
                  <a16:creationId xmlns:a16="http://schemas.microsoft.com/office/drawing/2014/main" id="{885B3654-7243-6956-80C8-2B13FEF39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56" name="Picture 14">
              <a:extLst>
                <a:ext uri="{FF2B5EF4-FFF2-40B4-BE49-F238E27FC236}">
                  <a16:creationId xmlns:a16="http://schemas.microsoft.com/office/drawing/2014/main" id="{101FE2B5-2B7E-94D6-611F-E27527C5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4F15BA8-3590-6314-F8BB-7A01D14F2B83}"/>
              </a:ext>
            </a:extLst>
          </p:cNvPr>
          <p:cNvSpPr txBox="1"/>
          <p:nvPr/>
        </p:nvSpPr>
        <p:spPr>
          <a:xfrm>
            <a:off x="2911999" y="845993"/>
            <a:ext cx="62186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 “ Ai nhanh hơn” </a:t>
            </a: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A10BAC18-9317-BEFA-7ED0-7557D20C1644}"/>
              </a:ext>
            </a:extLst>
          </p:cNvPr>
          <p:cNvSpPr/>
          <p:nvPr/>
        </p:nvSpPr>
        <p:spPr>
          <a:xfrm>
            <a:off x="1790011" y="2308680"/>
            <a:ext cx="1867589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</a:p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giải </a:t>
            </a:r>
          </a:p>
        </p:txBody>
      </p:sp>
      <p:sp>
        <p:nvSpPr>
          <p:cNvPr id="59" name="Rounded Rectangle 8">
            <a:extLst>
              <a:ext uri="{FF2B5EF4-FFF2-40B4-BE49-F238E27FC236}">
                <a16:creationId xmlns:a16="http://schemas.microsoft.com/office/drawing/2014/main" id="{8DD07543-A3ED-267A-A38B-AC467B141D42}"/>
              </a:ext>
            </a:extLst>
          </p:cNvPr>
          <p:cNvSpPr/>
          <p:nvPr/>
        </p:nvSpPr>
        <p:spPr>
          <a:xfrm rot="19327501">
            <a:off x="3636033" y="2518895"/>
            <a:ext cx="2703277" cy="99213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giải </a:t>
            </a:r>
          </a:p>
        </p:txBody>
      </p:sp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C003CAC1-A78C-C530-08E7-F433FF751555}"/>
              </a:ext>
            </a:extLst>
          </p:cNvPr>
          <p:cNvSpPr/>
          <p:nvPr/>
        </p:nvSpPr>
        <p:spPr>
          <a:xfrm>
            <a:off x="6129089" y="3040469"/>
            <a:ext cx="1715631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toán </a:t>
            </a:r>
          </a:p>
        </p:txBody>
      </p:sp>
      <p:sp>
        <p:nvSpPr>
          <p:cNvPr id="61" name="Rounded Rectangle 12">
            <a:extLst>
              <a:ext uri="{FF2B5EF4-FFF2-40B4-BE49-F238E27FC236}">
                <a16:creationId xmlns:a16="http://schemas.microsoft.com/office/drawing/2014/main" id="{FD606CE2-5C38-3ECB-6BB7-9DD9781C795E}"/>
              </a:ext>
            </a:extLst>
          </p:cNvPr>
          <p:cNvSpPr/>
          <p:nvPr/>
        </p:nvSpPr>
        <p:spPr>
          <a:xfrm rot="3449492">
            <a:off x="8100423" y="2889954"/>
            <a:ext cx="2143355" cy="1065184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giải </a:t>
            </a:r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5B3F1BBD-001C-E9C2-E8A6-36CAA1238E63}"/>
              </a:ext>
            </a:extLst>
          </p:cNvPr>
          <p:cNvSpPr/>
          <p:nvPr/>
        </p:nvSpPr>
        <p:spPr>
          <a:xfrm>
            <a:off x="2850591" y="4407524"/>
            <a:ext cx="6218657" cy="1865429"/>
          </a:xfrm>
          <a:prstGeom prst="wave">
            <a:avLst>
              <a:gd name="adj1" fmla="val 12500"/>
              <a:gd name="adj2" fmla="val 89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>
                <a:solidFill>
                  <a:sysClr val="windowText" lastClr="000000"/>
                </a:solidFill>
                <a:latin typeface="Calibri"/>
              </a:rPr>
              <a:t>Sắp xếp các thẻ từ cho đúng thứ tự  các bước giải bài toán.</a:t>
            </a:r>
          </a:p>
        </p:txBody>
      </p:sp>
    </p:spTree>
    <p:extLst>
      <p:ext uri="{BB962C8B-B14F-4D97-AF65-F5344CB8AC3E}">
        <p14:creationId xmlns:p14="http://schemas.microsoft.com/office/powerpoint/2010/main" val="27407205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B867B559-64CA-4AE5-79FF-7CC801B938F2}"/>
              </a:ext>
            </a:extLst>
          </p:cNvPr>
          <p:cNvSpPr/>
          <p:nvPr/>
        </p:nvSpPr>
        <p:spPr>
          <a:xfrm>
            <a:off x="4132423" y="2092469"/>
            <a:ext cx="3430247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2</a:t>
            </a:r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. Tìm </a:t>
            </a:r>
          </a:p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cách giải 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F9258BE-58A4-367D-CE2A-6BB53F9AE02D}"/>
              </a:ext>
            </a:extLst>
          </p:cNvPr>
          <p:cNvSpPr/>
          <p:nvPr/>
        </p:nvSpPr>
        <p:spPr>
          <a:xfrm>
            <a:off x="4204933" y="5035240"/>
            <a:ext cx="3435618" cy="118770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4. Kiểm tra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các bước giải 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86D3A99D-AFBD-F14A-FB60-472866A63237}"/>
              </a:ext>
            </a:extLst>
          </p:cNvPr>
          <p:cNvSpPr/>
          <p:nvPr/>
        </p:nvSpPr>
        <p:spPr>
          <a:xfrm>
            <a:off x="4064001" y="642645"/>
            <a:ext cx="3567091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1. Tìm hiểu 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bài toán 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7F510B82-7812-3C71-3897-E754D5E5AD66}"/>
              </a:ext>
            </a:extLst>
          </p:cNvPr>
          <p:cNvSpPr/>
          <p:nvPr/>
        </p:nvSpPr>
        <p:spPr>
          <a:xfrm>
            <a:off x="4190419" y="3526510"/>
            <a:ext cx="3422903" cy="1186749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3. Trình bày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 bài giải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AC210F-4812-0AC2-B314-4B39154EEE7B}"/>
              </a:ext>
            </a:extLst>
          </p:cNvPr>
          <p:cNvCxnSpPr>
            <a:cxnSpLocks/>
            <a:stCxn id="11" idx="2"/>
            <a:endCxn id="9" idx="0"/>
          </p:cNvCxnSpPr>
          <p:nvPr/>
        </p:nvCxnSpPr>
        <p:spPr>
          <a:xfrm>
            <a:off x="5847547" y="1738449"/>
            <a:ext cx="0" cy="354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38365A-E64E-F3D8-0405-15B6390A2034}"/>
              </a:ext>
            </a:extLst>
          </p:cNvPr>
          <p:cNvCxnSpPr/>
          <p:nvPr/>
        </p:nvCxnSpPr>
        <p:spPr>
          <a:xfrm flipH="1">
            <a:off x="5860836" y="3190891"/>
            <a:ext cx="3812" cy="3490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AEEFA4-1A06-EC95-9E82-5EE95F51431A}"/>
              </a:ext>
            </a:extLst>
          </p:cNvPr>
          <p:cNvCxnSpPr/>
          <p:nvPr/>
        </p:nvCxnSpPr>
        <p:spPr>
          <a:xfrm>
            <a:off x="5864224" y="4571641"/>
            <a:ext cx="0" cy="3940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6640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FA580-4C33-88B0-9A45-571ACC4DB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031" y="1958324"/>
            <a:ext cx="7901101" cy="2456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7892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4040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chẵn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22947-ECE8-1F04-A871-B85A654CDE53}"/>
              </a:ext>
            </a:extLst>
          </p:cNvPr>
          <p:cNvGrpSpPr/>
          <p:nvPr/>
        </p:nvGrpSpPr>
        <p:grpSpPr>
          <a:xfrm>
            <a:off x="367270" y="3386852"/>
            <a:ext cx="2537856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87D61A-6CA9-B281-676E-BE38AB1C54B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51C234-C47B-3466-AF19-948DD7090099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chẵn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243307-8E0F-6CE9-8584-E832D0B00301}"/>
              </a:ext>
            </a:extLst>
          </p:cNvPr>
          <p:cNvGrpSpPr/>
          <p:nvPr/>
        </p:nvGrpSpPr>
        <p:grpSpPr>
          <a:xfrm>
            <a:off x="186295" y="4901327"/>
            <a:ext cx="2537856" cy="985123"/>
            <a:chOff x="674228" y="4862098"/>
            <a:chExt cx="5343799" cy="123007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FD70787-B5CD-33DC-72C4-843EB53D503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38CB7E-250D-53CE-A475-8146CABAE662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697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3008 0.316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3789 0.3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18243 0.533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332 0.54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3632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70586 0.3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5195 0.3430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39102 0.343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16368 0.3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673</Words>
  <Application>Microsoft Office PowerPoint</Application>
  <PresentationFormat>Widescreen</PresentationFormat>
  <Paragraphs>130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黑体</vt:lpstr>
      <vt:lpstr>Arial</vt:lpstr>
      <vt:lpstr>Calibri</vt:lpstr>
      <vt:lpstr>Cambria</vt:lpstr>
      <vt:lpstr>Coiny</vt:lpstr>
      <vt:lpstr>Franklin Gothic Book</vt:lpstr>
      <vt:lpstr>Pattaya</vt:lpstr>
      <vt:lpstr>Times New Roman</vt:lpstr>
      <vt:lpstr>Vogue-ExtraBold</vt:lpstr>
      <vt:lpstr>印品黑体</vt:lpstr>
      <vt:lpstr>字魂64号-萌趣软糖体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30</cp:revision>
  <dcterms:created xsi:type="dcterms:W3CDTF">2023-07-09T00:41:18Z</dcterms:created>
  <dcterms:modified xsi:type="dcterms:W3CDTF">2024-10-09T05:40:57Z</dcterms:modified>
</cp:coreProperties>
</file>