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6"/>
  </p:notesMasterIdLst>
  <p:sldIdLst>
    <p:sldId id="352" r:id="rId2"/>
    <p:sldId id="331" r:id="rId3"/>
    <p:sldId id="354" r:id="rId4"/>
    <p:sldId id="277" r:id="rId5"/>
    <p:sldId id="300" r:id="rId6"/>
    <p:sldId id="258" r:id="rId7"/>
    <p:sldId id="259" r:id="rId8"/>
    <p:sldId id="269" r:id="rId9"/>
    <p:sldId id="319" r:id="rId10"/>
    <p:sldId id="281" r:id="rId11"/>
    <p:sldId id="301" r:id="rId12"/>
    <p:sldId id="302" r:id="rId13"/>
    <p:sldId id="324" r:id="rId14"/>
    <p:sldId id="304" r:id="rId15"/>
    <p:sldId id="328" r:id="rId16"/>
    <p:sldId id="303" r:id="rId17"/>
    <p:sldId id="329" r:id="rId18"/>
    <p:sldId id="330" r:id="rId19"/>
    <p:sldId id="282" r:id="rId20"/>
    <p:sldId id="306" r:id="rId21"/>
    <p:sldId id="307" r:id="rId22"/>
    <p:sldId id="283" r:id="rId23"/>
    <p:sldId id="308" r:id="rId24"/>
    <p:sldId id="290" r:id="rId25"/>
    <p:sldId id="320" r:id="rId26"/>
    <p:sldId id="321" r:id="rId27"/>
    <p:sldId id="289" r:id="rId28"/>
    <p:sldId id="317" r:id="rId29"/>
    <p:sldId id="310" r:id="rId30"/>
    <p:sldId id="309" r:id="rId31"/>
    <p:sldId id="312" r:id="rId32"/>
    <p:sldId id="311" r:id="rId33"/>
    <p:sldId id="262" r:id="rId34"/>
    <p:sldId id="266" r:id="rId35"/>
    <p:sldId id="294" r:id="rId36"/>
    <p:sldId id="298" r:id="rId37"/>
    <p:sldId id="318" r:id="rId38"/>
    <p:sldId id="296" r:id="rId39"/>
    <p:sldId id="314" r:id="rId40"/>
    <p:sldId id="315" r:id="rId41"/>
    <p:sldId id="313" r:id="rId42"/>
    <p:sldId id="297" r:id="rId43"/>
    <p:sldId id="299" r:id="rId44"/>
    <p:sldId id="270" r:id="rId45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5E4FB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8" autoAdjust="0"/>
    <p:restoredTop sz="94660"/>
  </p:normalViewPr>
  <p:slideViewPr>
    <p:cSldViewPr>
      <p:cViewPr varScale="1">
        <p:scale>
          <a:sx n="64" d="100"/>
          <a:sy n="64" d="100"/>
        </p:scale>
        <p:origin x="840" y="7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D1F289-A429-464E-AAB6-447D8B9C3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4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284F44-7128-4098-B295-3CCDF79CD3E4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8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4E5A3D-64B0-4C19-BFEE-332D5BDD1DB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581FE9-9C00-4EA3-859F-7D920718EE3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6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D17248-5661-4F4F-8879-43ADABB9AF1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2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06C60B-06AF-4F17-AC9B-14DFDDA34C28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3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8173D3-22B1-494F-99D8-B1ABA7BC6BCB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50976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740901" y="2992438"/>
            <a:ext cx="1739742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96240" y="2819400"/>
            <a:ext cx="1069848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0687" y="466725"/>
            <a:ext cx="881634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04107" y="3049588"/>
            <a:ext cx="812292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79A19-DC33-4121-B7BD-C7DE20C15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2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74E59-123A-40C5-87C1-CD9823E55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3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122239"/>
            <a:ext cx="2674620" cy="6008687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122239"/>
            <a:ext cx="7825740" cy="6008687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A7085-4C63-4F0D-8BA1-80B3C6D9A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37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94360" y="122239"/>
            <a:ext cx="10698480" cy="600868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67497-2DAB-4068-BE9F-6D9896463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19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0" y="122238"/>
            <a:ext cx="9806940" cy="12954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719263"/>
            <a:ext cx="5250180" cy="44116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6042660" y="1719264"/>
            <a:ext cx="5250180" cy="212883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/>
          </p:nvPr>
        </p:nvSpPr>
        <p:spPr>
          <a:xfrm>
            <a:off x="6042660" y="4000501"/>
            <a:ext cx="5250180" cy="21304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1B1FB-0AEC-43CB-9776-DC6537B01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8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7DE-E9CE-4DF6-A274-ED2120255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2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E735-C27D-4F24-A09E-E71B64C79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0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719263"/>
            <a:ext cx="525018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719263"/>
            <a:ext cx="525018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A1E4F-D6EC-4B9C-99DE-4C0921186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5F64A-411E-4AF1-89AB-7529F53FC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77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6A57B-BD1C-495C-B8C5-F27532B1F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80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59D3F-94BA-4657-A982-7F2695568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0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891BC-B9AB-46EF-AEBC-9D6BA0AE2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2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ABD16-3ACF-4874-B42F-D7650A521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22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>
            <a:off x="1035177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122238"/>
            <a:ext cx="98069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719263"/>
            <a:ext cx="1069848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8400"/>
            <a:ext cx="2773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65B31B2-E44B-445F-8507-E05F7B91426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599421" y="152400"/>
            <a:ext cx="1029812" cy="1295400"/>
            <a:chOff x="5136" y="960"/>
            <a:chExt cx="528" cy="864"/>
          </a:xfrm>
        </p:grpSpPr>
        <p:sp>
          <p:nvSpPr>
            <p:cNvPr id="6964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5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6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7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67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ideo\&#273;i&#7879;n%20bi&#234;n%20ph&#7911;%202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etnam.vnanet.vn/VNP_Upload/News/2006-5/3/ChthangDBP-10LL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.vn/imgres?imgurl=http://maxreading.com/data/books_images/acf87ee498f6c7c4ed04c1ef0c57eee2.jpg&amp;imgrefurl=http://maxreading.com/?chapter=8734&amp;usg=__mQYXeNGSEG7Y0TefexL5DEXI3QE=&amp;h=354&amp;w=283&amp;sz=8&amp;hl=vi&amp;start=1&amp;itbs=1&amp;tbnid=5jZaPTbYmV0SjM:&amp;tbnh=121&amp;tbnw=97&amp;prev=/images?q=b%E1%BA%BF+v%C4%83n+%C4%91%C3%A0n&amp;gbv=2&amp;hl=vi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htv.com.vn/data/news/2004/4/12818/img15-zoom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96240" y="127000"/>
            <a:ext cx="1188720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5923844"/>
            <a:ext cx="1188720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004820" y="3131820"/>
            <a:ext cx="66040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288020" y="3351953"/>
            <a:ext cx="66040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511" y="5822984"/>
            <a:ext cx="2563177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58909" y="5578357"/>
            <a:ext cx="147558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582911" y="146874"/>
            <a:ext cx="147558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526807" y="5377791"/>
            <a:ext cx="1094552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05818" y="-129363"/>
            <a:ext cx="1093024" cy="178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4C71437-2BE3-4D33-852D-8C83DABA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112" y="3133018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Chiến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thắng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lịch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sử</a:t>
            </a:r>
            <a:endParaRPr lang="en-US" sz="6000" b="1" dirty="0">
              <a:solidFill>
                <a:srgbClr val="FF0066"/>
              </a:solidFill>
              <a:latin typeface="+mn-lt"/>
            </a:endParaRPr>
          </a:p>
          <a:p>
            <a:pPr algn="ctr">
              <a:defRPr/>
            </a:pP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Điện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Biên</a:t>
            </a:r>
            <a:r>
              <a:rPr lang="en-US" sz="60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+mn-lt"/>
              </a:rPr>
              <a:t>Phủ</a:t>
            </a:r>
            <a:endParaRPr lang="en-US" sz="60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0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137" y="428626"/>
            <a:ext cx="11497095" cy="1260475"/>
          </a:xfrm>
        </p:spPr>
        <p:txBody>
          <a:bodyPr/>
          <a:lstStyle/>
          <a:p>
            <a:pPr eaLnBrk="1" hangingPunct="1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733" y="1844824"/>
            <a:ext cx="11025902" cy="4286250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1953,tại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Đảng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43000" y="1000125"/>
            <a:ext cx="10801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</a:rPr>
              <a:t> 2: </a:t>
            </a:r>
            <a:r>
              <a:rPr lang="en-US" sz="4800" b="1" dirty="0">
                <a:solidFill>
                  <a:srgbClr val="FF0000"/>
                </a:solidFill>
              </a:rPr>
              <a:t>Ta </a:t>
            </a:r>
            <a:r>
              <a:rPr lang="en-US" sz="4800" b="1" dirty="0" err="1">
                <a:solidFill>
                  <a:srgbClr val="FF0000"/>
                </a:solidFill>
              </a:rPr>
              <a:t>mở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chiến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dịch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Phủ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gồm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mấy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đợt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tấn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công</a:t>
            </a:r>
            <a:r>
              <a:rPr lang="en-US" sz="4800" b="1" dirty="0">
                <a:solidFill>
                  <a:srgbClr val="FF0000"/>
                </a:solidFill>
              </a:rPr>
              <a:t>?  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Thuật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đợt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tấn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đó</a:t>
            </a:r>
            <a:r>
              <a:rPr lang="en-US" sz="4800" b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54968" y="357189"/>
            <a:ext cx="11377264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Trong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chiến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dịch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Điện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Phủ</a:t>
            </a:r>
            <a:r>
              <a:rPr lang="en-US" sz="4800" dirty="0">
                <a:solidFill>
                  <a:srgbClr val="FF0000"/>
                </a:solidFill>
              </a:rPr>
              <a:t>,   ta </a:t>
            </a:r>
            <a:r>
              <a:rPr lang="en-US" sz="4800" dirty="0" err="1">
                <a:solidFill>
                  <a:srgbClr val="FF0000"/>
                </a:solidFill>
              </a:rPr>
              <a:t>mở</a:t>
            </a:r>
            <a:r>
              <a:rPr lang="en-US" sz="4800" dirty="0">
                <a:solidFill>
                  <a:srgbClr val="FF0000"/>
                </a:solidFill>
              </a:rPr>
              <a:t> 3 </a:t>
            </a:r>
            <a:r>
              <a:rPr lang="en-US" sz="4800" dirty="0" err="1">
                <a:solidFill>
                  <a:srgbClr val="FF0000"/>
                </a:solidFill>
              </a:rPr>
              <a:t>đợt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tấn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công</a:t>
            </a:r>
            <a:r>
              <a:rPr lang="en-US" sz="4800" dirty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dirty="0">
                <a:solidFill>
                  <a:srgbClr val="FF0000"/>
                </a:solidFill>
              </a:rPr>
              <a:t>    -</a:t>
            </a:r>
            <a:r>
              <a:rPr lang="en-US" sz="4800" dirty="0" err="1">
                <a:solidFill>
                  <a:srgbClr val="FF0000"/>
                </a:solidFill>
              </a:rPr>
              <a:t>Đợt</a:t>
            </a:r>
            <a:r>
              <a:rPr lang="en-US" sz="4800" dirty="0">
                <a:solidFill>
                  <a:srgbClr val="FF0000"/>
                </a:solidFill>
              </a:rPr>
              <a:t> 1: </a:t>
            </a:r>
            <a:r>
              <a:rPr lang="en-US" sz="4800" b="1" dirty="0" err="1"/>
              <a:t>mở</a:t>
            </a:r>
            <a:r>
              <a:rPr lang="en-US" sz="4800" b="1" dirty="0"/>
              <a:t>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ngày</a:t>
            </a:r>
            <a:r>
              <a:rPr lang="en-US" sz="4800" b="1" dirty="0"/>
              <a:t> 13-3-1954, </a:t>
            </a:r>
            <a:r>
              <a:rPr lang="en-US" sz="4800" b="1" dirty="0" err="1"/>
              <a:t>tấn</a:t>
            </a:r>
            <a:r>
              <a:rPr lang="en-US" sz="4800" b="1" dirty="0"/>
              <a:t> </a:t>
            </a:r>
            <a:r>
              <a:rPr lang="en-US" sz="4800" b="1" dirty="0" err="1"/>
              <a:t>công</a:t>
            </a:r>
            <a:r>
              <a:rPr lang="en-US" sz="4800" b="1" dirty="0"/>
              <a:t>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phía</a:t>
            </a:r>
            <a:r>
              <a:rPr lang="en-US" sz="4800" b="1" dirty="0"/>
              <a:t> </a:t>
            </a:r>
            <a:r>
              <a:rPr lang="en-US" sz="4800" b="1" dirty="0" err="1"/>
              <a:t>bắc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Điện</a:t>
            </a:r>
            <a:r>
              <a:rPr lang="en-US" sz="4800" b="1" dirty="0"/>
              <a:t>, </a:t>
            </a:r>
            <a:r>
              <a:rPr lang="en-US" sz="4800" b="1" dirty="0" err="1"/>
              <a:t>Biên</a:t>
            </a:r>
            <a:r>
              <a:rPr lang="en-US" sz="4800" b="1" dirty="0"/>
              <a:t> </a:t>
            </a:r>
            <a:r>
              <a:rPr lang="en-US" sz="4800" b="1" dirty="0" err="1"/>
              <a:t>Phủ</a:t>
            </a:r>
            <a:r>
              <a:rPr lang="en-US" sz="4800" b="1" dirty="0"/>
              <a:t> ở Him Lam, </a:t>
            </a:r>
            <a:r>
              <a:rPr lang="en-US" sz="4800" b="1" dirty="0" err="1"/>
              <a:t>Độc</a:t>
            </a:r>
            <a:r>
              <a:rPr lang="en-US" sz="4800" b="1" dirty="0"/>
              <a:t> </a:t>
            </a:r>
            <a:r>
              <a:rPr lang="en-US" sz="4800" b="1" dirty="0" err="1"/>
              <a:t>lập</a:t>
            </a:r>
            <a:r>
              <a:rPr lang="en-US" sz="4800" b="1" dirty="0"/>
              <a:t>, </a:t>
            </a:r>
            <a:r>
              <a:rPr lang="en-US" sz="4800" b="1" dirty="0" err="1"/>
              <a:t>Bản</a:t>
            </a:r>
            <a:r>
              <a:rPr lang="en-US" sz="4800" b="1" dirty="0"/>
              <a:t> </a:t>
            </a:r>
            <a:r>
              <a:rPr lang="en-US" sz="4800" b="1" dirty="0" err="1"/>
              <a:t>Kéo</a:t>
            </a:r>
            <a:r>
              <a:rPr lang="en-US" sz="4800" b="1" dirty="0"/>
              <a:t>. 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b="1" dirty="0"/>
              <a:t>    Sau 5 </a:t>
            </a:r>
            <a:r>
              <a:rPr lang="en-US" sz="4800" b="1" dirty="0" err="1"/>
              <a:t>ngày</a:t>
            </a:r>
            <a:r>
              <a:rPr lang="en-US" sz="4800" b="1" dirty="0"/>
              <a:t> </a:t>
            </a:r>
            <a:r>
              <a:rPr lang="en-US" sz="4800" b="1" dirty="0" err="1"/>
              <a:t>chiến</a:t>
            </a:r>
            <a:r>
              <a:rPr lang="en-US" sz="4800" b="1" dirty="0"/>
              <a:t> </a:t>
            </a:r>
            <a:r>
              <a:rPr lang="en-US" sz="4800" b="1" dirty="0" err="1"/>
              <a:t>đấu</a:t>
            </a:r>
            <a:r>
              <a:rPr lang="en-US" sz="4800" b="1" dirty="0"/>
              <a:t>, </a:t>
            </a:r>
            <a:r>
              <a:rPr lang="en-US" sz="4800" b="1" dirty="0" err="1"/>
              <a:t>địch</a:t>
            </a:r>
            <a:r>
              <a:rPr lang="en-US" sz="4800" b="1" dirty="0"/>
              <a:t> </a:t>
            </a:r>
            <a:r>
              <a:rPr lang="en-US" sz="4800" b="1" dirty="0" err="1"/>
              <a:t>bị</a:t>
            </a:r>
            <a:r>
              <a:rPr lang="en-US" sz="4800" b="1" dirty="0"/>
              <a:t> </a:t>
            </a:r>
            <a:r>
              <a:rPr lang="en-US" sz="4800" b="1" dirty="0" err="1"/>
              <a:t>tiêu</a:t>
            </a:r>
            <a:r>
              <a:rPr lang="en-US" sz="4800" b="1" dirty="0"/>
              <a:t> </a:t>
            </a:r>
            <a:r>
              <a:rPr lang="en-US" sz="4800" b="1" dirty="0" err="1"/>
              <a:t>diệt</a:t>
            </a:r>
            <a:r>
              <a:rPr lang="en-US" sz="48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4"/>
          <p:cNvSpPr>
            <a:spLocks noChangeArrowheads="1"/>
          </p:cNvSpPr>
          <p:nvPr/>
        </p:nvSpPr>
        <p:spPr bwMode="auto">
          <a:xfrm>
            <a:off x="5146676" y="0"/>
            <a:ext cx="4759325" cy="6477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29699" name="Freeform 65"/>
          <p:cNvSpPr>
            <a:spLocks/>
          </p:cNvSpPr>
          <p:nvPr/>
        </p:nvSpPr>
        <p:spPr bwMode="auto">
          <a:xfrm>
            <a:off x="5340350" y="252414"/>
            <a:ext cx="2032000" cy="1735137"/>
          </a:xfrm>
          <a:custGeom>
            <a:avLst/>
            <a:gdLst>
              <a:gd name="T0" fmla="*/ 0 w 3660"/>
              <a:gd name="T1" fmla="*/ 0 h 3122"/>
              <a:gd name="T2" fmla="*/ 27741243 w 3660"/>
              <a:gd name="T3" fmla="*/ 122628942 h 3122"/>
              <a:gd name="T4" fmla="*/ 124835866 w 3660"/>
              <a:gd name="T5" fmla="*/ 168961900 h 3122"/>
              <a:gd name="T6" fmla="*/ 189566187 w 3660"/>
              <a:gd name="T7" fmla="*/ 192128917 h 3122"/>
              <a:gd name="T8" fmla="*/ 263543182 w 3660"/>
              <a:gd name="T9" fmla="*/ 224561852 h 3122"/>
              <a:gd name="T10" fmla="*/ 332896614 w 3660"/>
              <a:gd name="T11" fmla="*/ 335761826 h 3122"/>
              <a:gd name="T12" fmla="*/ 425367579 w 3660"/>
              <a:gd name="T13" fmla="*/ 400628252 h 3122"/>
              <a:gd name="T14" fmla="*/ 522462176 w 3660"/>
              <a:gd name="T15" fmla="*/ 382095305 h 3122"/>
              <a:gd name="T16" fmla="*/ 610310204 w 3660"/>
              <a:gd name="T17" fmla="*/ 405261767 h 3122"/>
              <a:gd name="T18" fmla="*/ 698157538 w 3660"/>
              <a:gd name="T19" fmla="*/ 456228204 h 3122"/>
              <a:gd name="T20" fmla="*/ 721275696 w 3660"/>
              <a:gd name="T21" fmla="*/ 548894606 h 3122"/>
              <a:gd name="T22" fmla="*/ 661169041 w 3660"/>
              <a:gd name="T23" fmla="*/ 669361679 h 3122"/>
              <a:gd name="T24" fmla="*/ 638051438 w 3660"/>
              <a:gd name="T25" fmla="*/ 706428129 h 3122"/>
              <a:gd name="T26" fmla="*/ 739769667 w 3660"/>
              <a:gd name="T27" fmla="*/ 762028081 h 3122"/>
              <a:gd name="T28" fmla="*/ 883100024 w 3660"/>
              <a:gd name="T29" fmla="*/ 812994519 h 3122"/>
              <a:gd name="T30" fmla="*/ 975570990 w 3660"/>
              <a:gd name="T31" fmla="*/ 956627914 h 3122"/>
              <a:gd name="T32" fmla="*/ 1035677645 w 3660"/>
              <a:gd name="T33" fmla="*/ 859327998 h 3122"/>
              <a:gd name="T34" fmla="*/ 1077289219 w 3660"/>
              <a:gd name="T35" fmla="*/ 808361560 h 3122"/>
              <a:gd name="T36" fmla="*/ 1109654639 w 3660"/>
              <a:gd name="T37" fmla="*/ 785194543 h 3122"/>
              <a:gd name="T38" fmla="*/ 1109654639 w 3660"/>
              <a:gd name="T39" fmla="*/ 720328117 h 3122"/>
              <a:gd name="T40" fmla="*/ 1026430382 w 3660"/>
              <a:gd name="T41" fmla="*/ 697161655 h 3122"/>
              <a:gd name="T42" fmla="*/ 1063418879 w 3660"/>
              <a:gd name="T43" fmla="*/ 664728165 h 3122"/>
              <a:gd name="T44" fmla="*/ 1072666142 w 3660"/>
              <a:gd name="T45" fmla="*/ 613761727 h 3122"/>
              <a:gd name="T46" fmla="*/ 1105031008 w 3660"/>
              <a:gd name="T47" fmla="*/ 567428109 h 3122"/>
              <a:gd name="T48" fmla="*/ 1123524979 w 3660"/>
              <a:gd name="T49" fmla="*/ 525728145 h 3122"/>
              <a:gd name="T50" fmla="*/ 1077289219 w 3660"/>
              <a:gd name="T51" fmla="*/ 521094630 h 3122"/>
              <a:gd name="T52" fmla="*/ 1044924353 w 3660"/>
              <a:gd name="T53" fmla="*/ 484028181 h 3122"/>
              <a:gd name="T54" fmla="*/ 1031054013 w 3660"/>
              <a:gd name="T55" fmla="*/ 446961731 h 3122"/>
              <a:gd name="T56" fmla="*/ 1012559487 w 3660"/>
              <a:gd name="T57" fmla="*/ 382095305 h 3122"/>
              <a:gd name="T58" fmla="*/ 1031054013 w 3660"/>
              <a:gd name="T59" fmla="*/ 331128312 h 3122"/>
              <a:gd name="T60" fmla="*/ 1012559487 w 3660"/>
              <a:gd name="T61" fmla="*/ 261628302 h 3122"/>
              <a:gd name="T62" fmla="*/ 947829756 w 3660"/>
              <a:gd name="T63" fmla="*/ 178228929 h 3122"/>
              <a:gd name="T64" fmla="*/ 901594551 w 3660"/>
              <a:gd name="T65" fmla="*/ 117995427 h 3122"/>
              <a:gd name="T66" fmla="*/ 933959416 w 3660"/>
              <a:gd name="T67" fmla="*/ 4633517 h 3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60"/>
              <a:gd name="T103" fmla="*/ 0 h 3122"/>
              <a:gd name="T104" fmla="*/ 3660 w 3660"/>
              <a:gd name="T105" fmla="*/ 3122 h 3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0" name="Freeform 66"/>
          <p:cNvSpPr>
            <a:spLocks/>
          </p:cNvSpPr>
          <p:nvPr/>
        </p:nvSpPr>
        <p:spPr bwMode="auto">
          <a:xfrm>
            <a:off x="7354889" y="1174751"/>
            <a:ext cx="2154237" cy="531813"/>
          </a:xfrm>
          <a:custGeom>
            <a:avLst/>
            <a:gdLst>
              <a:gd name="T0" fmla="*/ 0 w 3877"/>
              <a:gd name="T1" fmla="*/ 244781404 h 956"/>
              <a:gd name="T2" fmla="*/ 69466781 w 3877"/>
              <a:gd name="T3" fmla="*/ 226214126 h 956"/>
              <a:gd name="T4" fmla="*/ 120409462 w 3877"/>
              <a:gd name="T5" fmla="*/ 258707002 h 956"/>
              <a:gd name="T6" fmla="*/ 180614210 w 3877"/>
              <a:gd name="T7" fmla="*/ 263349238 h 956"/>
              <a:gd name="T8" fmla="*/ 213031663 w 3877"/>
              <a:gd name="T9" fmla="*/ 277274836 h 956"/>
              <a:gd name="T10" fmla="*/ 301023151 w 3877"/>
              <a:gd name="T11" fmla="*/ 295842184 h 956"/>
              <a:gd name="T12" fmla="*/ 370490470 w 3877"/>
              <a:gd name="T13" fmla="*/ 277274836 h 956"/>
              <a:gd name="T14" fmla="*/ 412170528 w 3877"/>
              <a:gd name="T15" fmla="*/ 263349238 h 956"/>
              <a:gd name="T16" fmla="*/ 504792694 w 3877"/>
              <a:gd name="T17" fmla="*/ 235498043 h 956"/>
              <a:gd name="T18" fmla="*/ 514055300 w 3877"/>
              <a:gd name="T19" fmla="*/ 203004611 h 956"/>
              <a:gd name="T20" fmla="*/ 583522202 w 3877"/>
              <a:gd name="T21" fmla="*/ 244781404 h 956"/>
              <a:gd name="T22" fmla="*/ 657620268 w 3877"/>
              <a:gd name="T23" fmla="*/ 267990919 h 956"/>
              <a:gd name="T24" fmla="*/ 713193679 w 3877"/>
              <a:gd name="T25" fmla="*/ 258707002 h 956"/>
              <a:gd name="T26" fmla="*/ 768767090 w 3877"/>
              <a:gd name="T27" fmla="*/ 216930208 h 956"/>
              <a:gd name="T28" fmla="*/ 824340501 w 3877"/>
              <a:gd name="T29" fmla="*/ 161227817 h 956"/>
              <a:gd name="T30" fmla="*/ 879913911 w 3877"/>
              <a:gd name="T31" fmla="*/ 151943900 h 956"/>
              <a:gd name="T32" fmla="*/ 944749928 w 3877"/>
              <a:gd name="T33" fmla="*/ 189079013 h 956"/>
              <a:gd name="T34" fmla="*/ 1023478741 w 3877"/>
              <a:gd name="T35" fmla="*/ 226214126 h 956"/>
              <a:gd name="T36" fmla="*/ 1069790102 w 3877"/>
              <a:gd name="T37" fmla="*/ 184437332 h 956"/>
              <a:gd name="T38" fmla="*/ 1074421405 w 3877"/>
              <a:gd name="T39" fmla="*/ 133376587 h 956"/>
              <a:gd name="T40" fmla="*/ 1194829998 w 3877"/>
              <a:gd name="T41" fmla="*/ 1237745 h 956"/>
              <a:gd name="T42" fmla="*/ 1060528052 w 3877"/>
              <a:gd name="T43" fmla="*/ 126568715 h 956"/>
              <a:gd name="T44" fmla="*/ 1074421405 w 3877"/>
              <a:gd name="T45" fmla="*/ 140494313 h 9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7"/>
              <a:gd name="T70" fmla="*/ 0 h 956"/>
              <a:gd name="T71" fmla="*/ 3877 w 3877"/>
              <a:gd name="T72" fmla="*/ 956 h 9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1" name="Freeform 67"/>
          <p:cNvSpPr>
            <a:spLocks/>
          </p:cNvSpPr>
          <p:nvPr/>
        </p:nvSpPr>
        <p:spPr bwMode="auto">
          <a:xfrm>
            <a:off x="6427789" y="285750"/>
            <a:ext cx="706437" cy="3378200"/>
          </a:xfrm>
          <a:custGeom>
            <a:avLst/>
            <a:gdLst>
              <a:gd name="T0" fmla="*/ 182024527 w 1274"/>
              <a:gd name="T1" fmla="*/ 0 h 6082"/>
              <a:gd name="T2" fmla="*/ 205085195 w 1274"/>
              <a:gd name="T3" fmla="*/ 279824028 h 6082"/>
              <a:gd name="T4" fmla="*/ 214309351 w 1274"/>
              <a:gd name="T5" fmla="*/ 464934068 h 6082"/>
              <a:gd name="T6" fmla="*/ 191248683 w 1274"/>
              <a:gd name="T7" fmla="*/ 594510520 h 6082"/>
              <a:gd name="T8" fmla="*/ 182024527 w 1274"/>
              <a:gd name="T9" fmla="*/ 696320837 h 6082"/>
              <a:gd name="T10" fmla="*/ 117454845 w 1274"/>
              <a:gd name="T11" fmla="*/ 858291644 h 6082"/>
              <a:gd name="T12" fmla="*/ 80558220 w 1274"/>
              <a:gd name="T13" fmla="*/ 881430807 h 6082"/>
              <a:gd name="T14" fmla="*/ 20600901 w 1274"/>
              <a:gd name="T15" fmla="*/ 881430807 h 6082"/>
              <a:gd name="T16" fmla="*/ 11376741 w 1274"/>
              <a:gd name="T17" fmla="*/ 955474573 h 6082"/>
              <a:gd name="T18" fmla="*/ 89782376 w 1274"/>
              <a:gd name="T19" fmla="*/ 1122072769 h 6082"/>
              <a:gd name="T20" fmla="*/ 108230689 w 1274"/>
              <a:gd name="T21" fmla="*/ 1242394583 h 6082"/>
              <a:gd name="T22" fmla="*/ 149739703 w 1274"/>
              <a:gd name="T23" fmla="*/ 1297927685 h 6082"/>
              <a:gd name="T24" fmla="*/ 172800371 w 1274"/>
              <a:gd name="T25" fmla="*/ 1348832844 h 6082"/>
              <a:gd name="T26" fmla="*/ 205085195 w 1274"/>
              <a:gd name="T27" fmla="*/ 1385854171 h 6082"/>
              <a:gd name="T28" fmla="*/ 334224005 w 1274"/>
              <a:gd name="T29" fmla="*/ 1441387273 h 6082"/>
              <a:gd name="T30" fmla="*/ 384957142 w 1274"/>
              <a:gd name="T31" fmla="*/ 1436759330 h 6082"/>
              <a:gd name="T32" fmla="*/ 375732986 w 1274"/>
              <a:gd name="T33" fmla="*/ 1520058983 h 6082"/>
              <a:gd name="T34" fmla="*/ 329611650 w 1274"/>
              <a:gd name="T35" fmla="*/ 1598730693 h 6082"/>
              <a:gd name="T36" fmla="*/ 301939182 w 1274"/>
              <a:gd name="T37" fmla="*/ 1677402402 h 6082"/>
              <a:gd name="T38" fmla="*/ 232757664 w 1274"/>
              <a:gd name="T39" fmla="*/ 1714423730 h 6082"/>
              <a:gd name="T40" fmla="*/ 200472840 w 1274"/>
              <a:gd name="T41" fmla="*/ 1760700945 h 6082"/>
              <a:gd name="T42" fmla="*/ 182024527 w 1274"/>
              <a:gd name="T43" fmla="*/ 1820861990 h 6082"/>
              <a:gd name="T44" fmla="*/ 135903157 w 1274"/>
              <a:gd name="T45" fmla="*/ 1876395093 h 60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4"/>
              <a:gd name="T70" fmla="*/ 0 h 6082"/>
              <a:gd name="T71" fmla="*/ 1274 w 1274"/>
              <a:gd name="T72" fmla="*/ 6082 h 608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2" name="Freeform 68"/>
          <p:cNvSpPr>
            <a:spLocks/>
          </p:cNvSpPr>
          <p:nvPr/>
        </p:nvSpPr>
        <p:spPr bwMode="auto">
          <a:xfrm>
            <a:off x="7053263" y="1260476"/>
            <a:ext cx="2443162" cy="1628775"/>
          </a:xfrm>
          <a:custGeom>
            <a:avLst/>
            <a:gdLst>
              <a:gd name="T0" fmla="*/ 1356600080 w 4400"/>
              <a:gd name="T1" fmla="*/ 0 h 2932"/>
              <a:gd name="T2" fmla="*/ 1287228747 w 4400"/>
              <a:gd name="T3" fmla="*/ 62336749 h 2932"/>
              <a:gd name="T4" fmla="*/ 1250229296 w 4400"/>
              <a:gd name="T5" fmla="*/ 131771888 h 2932"/>
              <a:gd name="T6" fmla="*/ 1213232066 w 4400"/>
              <a:gd name="T7" fmla="*/ 168803766 h 2932"/>
              <a:gd name="T8" fmla="*/ 1166984140 w 4400"/>
              <a:gd name="T9" fmla="*/ 201206489 h 2932"/>
              <a:gd name="T10" fmla="*/ 1079113359 w 4400"/>
              <a:gd name="T11" fmla="*/ 201206489 h 2932"/>
              <a:gd name="T12" fmla="*/ 1009742026 w 4400"/>
              <a:gd name="T13" fmla="*/ 182690568 h 2932"/>
              <a:gd name="T14" fmla="*/ 954244515 w 4400"/>
              <a:gd name="T15" fmla="*/ 182690568 h 2932"/>
              <a:gd name="T16" fmla="*/ 884873182 w 4400"/>
              <a:gd name="T17" fmla="*/ 228980093 h 2932"/>
              <a:gd name="T18" fmla="*/ 815501294 w 4400"/>
              <a:gd name="T19" fmla="*/ 279899294 h 2932"/>
              <a:gd name="T20" fmla="*/ 736880376 w 4400"/>
              <a:gd name="T21" fmla="*/ 303043848 h 2932"/>
              <a:gd name="T22" fmla="*/ 621261117 w 4400"/>
              <a:gd name="T23" fmla="*/ 367849851 h 2932"/>
              <a:gd name="T24" fmla="*/ 524140890 w 4400"/>
              <a:gd name="T25" fmla="*/ 390994891 h 2932"/>
              <a:gd name="T26" fmla="*/ 436270386 w 4400"/>
              <a:gd name="T27" fmla="*/ 465058577 h 2932"/>
              <a:gd name="T28" fmla="*/ 385397668 w 4400"/>
              <a:gd name="T29" fmla="*/ 502090420 h 2932"/>
              <a:gd name="T30" fmla="*/ 353024120 w 4400"/>
              <a:gd name="T31" fmla="*/ 576154105 h 2932"/>
              <a:gd name="T32" fmla="*/ 306776750 w 4400"/>
              <a:gd name="T33" fmla="*/ 659475612 h 2932"/>
              <a:gd name="T34" fmla="*/ 255903962 w 4400"/>
              <a:gd name="T35" fmla="*/ 677991534 h 2932"/>
              <a:gd name="T36" fmla="*/ 228155207 w 4400"/>
              <a:gd name="T37" fmla="*/ 728910734 h 2932"/>
              <a:gd name="T38" fmla="*/ 214281384 w 4400"/>
              <a:gd name="T39" fmla="*/ 807602983 h 2932"/>
              <a:gd name="T40" fmla="*/ 191157422 w 4400"/>
              <a:gd name="T41" fmla="*/ 890924907 h 2932"/>
              <a:gd name="T42" fmla="*/ 84787713 w 4400"/>
              <a:gd name="T43" fmla="*/ 877038105 h 2932"/>
              <a:gd name="T44" fmla="*/ 29290176 w 4400"/>
              <a:gd name="T45" fmla="*/ 904811709 h 29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00"/>
              <a:gd name="T70" fmla="*/ 0 h 2932"/>
              <a:gd name="T71" fmla="*/ 4400 w 4400"/>
              <a:gd name="T72" fmla="*/ 2932 h 29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3" name="Freeform 69"/>
          <p:cNvSpPr>
            <a:spLocks/>
          </p:cNvSpPr>
          <p:nvPr/>
        </p:nvSpPr>
        <p:spPr bwMode="auto">
          <a:xfrm>
            <a:off x="6165851" y="2871788"/>
            <a:ext cx="1300163" cy="3071812"/>
          </a:xfrm>
          <a:custGeom>
            <a:avLst/>
            <a:gdLst>
              <a:gd name="T0" fmla="*/ 680381573 w 2339"/>
              <a:gd name="T1" fmla="*/ 0 h 5530"/>
              <a:gd name="T2" fmla="*/ 717459271 w 2339"/>
              <a:gd name="T3" fmla="*/ 55540914 h 5530"/>
              <a:gd name="T4" fmla="*/ 712824490 w 2339"/>
              <a:gd name="T5" fmla="*/ 199020643 h 5530"/>
              <a:gd name="T6" fmla="*/ 675746791 w 2339"/>
              <a:gd name="T7" fmla="*/ 296217143 h 5530"/>
              <a:gd name="T8" fmla="*/ 615494628 w 2339"/>
              <a:gd name="T9" fmla="*/ 328616138 h 5530"/>
              <a:gd name="T10" fmla="*/ 541338537 w 2339"/>
              <a:gd name="T11" fmla="*/ 435069107 h 5530"/>
              <a:gd name="T12" fmla="*/ 462547802 w 2339"/>
              <a:gd name="T13" fmla="*/ 550778613 h 5530"/>
              <a:gd name="T14" fmla="*/ 411565759 w 2339"/>
              <a:gd name="T15" fmla="*/ 601691380 h 5530"/>
              <a:gd name="T16" fmla="*/ 406930977 w 2339"/>
              <a:gd name="T17" fmla="*/ 731286249 h 5530"/>
              <a:gd name="T18" fmla="*/ 425470104 w 2339"/>
              <a:gd name="T19" fmla="*/ 907164922 h 5530"/>
              <a:gd name="T20" fmla="*/ 425470104 w 2339"/>
              <a:gd name="T21" fmla="*/ 1027503253 h 5530"/>
              <a:gd name="T22" fmla="*/ 448644013 w 2339"/>
              <a:gd name="T23" fmla="*/ 1212639298 h 5530"/>
              <a:gd name="T24" fmla="*/ 485721711 w 2339"/>
              <a:gd name="T25" fmla="*/ 1522741109 h 5530"/>
              <a:gd name="T26" fmla="*/ 513530402 w 2339"/>
              <a:gd name="T27" fmla="*/ 1587539099 h 5530"/>
              <a:gd name="T28" fmla="*/ 518165184 w 2339"/>
              <a:gd name="T29" fmla="*/ 1629194633 h 5530"/>
              <a:gd name="T30" fmla="*/ 406930977 w 2339"/>
              <a:gd name="T31" fmla="*/ 1619936984 h 5530"/>
              <a:gd name="T32" fmla="*/ 230810312 w 2339"/>
              <a:gd name="T33" fmla="*/ 1689363243 h 5530"/>
              <a:gd name="T34" fmla="*/ 161289141 w 2339"/>
              <a:gd name="T35" fmla="*/ 1684734974 h 5530"/>
              <a:gd name="T36" fmla="*/ 175193486 w 2339"/>
              <a:gd name="T37" fmla="*/ 1559768373 h 5530"/>
              <a:gd name="T38" fmla="*/ 133480972 w 2339"/>
              <a:gd name="T39" fmla="*/ 1476457306 h 5530"/>
              <a:gd name="T40" fmla="*/ 152019578 w 2339"/>
              <a:gd name="T41" fmla="*/ 1416288696 h 5530"/>
              <a:gd name="T42" fmla="*/ 128846190 w 2339"/>
              <a:gd name="T43" fmla="*/ 1346862437 h 5530"/>
              <a:gd name="T44" fmla="*/ 36151084 w 2339"/>
              <a:gd name="T45" fmla="*/ 1268179639 h 5530"/>
              <a:gd name="T46" fmla="*/ 17611953 w 2339"/>
              <a:gd name="T47" fmla="*/ 1133956222 h 5530"/>
              <a:gd name="T48" fmla="*/ 8342387 w 2339"/>
              <a:gd name="T49" fmla="*/ 990475989 h 5530"/>
              <a:gd name="T50" fmla="*/ 68594565 w 2339"/>
              <a:gd name="T51" fmla="*/ 740542788 h 5530"/>
              <a:gd name="T52" fmla="*/ 142750535 w 2339"/>
              <a:gd name="T53" fmla="*/ 587806017 h 5530"/>
              <a:gd name="T54" fmla="*/ 286427693 w 2339"/>
              <a:gd name="T55" fmla="*/ 453582739 h 5530"/>
              <a:gd name="T56" fmla="*/ 291062475 w 2339"/>
              <a:gd name="T57" fmla="*/ 435069107 h 55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39"/>
              <a:gd name="T88" fmla="*/ 0 h 5530"/>
              <a:gd name="T89" fmla="*/ 2339 w 2339"/>
              <a:gd name="T90" fmla="*/ 5530 h 55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4" name="Freeform 70"/>
          <p:cNvSpPr>
            <a:spLocks/>
          </p:cNvSpPr>
          <p:nvPr/>
        </p:nvSpPr>
        <p:spPr bwMode="auto">
          <a:xfrm>
            <a:off x="7015163" y="5797550"/>
            <a:ext cx="82550" cy="615950"/>
          </a:xfrm>
          <a:custGeom>
            <a:avLst/>
            <a:gdLst>
              <a:gd name="T0" fmla="*/ 46043934 w 148"/>
              <a:gd name="T1" fmla="*/ 0 h 1110"/>
              <a:gd name="T2" fmla="*/ 27377593 w 148"/>
              <a:gd name="T3" fmla="*/ 87758443 h 1110"/>
              <a:gd name="T4" fmla="*/ 4044392 w 148"/>
              <a:gd name="T5" fmla="*/ 161660792 h 1110"/>
              <a:gd name="T6" fmla="*/ 4044392 w 148"/>
              <a:gd name="T7" fmla="*/ 281751013 h 1110"/>
              <a:gd name="T8" fmla="*/ 13377561 w 148"/>
              <a:gd name="T9" fmla="*/ 3417967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110"/>
              <a:gd name="T17" fmla="*/ 148 w 148"/>
              <a:gd name="T18" fmla="*/ 1110 h 1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5" name="Freeform 71"/>
          <p:cNvSpPr>
            <a:spLocks/>
          </p:cNvSpPr>
          <p:nvPr/>
        </p:nvSpPr>
        <p:spPr bwMode="auto">
          <a:xfrm>
            <a:off x="6364289" y="2459039"/>
            <a:ext cx="3132137" cy="3944937"/>
          </a:xfrm>
          <a:custGeom>
            <a:avLst/>
            <a:gdLst>
              <a:gd name="T0" fmla="*/ 60713047 w 5642"/>
              <a:gd name="T1" fmla="*/ 2147483647 h 7102"/>
              <a:gd name="T2" fmla="*/ 83827139 w 5642"/>
              <a:gd name="T3" fmla="*/ 2135749533 h 7102"/>
              <a:gd name="T4" fmla="*/ 88449843 w 5642"/>
              <a:gd name="T5" fmla="*/ 2080211590 h 7102"/>
              <a:gd name="T6" fmla="*/ 134677993 w 5642"/>
              <a:gd name="T7" fmla="*/ 2029301808 h 7102"/>
              <a:gd name="T8" fmla="*/ 171660770 w 5642"/>
              <a:gd name="T9" fmla="*/ 2010789161 h 7102"/>
              <a:gd name="T10" fmla="*/ 204020253 w 5642"/>
              <a:gd name="T11" fmla="*/ 2047814456 h 7102"/>
              <a:gd name="T12" fmla="*/ 227134328 w 5642"/>
              <a:gd name="T13" fmla="*/ 2024673646 h 7102"/>
              <a:gd name="T14" fmla="*/ 254871107 w 5642"/>
              <a:gd name="T15" fmla="*/ 1945994894 h 7102"/>
              <a:gd name="T16" fmla="*/ 324213401 w 5642"/>
              <a:gd name="T17" fmla="*/ 1936738570 h 7102"/>
              <a:gd name="T18" fmla="*/ 375064255 w 5642"/>
              <a:gd name="T19" fmla="*/ 1867315030 h 7102"/>
              <a:gd name="T20" fmla="*/ 361196143 w 5642"/>
              <a:gd name="T21" fmla="*/ 1821033410 h 7102"/>
              <a:gd name="T22" fmla="*/ 273362478 w 5642"/>
              <a:gd name="T23" fmla="*/ 1779379953 h 7102"/>
              <a:gd name="T24" fmla="*/ 222511624 w 5642"/>
              <a:gd name="T25" fmla="*/ 1774751791 h 7102"/>
              <a:gd name="T26" fmla="*/ 199397549 w 5642"/>
              <a:gd name="T27" fmla="*/ 1663675905 h 7102"/>
              <a:gd name="T28" fmla="*/ 180906178 w 5642"/>
              <a:gd name="T29" fmla="*/ 1580368990 h 7102"/>
              <a:gd name="T30" fmla="*/ 167037511 w 5642"/>
              <a:gd name="T31" fmla="*/ 1524829936 h 7102"/>
              <a:gd name="T32" fmla="*/ 162414807 w 5642"/>
              <a:gd name="T33" fmla="*/ 1478548316 h 7102"/>
              <a:gd name="T34" fmla="*/ 208642957 w 5642"/>
              <a:gd name="T35" fmla="*/ 1469291993 h 7102"/>
              <a:gd name="T36" fmla="*/ 204020253 w 5642"/>
              <a:gd name="T37" fmla="*/ 1372100592 h 7102"/>
              <a:gd name="T38" fmla="*/ 171660770 w 5642"/>
              <a:gd name="T39" fmla="*/ 1372100592 h 7102"/>
              <a:gd name="T40" fmla="*/ 171660770 w 5642"/>
              <a:gd name="T41" fmla="*/ 1339703458 h 7102"/>
              <a:gd name="T42" fmla="*/ 125432585 w 5642"/>
              <a:gd name="T43" fmla="*/ 1311934487 h 7102"/>
              <a:gd name="T44" fmla="*/ 69958455 w 5642"/>
              <a:gd name="T45" fmla="*/ 1316562649 h 7102"/>
              <a:gd name="T46" fmla="*/ 5238919 w 5642"/>
              <a:gd name="T47" fmla="*/ 1247139109 h 7102"/>
              <a:gd name="T48" fmla="*/ 37598972 w 5642"/>
              <a:gd name="T49" fmla="*/ 1237882785 h 7102"/>
              <a:gd name="T50" fmla="*/ 69958455 w 5642"/>
              <a:gd name="T51" fmla="*/ 1205485652 h 7102"/>
              <a:gd name="T52" fmla="*/ 111563918 w 5642"/>
              <a:gd name="T53" fmla="*/ 1205485652 h 7102"/>
              <a:gd name="T54" fmla="*/ 139300697 w 5642"/>
              <a:gd name="T55" fmla="*/ 1149947986 h 7102"/>
              <a:gd name="T56" fmla="*/ 97695251 w 5642"/>
              <a:gd name="T57" fmla="*/ 1075897395 h 7102"/>
              <a:gd name="T58" fmla="*/ 83827139 w 5642"/>
              <a:gd name="T59" fmla="*/ 987961763 h 7102"/>
              <a:gd name="T60" fmla="*/ 143923401 w 5642"/>
              <a:gd name="T61" fmla="*/ 946308306 h 7102"/>
              <a:gd name="T62" fmla="*/ 139300697 w 5642"/>
              <a:gd name="T63" fmla="*/ 913911172 h 7102"/>
              <a:gd name="T64" fmla="*/ 199397549 w 5642"/>
              <a:gd name="T65" fmla="*/ 937051982 h 7102"/>
              <a:gd name="T66" fmla="*/ 176283474 w 5642"/>
              <a:gd name="T67" fmla="*/ 881513483 h 7102"/>
              <a:gd name="T68" fmla="*/ 204020253 w 5642"/>
              <a:gd name="T69" fmla="*/ 881513483 h 7102"/>
              <a:gd name="T70" fmla="*/ 204020253 w 5642"/>
              <a:gd name="T71" fmla="*/ 821347378 h 7102"/>
              <a:gd name="T72" fmla="*/ 277985182 w 5642"/>
              <a:gd name="T73" fmla="*/ 691758288 h 7102"/>
              <a:gd name="T74" fmla="*/ 333459364 w 5642"/>
              <a:gd name="T75" fmla="*/ 705643330 h 7102"/>
              <a:gd name="T76" fmla="*/ 384310218 w 5642"/>
              <a:gd name="T77" fmla="*/ 650104831 h 7102"/>
              <a:gd name="T78" fmla="*/ 439783776 w 5642"/>
              <a:gd name="T79" fmla="*/ 608451374 h 7102"/>
              <a:gd name="T80" fmla="*/ 467520555 w 5642"/>
              <a:gd name="T81" fmla="*/ 566797777 h 7102"/>
              <a:gd name="T82" fmla="*/ 522994668 w 5642"/>
              <a:gd name="T83" fmla="*/ 534400088 h 7102"/>
              <a:gd name="T84" fmla="*/ 569222818 w 5642"/>
              <a:gd name="T85" fmla="*/ 460349497 h 7102"/>
              <a:gd name="T86" fmla="*/ 661679256 w 5642"/>
              <a:gd name="T87" fmla="*/ 437208688 h 7102"/>
              <a:gd name="T88" fmla="*/ 860459968 w 5642"/>
              <a:gd name="T89" fmla="*/ 395555230 h 7102"/>
              <a:gd name="T90" fmla="*/ 902065414 w 5642"/>
              <a:gd name="T91" fmla="*/ 312247760 h 7102"/>
              <a:gd name="T92" fmla="*/ 1008390381 w 5642"/>
              <a:gd name="T93" fmla="*/ 219684452 h 7102"/>
              <a:gd name="T94" fmla="*/ 1174811332 w 5642"/>
              <a:gd name="T95" fmla="*/ 182658601 h 7102"/>
              <a:gd name="T96" fmla="*/ 1308873633 w 5642"/>
              <a:gd name="T97" fmla="*/ 191914925 h 7102"/>
              <a:gd name="T98" fmla="*/ 1396706674 w 5642"/>
              <a:gd name="T99" fmla="*/ 136376947 h 7102"/>
              <a:gd name="T100" fmla="*/ 1470672158 w 5642"/>
              <a:gd name="T101" fmla="*/ 43813691 h 7102"/>
              <a:gd name="T102" fmla="*/ 1669452314 w 5642"/>
              <a:gd name="T103" fmla="*/ 48441853 h 7102"/>
              <a:gd name="T104" fmla="*/ 1738794539 w 5642"/>
              <a:gd name="T105" fmla="*/ 0 h 71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42"/>
              <a:gd name="T160" fmla="*/ 0 h 7102"/>
              <a:gd name="T161" fmla="*/ 5642 w 5642"/>
              <a:gd name="T162" fmla="*/ 7102 h 71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6" name="Freeform 72"/>
          <p:cNvSpPr>
            <a:spLocks/>
          </p:cNvSpPr>
          <p:nvPr/>
        </p:nvSpPr>
        <p:spPr bwMode="auto">
          <a:xfrm>
            <a:off x="7099300" y="1957389"/>
            <a:ext cx="234950" cy="1565275"/>
          </a:xfrm>
          <a:custGeom>
            <a:avLst/>
            <a:gdLst>
              <a:gd name="T0" fmla="*/ 17211206 w 420"/>
              <a:gd name="T1" fmla="*/ 0 h 2820"/>
              <a:gd name="T2" fmla="*/ 12517242 w 420"/>
              <a:gd name="T3" fmla="*/ 41592468 h 2820"/>
              <a:gd name="T4" fmla="*/ 92315220 w 420"/>
              <a:gd name="T5" fmla="*/ 64699693 h 2820"/>
              <a:gd name="T6" fmla="*/ 120479563 w 420"/>
              <a:gd name="T7" fmla="*/ 69321139 h 2820"/>
              <a:gd name="T8" fmla="*/ 129867491 w 420"/>
              <a:gd name="T9" fmla="*/ 134020832 h 2820"/>
              <a:gd name="T10" fmla="*/ 111091635 w 420"/>
              <a:gd name="T11" fmla="*/ 170991872 h 2820"/>
              <a:gd name="T12" fmla="*/ 87621256 w 420"/>
              <a:gd name="T13" fmla="*/ 207963433 h 2820"/>
              <a:gd name="T14" fmla="*/ 64151418 w 420"/>
              <a:gd name="T15" fmla="*/ 258798774 h 2820"/>
              <a:gd name="T16" fmla="*/ 115785599 w 420"/>
              <a:gd name="T17" fmla="*/ 309634184 h 2820"/>
              <a:gd name="T18" fmla="*/ 73539364 w 420"/>
              <a:gd name="T19" fmla="*/ 355848635 h 2820"/>
              <a:gd name="T20" fmla="*/ 50069526 w 420"/>
              <a:gd name="T21" fmla="*/ 369712970 h 2820"/>
              <a:gd name="T22" fmla="*/ 50069526 w 420"/>
              <a:gd name="T23" fmla="*/ 448276426 h 2820"/>
              <a:gd name="T24" fmla="*/ 40681598 w 420"/>
              <a:gd name="T25" fmla="*/ 480626542 h 2820"/>
              <a:gd name="T26" fmla="*/ 59457454 w 420"/>
              <a:gd name="T27" fmla="*/ 522218993 h 2820"/>
              <a:gd name="T28" fmla="*/ 40681598 w 420"/>
              <a:gd name="T29" fmla="*/ 573054334 h 2820"/>
              <a:gd name="T30" fmla="*/ 97009184 w 420"/>
              <a:gd name="T31" fmla="*/ 619268923 h 2820"/>
              <a:gd name="T32" fmla="*/ 40681598 w 420"/>
              <a:gd name="T33" fmla="*/ 748668275 h 2820"/>
              <a:gd name="T34" fmla="*/ 45375562 w 420"/>
              <a:gd name="T35" fmla="*/ 822610842 h 2820"/>
              <a:gd name="T36" fmla="*/ 45375562 w 420"/>
              <a:gd name="T37" fmla="*/ 868824738 h 28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0"/>
              <a:gd name="T58" fmla="*/ 0 h 2820"/>
              <a:gd name="T59" fmla="*/ 420 w 420"/>
              <a:gd name="T60" fmla="*/ 2820 h 28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7" name="Freeform 73"/>
          <p:cNvSpPr>
            <a:spLocks/>
          </p:cNvSpPr>
          <p:nvPr/>
        </p:nvSpPr>
        <p:spPr bwMode="auto">
          <a:xfrm>
            <a:off x="5222875" y="2397126"/>
            <a:ext cx="1816100" cy="766763"/>
          </a:xfrm>
          <a:custGeom>
            <a:avLst/>
            <a:gdLst>
              <a:gd name="T0" fmla="*/ 0 w 3270"/>
              <a:gd name="T1" fmla="*/ 0 h 1380"/>
              <a:gd name="T2" fmla="*/ 203576488 w 3270"/>
              <a:gd name="T3" fmla="*/ 83354366 h 1380"/>
              <a:gd name="T4" fmla="*/ 212830264 w 3270"/>
              <a:gd name="T5" fmla="*/ 143554686 h 1380"/>
              <a:gd name="T6" fmla="*/ 249844260 w 3270"/>
              <a:gd name="T7" fmla="*/ 199123905 h 1380"/>
              <a:gd name="T8" fmla="*/ 458047636 w 3270"/>
              <a:gd name="T9" fmla="*/ 226909053 h 1380"/>
              <a:gd name="T10" fmla="*/ 619983310 w 3270"/>
              <a:gd name="T11" fmla="*/ 245431929 h 1380"/>
              <a:gd name="T12" fmla="*/ 707891409 w 3270"/>
              <a:gd name="T13" fmla="*/ 328786330 h 1380"/>
              <a:gd name="T14" fmla="*/ 814306507 w 3270"/>
              <a:gd name="T15" fmla="*/ 338048046 h 1380"/>
              <a:gd name="T16" fmla="*/ 911468383 w 3270"/>
              <a:gd name="T17" fmla="*/ 324155750 h 1380"/>
              <a:gd name="T18" fmla="*/ 966988821 w 3270"/>
              <a:gd name="T19" fmla="*/ 393617230 h 1380"/>
              <a:gd name="T20" fmla="*/ 1008629704 w 3270"/>
              <a:gd name="T21" fmla="*/ 426032958 h 1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70"/>
              <a:gd name="T34" fmla="*/ 0 h 1380"/>
              <a:gd name="T35" fmla="*/ 3270 w 3270"/>
              <a:gd name="T36" fmla="*/ 1380 h 13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8" name="Freeform 74"/>
          <p:cNvSpPr>
            <a:spLocks/>
          </p:cNvSpPr>
          <p:nvPr/>
        </p:nvSpPr>
        <p:spPr bwMode="auto">
          <a:xfrm>
            <a:off x="5681664" y="2997200"/>
            <a:ext cx="1239837" cy="590550"/>
          </a:xfrm>
          <a:custGeom>
            <a:avLst/>
            <a:gdLst>
              <a:gd name="T0" fmla="*/ 0 w 2235"/>
              <a:gd name="T1" fmla="*/ 18552835 h 1062"/>
              <a:gd name="T2" fmla="*/ 69240030 w 2235"/>
              <a:gd name="T3" fmla="*/ 13914624 h 1062"/>
              <a:gd name="T4" fmla="*/ 203103588 w 2235"/>
              <a:gd name="T5" fmla="*/ 4638209 h 1062"/>
              <a:gd name="T6" fmla="*/ 341583681 w 2235"/>
              <a:gd name="T7" fmla="*/ 41744432 h 1062"/>
              <a:gd name="T8" fmla="*/ 470831223 w 2235"/>
              <a:gd name="T9" fmla="*/ 41744432 h 1062"/>
              <a:gd name="T10" fmla="*/ 553919127 w 2235"/>
              <a:gd name="T11" fmla="*/ 143786104 h 1062"/>
              <a:gd name="T12" fmla="*/ 609311387 w 2235"/>
              <a:gd name="T13" fmla="*/ 273657588 h 1062"/>
              <a:gd name="T14" fmla="*/ 655471580 w 2235"/>
              <a:gd name="T15" fmla="*/ 315402072 h 1062"/>
              <a:gd name="T16" fmla="*/ 687783327 w 2235"/>
              <a:gd name="T17" fmla="*/ 194806966 h 1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5"/>
              <a:gd name="T28" fmla="*/ 0 h 1062"/>
              <a:gd name="T29" fmla="*/ 2235 w 2235"/>
              <a:gd name="T30" fmla="*/ 1062 h 10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09" name="Freeform 75"/>
          <p:cNvSpPr>
            <a:spLocks/>
          </p:cNvSpPr>
          <p:nvPr/>
        </p:nvSpPr>
        <p:spPr bwMode="auto">
          <a:xfrm>
            <a:off x="6808788" y="3571875"/>
            <a:ext cx="38100" cy="133350"/>
          </a:xfrm>
          <a:custGeom>
            <a:avLst/>
            <a:gdLst>
              <a:gd name="T0" fmla="*/ 20737285 w 70"/>
              <a:gd name="T1" fmla="*/ 0 h 240"/>
              <a:gd name="T2" fmla="*/ 20737285 w 70"/>
              <a:gd name="T3" fmla="*/ 41676882 h 240"/>
              <a:gd name="T4" fmla="*/ 20737285 w 70"/>
              <a:gd name="T5" fmla="*/ 74092610 h 240"/>
              <a:gd name="T6" fmla="*/ 0 60000 65536"/>
              <a:gd name="T7" fmla="*/ 0 60000 65536"/>
              <a:gd name="T8" fmla="*/ 0 60000 65536"/>
              <a:gd name="T9" fmla="*/ 0 w 70"/>
              <a:gd name="T10" fmla="*/ 0 h 240"/>
              <a:gd name="T11" fmla="*/ 70 w 7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29710" name="Group 76"/>
          <p:cNvGrpSpPr>
            <a:grpSpLocks/>
          </p:cNvGrpSpPr>
          <p:nvPr/>
        </p:nvGrpSpPr>
        <p:grpSpPr bwMode="auto">
          <a:xfrm>
            <a:off x="6997700" y="2787651"/>
            <a:ext cx="165100" cy="168275"/>
            <a:chOff x="4185" y="13200"/>
            <a:chExt cx="300" cy="300"/>
          </a:xfrm>
        </p:grpSpPr>
        <p:sp>
          <p:nvSpPr>
            <p:cNvPr id="29760" name="Oval 77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61" name="Oval 78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29711" name="Oval 79"/>
          <p:cNvSpPr>
            <a:spLocks noChangeArrowheads="1"/>
          </p:cNvSpPr>
          <p:nvPr/>
        </p:nvSpPr>
        <p:spPr bwMode="auto">
          <a:xfrm>
            <a:off x="7639051" y="2914651"/>
            <a:ext cx="100013" cy="1000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12" name="Oval 80"/>
          <p:cNvSpPr>
            <a:spLocks noChangeArrowheads="1"/>
          </p:cNvSpPr>
          <p:nvPr/>
        </p:nvSpPr>
        <p:spPr bwMode="auto">
          <a:xfrm>
            <a:off x="6931026" y="857251"/>
            <a:ext cx="9842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29713" name="Oval 81"/>
          <p:cNvSpPr>
            <a:spLocks noChangeArrowheads="1"/>
          </p:cNvSpPr>
          <p:nvPr/>
        </p:nvSpPr>
        <p:spPr bwMode="auto">
          <a:xfrm>
            <a:off x="6046788" y="1547813"/>
            <a:ext cx="100012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14" name="Oval 82"/>
          <p:cNvSpPr>
            <a:spLocks noChangeArrowheads="1"/>
          </p:cNvSpPr>
          <p:nvPr/>
        </p:nvSpPr>
        <p:spPr bwMode="auto">
          <a:xfrm>
            <a:off x="8015289" y="1746250"/>
            <a:ext cx="98425" cy="101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15" name="Oval 83"/>
          <p:cNvSpPr>
            <a:spLocks noChangeArrowheads="1"/>
          </p:cNvSpPr>
          <p:nvPr/>
        </p:nvSpPr>
        <p:spPr bwMode="auto">
          <a:xfrm>
            <a:off x="7861301" y="2513013"/>
            <a:ext cx="98425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29716" name="Group 84"/>
          <p:cNvGrpSpPr>
            <a:grpSpLocks/>
          </p:cNvGrpSpPr>
          <p:nvPr/>
        </p:nvGrpSpPr>
        <p:grpSpPr bwMode="auto">
          <a:xfrm>
            <a:off x="6713539" y="5746750"/>
            <a:ext cx="166687" cy="166688"/>
            <a:chOff x="4185" y="13200"/>
            <a:chExt cx="300" cy="300"/>
          </a:xfrm>
        </p:grpSpPr>
        <p:sp>
          <p:nvSpPr>
            <p:cNvPr id="29758" name="Oval 85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9" name="Oval 86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29717" name="Group 87"/>
          <p:cNvGrpSpPr>
            <a:grpSpLocks/>
          </p:cNvGrpSpPr>
          <p:nvPr/>
        </p:nvGrpSpPr>
        <p:grpSpPr bwMode="auto">
          <a:xfrm rot="-1728032">
            <a:off x="6751638" y="2092325"/>
            <a:ext cx="239712" cy="342900"/>
            <a:chOff x="2415" y="12855"/>
            <a:chExt cx="555" cy="795"/>
          </a:xfrm>
        </p:grpSpPr>
        <p:sp>
          <p:nvSpPr>
            <p:cNvPr id="29755" name="Rectangle 88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6" name="AutoShape 89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7" name="AutoShape 90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29718" name="Group 91"/>
          <p:cNvGrpSpPr>
            <a:grpSpLocks/>
          </p:cNvGrpSpPr>
          <p:nvPr/>
        </p:nvGrpSpPr>
        <p:grpSpPr bwMode="auto">
          <a:xfrm rot="-376791">
            <a:off x="7042151" y="4986339"/>
            <a:ext cx="307975" cy="396875"/>
            <a:chOff x="2415" y="12855"/>
            <a:chExt cx="555" cy="795"/>
          </a:xfrm>
        </p:grpSpPr>
        <p:sp>
          <p:nvSpPr>
            <p:cNvPr id="29752" name="Rectangle 92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3" name="AutoShape 93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4" name="AutoShape 94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29719" name="Text Box 95"/>
          <p:cNvSpPr txBox="1">
            <a:spLocks noChangeArrowheads="1"/>
          </p:cNvSpPr>
          <p:nvPr/>
        </p:nvSpPr>
        <p:spPr bwMode="auto">
          <a:xfrm>
            <a:off x="6973889" y="788989"/>
            <a:ext cx="17541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ĐỘC LẬP</a:t>
            </a:r>
          </a:p>
          <a:p>
            <a:pPr eaLnBrk="1" hangingPunct="1"/>
            <a:endParaRPr lang="en-US" sz="1600"/>
          </a:p>
        </p:txBody>
      </p:sp>
      <p:sp>
        <p:nvSpPr>
          <p:cNvPr id="29720" name="Text Box 96"/>
          <p:cNvSpPr txBox="1">
            <a:spLocks noChangeArrowheads="1"/>
          </p:cNvSpPr>
          <p:nvPr/>
        </p:nvSpPr>
        <p:spPr bwMode="auto">
          <a:xfrm>
            <a:off x="7246939" y="1824039"/>
            <a:ext cx="16335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HIM LAM</a:t>
            </a:r>
          </a:p>
        </p:txBody>
      </p:sp>
      <p:sp>
        <p:nvSpPr>
          <p:cNvPr id="29721" name="Text Box 97"/>
          <p:cNvSpPr txBox="1">
            <a:spLocks noChangeArrowheads="1"/>
          </p:cNvSpPr>
          <p:nvPr/>
        </p:nvSpPr>
        <p:spPr bwMode="auto">
          <a:xfrm>
            <a:off x="5499101" y="1597025"/>
            <a:ext cx="1171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KÉO</a:t>
            </a:r>
          </a:p>
        </p:txBody>
      </p:sp>
      <p:sp>
        <p:nvSpPr>
          <p:cNvPr id="29722" name="Text Box 98"/>
          <p:cNvSpPr txBox="1">
            <a:spLocks noChangeArrowheads="1"/>
          </p:cNvSpPr>
          <p:nvPr/>
        </p:nvSpPr>
        <p:spPr bwMode="auto">
          <a:xfrm>
            <a:off x="5832475" y="22098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MƯỜNG THANH</a:t>
            </a:r>
          </a:p>
        </p:txBody>
      </p:sp>
      <p:sp>
        <p:nvSpPr>
          <p:cNvPr id="29723" name="Text Box 99"/>
          <p:cNvSpPr txBox="1">
            <a:spLocks noChangeArrowheads="1"/>
          </p:cNvSpPr>
          <p:nvPr/>
        </p:nvSpPr>
        <p:spPr bwMode="auto">
          <a:xfrm>
            <a:off x="7585076" y="2847976"/>
            <a:ext cx="6715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9724" name="Text Box 100"/>
          <p:cNvSpPr txBox="1">
            <a:spLocks noChangeArrowheads="1"/>
          </p:cNvSpPr>
          <p:nvPr/>
        </p:nvSpPr>
        <p:spPr bwMode="auto">
          <a:xfrm>
            <a:off x="7051676" y="5562600"/>
            <a:ext cx="15843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HỒNG CÚM</a:t>
            </a:r>
          </a:p>
        </p:txBody>
      </p:sp>
      <p:sp>
        <p:nvSpPr>
          <p:cNvPr id="29725" name="Text Box 101"/>
          <p:cNvSpPr txBox="1">
            <a:spLocks noChangeArrowheads="1"/>
          </p:cNvSpPr>
          <p:nvPr/>
        </p:nvSpPr>
        <p:spPr bwMode="auto">
          <a:xfrm rot="5716369">
            <a:off x="6168232" y="4219109"/>
            <a:ext cx="79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S.NẬM RỐM</a:t>
            </a:r>
          </a:p>
        </p:txBody>
      </p:sp>
      <p:sp>
        <p:nvSpPr>
          <p:cNvPr id="29726" name="Text Box 102"/>
          <p:cNvSpPr txBox="1">
            <a:spLocks noChangeArrowheads="1"/>
          </p:cNvSpPr>
          <p:nvPr/>
        </p:nvSpPr>
        <p:spPr bwMode="auto">
          <a:xfrm>
            <a:off x="5616575" y="6477001"/>
            <a:ext cx="39449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FF0000"/>
                </a:solidFill>
              </a:rPr>
              <a:t>Lược đồ chiến dịch Điện Biên Phủ</a:t>
            </a:r>
          </a:p>
        </p:txBody>
      </p:sp>
      <p:sp>
        <p:nvSpPr>
          <p:cNvPr id="29727" name="Text Box 103"/>
          <p:cNvSpPr txBox="1">
            <a:spLocks noChangeArrowheads="1"/>
          </p:cNvSpPr>
          <p:nvPr/>
        </p:nvSpPr>
        <p:spPr bwMode="auto">
          <a:xfrm>
            <a:off x="7842251" y="2209800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c</a:t>
            </a:r>
            <a:r>
              <a:rPr lang="en-US" sz="2400" baseline="-25000">
                <a:solidFill>
                  <a:srgbClr val="000000"/>
                </a:solidFill>
                <a:latin typeface=".VnTimeH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70760" name="AutoShape 104"/>
          <p:cNvSpPr>
            <a:spLocks noChangeArrowheads="1"/>
          </p:cNvSpPr>
          <p:nvPr/>
        </p:nvSpPr>
        <p:spPr bwMode="auto">
          <a:xfrm rot="2954183">
            <a:off x="3652838" y="-635000"/>
            <a:ext cx="1096963" cy="173038"/>
          </a:xfrm>
          <a:prstGeom prst="rightArrow">
            <a:avLst>
              <a:gd name="adj1" fmla="val 50000"/>
              <a:gd name="adj2" fmla="val 158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0761" name="AutoShape 105"/>
          <p:cNvSpPr>
            <a:spLocks noChangeArrowheads="1"/>
          </p:cNvSpPr>
          <p:nvPr/>
        </p:nvSpPr>
        <p:spPr bwMode="auto">
          <a:xfrm rot="7248086">
            <a:off x="7339013" y="-450851"/>
            <a:ext cx="579438" cy="322263"/>
          </a:xfrm>
          <a:prstGeom prst="rightArrow">
            <a:avLst>
              <a:gd name="adj1" fmla="val 50000"/>
              <a:gd name="adj2" fmla="val 44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0762" name="AutoShape 106"/>
          <p:cNvSpPr>
            <a:spLocks noChangeArrowheads="1"/>
          </p:cNvSpPr>
          <p:nvPr/>
        </p:nvSpPr>
        <p:spPr bwMode="auto">
          <a:xfrm rot="-9065205">
            <a:off x="10515600" y="2895600"/>
            <a:ext cx="452438" cy="317500"/>
          </a:xfrm>
          <a:prstGeom prst="rightArrow">
            <a:avLst>
              <a:gd name="adj1" fmla="val 50000"/>
              <a:gd name="adj2" fmla="val 35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0763" name="AutoShape 107"/>
          <p:cNvSpPr>
            <a:spLocks noChangeArrowheads="1"/>
          </p:cNvSpPr>
          <p:nvPr/>
        </p:nvSpPr>
        <p:spPr bwMode="auto">
          <a:xfrm rot="3317055">
            <a:off x="6240463" y="-454026"/>
            <a:ext cx="558800" cy="231775"/>
          </a:xfrm>
          <a:prstGeom prst="rightArrow">
            <a:avLst>
              <a:gd name="adj1" fmla="val 50000"/>
              <a:gd name="adj2" fmla="val 602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0764" name="AutoShape 108"/>
          <p:cNvSpPr>
            <a:spLocks noChangeArrowheads="1"/>
          </p:cNvSpPr>
          <p:nvPr/>
        </p:nvSpPr>
        <p:spPr bwMode="auto">
          <a:xfrm rot="8521165">
            <a:off x="10290176" y="-315913"/>
            <a:ext cx="449263" cy="315913"/>
          </a:xfrm>
          <a:prstGeom prst="rightArrow">
            <a:avLst>
              <a:gd name="adj1" fmla="val 50000"/>
              <a:gd name="adj2" fmla="val 355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.VnTime" panose="020B7200000000000000" pitchFamily="34" charset="0"/>
              </a:rPr>
              <a:t>      </a:t>
            </a:r>
          </a:p>
        </p:txBody>
      </p:sp>
      <p:sp>
        <p:nvSpPr>
          <p:cNvPr id="70778" name="Text Box 122"/>
          <p:cNvSpPr txBox="1">
            <a:spLocks noChangeArrowheads="1"/>
          </p:cNvSpPr>
          <p:nvPr/>
        </p:nvSpPr>
        <p:spPr bwMode="auto">
          <a:xfrm>
            <a:off x="2438400" y="381001"/>
            <a:ext cx="220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+ </a:t>
            </a:r>
            <a:r>
              <a:rPr lang="en-US" sz="2400" dirty="0" err="1">
                <a:solidFill>
                  <a:schemeClr val="hlink"/>
                </a:solidFill>
              </a:rPr>
              <a:t>Đợt</a:t>
            </a:r>
            <a:r>
              <a:rPr lang="en-US" sz="2400" dirty="0">
                <a:solidFill>
                  <a:schemeClr val="hlink"/>
                </a:solidFill>
              </a:rPr>
              <a:t> 1: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hlink"/>
                </a:solidFill>
              </a:rPr>
              <a:t>Ngày</a:t>
            </a:r>
            <a:r>
              <a:rPr lang="en-US" sz="2400" dirty="0">
                <a:solidFill>
                  <a:schemeClr val="hlink"/>
                </a:solidFill>
              </a:rPr>
              <a:t> 13-3-1954</a:t>
            </a:r>
          </a:p>
        </p:txBody>
      </p:sp>
      <p:pic>
        <p:nvPicPr>
          <p:cNvPr id="70779" name="Picture 123" descr="280806ngochungcodoquockha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1176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80" name="Line 124"/>
          <p:cNvSpPr>
            <a:spLocks noChangeShapeType="1"/>
          </p:cNvSpPr>
          <p:nvPr/>
        </p:nvSpPr>
        <p:spPr bwMode="auto">
          <a:xfrm>
            <a:off x="8077200" y="11430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0781" name="Picture 125" descr="280806ngochungcodoquockha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94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82" name="Line 126"/>
          <p:cNvSpPr>
            <a:spLocks noChangeShapeType="1"/>
          </p:cNvSpPr>
          <p:nvPr/>
        </p:nvSpPr>
        <p:spPr bwMode="auto">
          <a:xfrm>
            <a:off x="6934200" y="3048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0783" name="Picture 127" descr="280806ngochungcodoquockha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652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84" name="Line 128"/>
          <p:cNvSpPr>
            <a:spLocks noChangeShapeType="1"/>
          </p:cNvSpPr>
          <p:nvPr/>
        </p:nvSpPr>
        <p:spPr bwMode="auto">
          <a:xfrm>
            <a:off x="6096000" y="990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40" name="Text Box 6"/>
          <p:cNvSpPr txBox="1">
            <a:spLocks noChangeArrowheads="1"/>
          </p:cNvSpPr>
          <p:nvPr/>
        </p:nvSpPr>
        <p:spPr bwMode="auto">
          <a:xfrm>
            <a:off x="1905000" y="3070226"/>
            <a:ext cx="3429000" cy="3787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u="sng" dirty="0" err="1">
                <a:solidFill>
                  <a:srgbClr val="0000FF"/>
                </a:solidFill>
              </a:rPr>
              <a:t>CHÚ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u="sng" dirty="0" err="1">
                <a:solidFill>
                  <a:srgbClr val="0000FF"/>
                </a:solidFill>
              </a:rPr>
              <a:t>GIẢI</a:t>
            </a:r>
            <a:endParaRPr lang="en-US" u="sng" dirty="0">
              <a:solidFill>
                <a:srgbClr val="0000FF"/>
              </a:solidFill>
            </a:endParaRPr>
          </a:p>
          <a:p>
            <a:pPr eaLnBrk="1" hangingPunct="1"/>
            <a:r>
              <a:rPr lang="vi-VN" dirty="0">
                <a:solidFill>
                  <a:srgbClr val="0000FF"/>
                </a:solidFill>
              </a:rPr>
              <a:t>   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Sở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chỉ</a:t>
            </a:r>
            <a:r>
              <a:rPr lang="vi-VN" dirty="0">
                <a:solidFill>
                  <a:srgbClr val="0000FF"/>
                </a:solidFill>
              </a:rPr>
              <a:t> huy </a:t>
            </a:r>
            <a:r>
              <a:rPr lang="vi-VN" dirty="0" err="1">
                <a:solidFill>
                  <a:srgbClr val="0000FF"/>
                </a:solidFill>
              </a:rPr>
              <a:t>của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địch</a:t>
            </a:r>
            <a:endParaRPr lang="vi-VN" dirty="0">
              <a:solidFill>
                <a:srgbClr val="0000FF"/>
              </a:solidFill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</a:t>
            </a:r>
            <a:r>
              <a:rPr lang="vi-VN" dirty="0" err="1">
                <a:solidFill>
                  <a:srgbClr val="0000FF"/>
                </a:solidFill>
              </a:rPr>
              <a:t>Cứ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điểm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và</a:t>
            </a:r>
            <a:r>
              <a:rPr lang="vi-VN" dirty="0">
                <a:solidFill>
                  <a:srgbClr val="0000FF"/>
                </a:solidFill>
              </a:rPr>
              <a:t> tên </a:t>
            </a:r>
            <a:r>
              <a:rPr lang="vi-VN" dirty="0" err="1">
                <a:solidFill>
                  <a:srgbClr val="0000FF"/>
                </a:solidFill>
              </a:rPr>
              <a:t>cứ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điểm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của</a:t>
            </a:r>
            <a:r>
              <a:rPr lang="vi-VN" dirty="0">
                <a:solidFill>
                  <a:srgbClr val="0000FF"/>
                </a:solidFill>
              </a:rPr>
              <a:t> </a:t>
            </a:r>
            <a:r>
              <a:rPr lang="vi-VN" dirty="0" err="1">
                <a:solidFill>
                  <a:srgbClr val="0000FF"/>
                </a:solidFill>
              </a:rPr>
              <a:t>địch</a:t>
            </a:r>
            <a:r>
              <a:rPr lang="vi-VN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Sân</a:t>
            </a:r>
            <a:r>
              <a:rPr lang="en-US" dirty="0">
                <a:solidFill>
                  <a:srgbClr val="0000FF"/>
                </a:solidFill>
              </a:rPr>
              <a:t> bay</a:t>
            </a:r>
          </a:p>
          <a:p>
            <a:pPr eaLnBrk="1" hangingPunct="1"/>
            <a:endParaRPr lang="en-US" dirty="0">
              <a:solidFill>
                <a:srgbClr val="0000FF"/>
              </a:solidFill>
            </a:endParaRPr>
          </a:p>
          <a:p>
            <a:pPr eaLnBrk="1" hangingPunct="1"/>
            <a:endParaRPr 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  </a:t>
            </a:r>
            <a:r>
              <a:rPr lang="vi-VN" dirty="0">
                <a:solidFill>
                  <a:srgbClr val="0000FF"/>
                </a:solidFill>
              </a:rPr>
              <a:t>Quân ta </a:t>
            </a:r>
            <a:r>
              <a:rPr lang="vi-VN" dirty="0" err="1">
                <a:solidFill>
                  <a:srgbClr val="0000FF"/>
                </a:solidFill>
              </a:rPr>
              <a:t>tấn</a:t>
            </a:r>
            <a:r>
              <a:rPr lang="vi-VN" dirty="0">
                <a:solidFill>
                  <a:srgbClr val="0000FF"/>
                </a:solidFill>
              </a:rPr>
              <a:t> công </a:t>
            </a:r>
            <a:r>
              <a:rPr lang="vi-VN" dirty="0" err="1">
                <a:solidFill>
                  <a:srgbClr val="0000FF"/>
                </a:solidFill>
              </a:rPr>
              <a:t>đợt</a:t>
            </a:r>
            <a:r>
              <a:rPr lang="vi-VN" dirty="0">
                <a:solidFill>
                  <a:srgbClr val="0000FF"/>
                </a:solidFill>
              </a:rPr>
              <a:t> 1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 </a:t>
            </a:r>
            <a:r>
              <a:rPr lang="vi-VN" dirty="0">
                <a:solidFill>
                  <a:srgbClr val="0000FF"/>
                </a:solidFill>
              </a:rPr>
              <a:t>Quân ta </a:t>
            </a:r>
            <a:r>
              <a:rPr lang="vi-VN" dirty="0" err="1">
                <a:solidFill>
                  <a:srgbClr val="0000FF"/>
                </a:solidFill>
              </a:rPr>
              <a:t>tấn</a:t>
            </a:r>
            <a:r>
              <a:rPr lang="vi-VN" dirty="0">
                <a:solidFill>
                  <a:srgbClr val="0000FF"/>
                </a:solidFill>
              </a:rPr>
              <a:t> công </a:t>
            </a:r>
            <a:r>
              <a:rPr lang="vi-VN" dirty="0" err="1">
                <a:solidFill>
                  <a:srgbClr val="0000FF"/>
                </a:solidFill>
              </a:rPr>
              <a:t>đợt</a:t>
            </a:r>
            <a:r>
              <a:rPr lang="vi-VN" dirty="0">
                <a:solidFill>
                  <a:srgbClr val="0000FF"/>
                </a:solidFill>
              </a:rPr>
              <a:t> 2</a:t>
            </a:r>
          </a:p>
          <a:p>
            <a:pPr eaLnBrk="1" hangingPunct="1"/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2000" dirty="0">
                <a:solidFill>
                  <a:srgbClr val="0000FF"/>
                </a:solidFill>
              </a:rPr>
              <a:t>Quân ta </a:t>
            </a:r>
            <a:r>
              <a:rPr lang="vi-VN" sz="2000" dirty="0" err="1">
                <a:solidFill>
                  <a:srgbClr val="0000FF"/>
                </a:solidFill>
              </a:rPr>
              <a:t>tấn</a:t>
            </a:r>
            <a:r>
              <a:rPr lang="vi-VN" sz="2000" dirty="0">
                <a:solidFill>
                  <a:srgbClr val="0000FF"/>
                </a:solidFill>
              </a:rPr>
              <a:t> công </a:t>
            </a:r>
            <a:r>
              <a:rPr lang="vi-VN" sz="2000" dirty="0" err="1">
                <a:solidFill>
                  <a:srgbClr val="0000FF"/>
                </a:solidFill>
              </a:rPr>
              <a:t>đợt</a:t>
            </a:r>
            <a:r>
              <a:rPr lang="vi-VN" sz="2000" dirty="0">
                <a:solidFill>
                  <a:srgbClr val="0000FF"/>
                </a:solidFill>
              </a:rPr>
              <a:t> 3</a:t>
            </a:r>
            <a:endParaRPr lang="en-US" sz="2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pSp>
        <p:nvGrpSpPr>
          <p:cNvPr id="29741" name="Group 51"/>
          <p:cNvGrpSpPr>
            <a:grpSpLocks/>
          </p:cNvGrpSpPr>
          <p:nvPr/>
        </p:nvGrpSpPr>
        <p:grpSpPr bwMode="auto">
          <a:xfrm>
            <a:off x="1981201" y="3429000"/>
            <a:ext cx="180975" cy="222250"/>
            <a:chOff x="1803" y="13659"/>
            <a:chExt cx="300" cy="300"/>
          </a:xfrm>
        </p:grpSpPr>
        <p:sp>
          <p:nvSpPr>
            <p:cNvPr id="29750" name="Oval 52"/>
            <p:cNvSpPr>
              <a:spLocks noChangeArrowheads="1"/>
            </p:cNvSpPr>
            <p:nvPr/>
          </p:nvSpPr>
          <p:spPr bwMode="auto"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51" name="Oval 53"/>
            <p:cNvSpPr>
              <a:spLocks noChangeArrowheads="1"/>
            </p:cNvSpPr>
            <p:nvPr/>
          </p:nvSpPr>
          <p:spPr bwMode="auto"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29742" name="Oval 54"/>
          <p:cNvSpPr>
            <a:spLocks noChangeArrowheads="1"/>
          </p:cNvSpPr>
          <p:nvPr/>
        </p:nvSpPr>
        <p:spPr bwMode="auto">
          <a:xfrm>
            <a:off x="2032000" y="3825876"/>
            <a:ext cx="101600" cy="1365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29743" name="Group 55"/>
          <p:cNvGrpSpPr>
            <a:grpSpLocks/>
          </p:cNvGrpSpPr>
          <p:nvPr/>
        </p:nvGrpSpPr>
        <p:grpSpPr bwMode="auto">
          <a:xfrm rot="2632895">
            <a:off x="2058988" y="4297364"/>
            <a:ext cx="214312" cy="312737"/>
            <a:chOff x="2415" y="12855"/>
            <a:chExt cx="555" cy="795"/>
          </a:xfrm>
        </p:grpSpPr>
        <p:sp>
          <p:nvSpPr>
            <p:cNvPr id="29747" name="Rectangle 56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48" name="AutoShape 57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49" name="AutoShape 58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29744" name="AutoShape 59"/>
          <p:cNvSpPr>
            <a:spLocks noChangeArrowheads="1"/>
          </p:cNvSpPr>
          <p:nvPr/>
        </p:nvSpPr>
        <p:spPr bwMode="auto">
          <a:xfrm flipV="1">
            <a:off x="1981200" y="5029201"/>
            <a:ext cx="268288" cy="176213"/>
          </a:xfrm>
          <a:custGeom>
            <a:avLst/>
            <a:gdLst>
              <a:gd name="T0" fmla="*/ 24398928 w 21600"/>
              <a:gd name="T1" fmla="*/ 0 h 21600"/>
              <a:gd name="T2" fmla="*/ 24398928 w 21600"/>
              <a:gd name="T3" fmla="*/ 6601069 h 21600"/>
              <a:gd name="T4" fmla="*/ 5514846 w 21600"/>
              <a:gd name="T5" fmla="*/ 11727522 h 21600"/>
              <a:gd name="T6" fmla="*/ 41389756 w 21600"/>
              <a:gd name="T7" fmla="*/ 330056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45" name="AutoShape 60"/>
          <p:cNvSpPr>
            <a:spLocks noChangeArrowheads="1"/>
          </p:cNvSpPr>
          <p:nvPr/>
        </p:nvSpPr>
        <p:spPr bwMode="auto">
          <a:xfrm flipV="1">
            <a:off x="1943100" y="5786439"/>
            <a:ext cx="268288" cy="174625"/>
          </a:xfrm>
          <a:custGeom>
            <a:avLst/>
            <a:gdLst>
              <a:gd name="T0" fmla="*/ 24399015 w 21600"/>
              <a:gd name="T1" fmla="*/ 0 h 21600"/>
              <a:gd name="T2" fmla="*/ 24399015 w 21600"/>
              <a:gd name="T3" fmla="*/ 6424203 h 21600"/>
              <a:gd name="T4" fmla="*/ 5514858 w 21600"/>
              <a:gd name="T5" fmla="*/ 11413312 h 21600"/>
              <a:gd name="T6" fmla="*/ 41390079 w 21600"/>
              <a:gd name="T7" fmla="*/ 321213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9746" name="AutoShape 61"/>
          <p:cNvSpPr>
            <a:spLocks noChangeArrowheads="1"/>
          </p:cNvSpPr>
          <p:nvPr/>
        </p:nvSpPr>
        <p:spPr bwMode="auto">
          <a:xfrm>
            <a:off x="1905001" y="5410201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6065 L 0.14306 0.285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0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1125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5549 L -0.2415 0.255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0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0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0867E-6 L -0.39132 -0.278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0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6" y="-139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24855E-7 L -0.0592 0.13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0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1387E-6 L 0.17396 0.2462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23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0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0" grpId="0" animBg="1"/>
      <p:bldP spid="70760" grpId="1" animBg="1"/>
      <p:bldP spid="70761" grpId="0" animBg="1"/>
      <p:bldP spid="70761" grpId="1" animBg="1"/>
      <p:bldP spid="70762" grpId="0" animBg="1"/>
      <p:bldP spid="70762" grpId="1" animBg="1"/>
      <p:bldP spid="70763" grpId="0" animBg="1"/>
      <p:bldP spid="70763" grpId="1" animBg="1"/>
      <p:bldP spid="70764" grpId="0" animBg="1"/>
      <p:bldP spid="70778" grpId="0"/>
      <p:bldP spid="70780" grpId="0" animBg="1"/>
      <p:bldP spid="70782" grpId="0" animBg="1"/>
      <p:bldP spid="707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543000" y="214314"/>
            <a:ext cx="1087320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   </a:t>
            </a:r>
            <a:r>
              <a:rPr lang="en-US" sz="4800" dirty="0" err="1">
                <a:solidFill>
                  <a:srgbClr val="FF0000"/>
                </a:solidFill>
              </a:rPr>
              <a:t>Đợt</a:t>
            </a:r>
            <a:r>
              <a:rPr lang="en-US" sz="4800" dirty="0">
                <a:solidFill>
                  <a:srgbClr val="FF0000"/>
                </a:solidFill>
              </a:rPr>
              <a:t> 2: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ngày</a:t>
            </a:r>
            <a:r>
              <a:rPr lang="en-US" sz="4800" b="1" dirty="0"/>
              <a:t> 30-3-1954, </a:t>
            </a:r>
            <a:r>
              <a:rPr lang="en-US" sz="4800" b="1" dirty="0" err="1"/>
              <a:t>đồng</a:t>
            </a:r>
            <a:r>
              <a:rPr lang="en-US" sz="4800" b="1" dirty="0"/>
              <a:t> </a:t>
            </a:r>
            <a:r>
              <a:rPr lang="en-US" sz="4800" b="1" dirty="0" err="1"/>
              <a:t>loạt</a:t>
            </a:r>
            <a:r>
              <a:rPr lang="en-US" sz="4800" b="1" dirty="0"/>
              <a:t> </a:t>
            </a:r>
            <a:r>
              <a:rPr lang="en-US" sz="4800" b="1" dirty="0" err="1"/>
              <a:t>tấn</a:t>
            </a:r>
            <a:r>
              <a:rPr lang="en-US" sz="4800" b="1" dirty="0"/>
              <a:t> </a:t>
            </a:r>
            <a:r>
              <a:rPr lang="en-US" sz="4800" b="1" dirty="0" err="1"/>
              <a:t>công</a:t>
            </a:r>
            <a:r>
              <a:rPr lang="en-US" sz="4800" b="1" dirty="0"/>
              <a:t>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phân</a:t>
            </a:r>
            <a:r>
              <a:rPr lang="en-US" sz="4800" b="1" dirty="0"/>
              <a:t> </a:t>
            </a:r>
            <a:r>
              <a:rPr lang="en-US" sz="4800" b="1" dirty="0" err="1"/>
              <a:t>khu</a:t>
            </a:r>
            <a:r>
              <a:rPr lang="en-US" sz="4800" b="1" dirty="0"/>
              <a:t> </a:t>
            </a:r>
            <a:r>
              <a:rPr lang="en-US" sz="4800" b="1" dirty="0" err="1"/>
              <a:t>trung</a:t>
            </a:r>
            <a:r>
              <a:rPr lang="en-US" sz="4800" b="1" dirty="0"/>
              <a:t> </a:t>
            </a:r>
            <a:r>
              <a:rPr lang="en-US" sz="4800" b="1" dirty="0" err="1"/>
              <a:t>tâm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địch</a:t>
            </a:r>
            <a:r>
              <a:rPr lang="en-US" sz="4800" b="1" dirty="0"/>
              <a:t> ở </a:t>
            </a:r>
            <a:r>
              <a:rPr lang="en-US" sz="4800" b="1" dirty="0" err="1"/>
              <a:t>Mường</a:t>
            </a:r>
            <a:r>
              <a:rPr lang="en-US" sz="4800" b="1" dirty="0"/>
              <a:t> Thanh. </a:t>
            </a:r>
            <a:r>
              <a:rPr lang="en-US" sz="4800" b="1" dirty="0" err="1"/>
              <a:t>Đêm</a:t>
            </a:r>
            <a:r>
              <a:rPr lang="en-US" sz="4800" b="1" dirty="0"/>
              <a:t> 26-4-1954, ta </a:t>
            </a:r>
            <a:r>
              <a:rPr lang="en-US" sz="4800" b="1" dirty="0" err="1"/>
              <a:t>đã</a:t>
            </a:r>
            <a:r>
              <a:rPr lang="en-US" sz="4800" b="1" dirty="0"/>
              <a:t> </a:t>
            </a:r>
            <a:r>
              <a:rPr lang="en-US" sz="4800" b="1" dirty="0" err="1"/>
              <a:t>kiểm</a:t>
            </a:r>
            <a:r>
              <a:rPr lang="en-US" sz="4800" b="1" dirty="0"/>
              <a:t> </a:t>
            </a:r>
            <a:r>
              <a:rPr lang="en-US" sz="4800" b="1" dirty="0" err="1"/>
              <a:t>soát</a:t>
            </a:r>
            <a:r>
              <a:rPr lang="en-US" sz="4800" b="1" dirty="0"/>
              <a:t> </a:t>
            </a:r>
            <a:r>
              <a:rPr lang="en-US" sz="4800" b="1" dirty="0" err="1"/>
              <a:t>được</a:t>
            </a:r>
            <a:r>
              <a:rPr lang="en-US" sz="4800" b="1" dirty="0"/>
              <a:t> </a:t>
            </a:r>
            <a:r>
              <a:rPr lang="en-US" sz="4800" b="1" dirty="0" err="1"/>
              <a:t>phần</a:t>
            </a:r>
            <a:r>
              <a:rPr lang="en-US" sz="4800" b="1" dirty="0"/>
              <a:t> </a:t>
            </a:r>
            <a:r>
              <a:rPr lang="en-US" sz="4800" b="1" dirty="0" err="1"/>
              <a:t>lớn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cứ</a:t>
            </a:r>
            <a:r>
              <a:rPr lang="en-US" sz="4800" b="1" dirty="0"/>
              <a:t> </a:t>
            </a:r>
            <a:r>
              <a:rPr lang="en-US" sz="4800" b="1" dirty="0" err="1"/>
              <a:t>diểm</a:t>
            </a:r>
            <a:r>
              <a:rPr lang="en-US" sz="4800" b="1" dirty="0"/>
              <a:t> </a:t>
            </a:r>
            <a:r>
              <a:rPr lang="en-US" sz="4800" b="1" dirty="0" err="1"/>
              <a:t>phía</a:t>
            </a:r>
            <a:r>
              <a:rPr lang="en-US" sz="4800" b="1" dirty="0"/>
              <a:t> </a:t>
            </a:r>
            <a:r>
              <a:rPr lang="en-US" sz="4800" b="1" dirty="0" err="1"/>
              <a:t>đông,riêng</a:t>
            </a:r>
            <a:r>
              <a:rPr lang="en-US" sz="4800" b="1" dirty="0"/>
              <a:t> </a:t>
            </a:r>
            <a:r>
              <a:rPr lang="en-US" sz="4800" b="1" dirty="0" err="1"/>
              <a:t>đồi</a:t>
            </a:r>
            <a:r>
              <a:rPr lang="en-US" sz="4800" b="1" dirty="0"/>
              <a:t> A1, </a:t>
            </a:r>
            <a:r>
              <a:rPr lang="en-US" sz="4800" b="1" dirty="0" err="1"/>
              <a:t>C1</a:t>
            </a:r>
            <a:r>
              <a:rPr lang="en-US" sz="4800" b="1" dirty="0"/>
              <a:t> </a:t>
            </a:r>
            <a:r>
              <a:rPr lang="en-US" sz="4800" b="1" dirty="0" err="1"/>
              <a:t>địch</a:t>
            </a:r>
            <a:r>
              <a:rPr lang="en-US" sz="4800" b="1" dirty="0"/>
              <a:t> </a:t>
            </a:r>
            <a:r>
              <a:rPr lang="en-US" sz="4800" b="1" dirty="0" err="1"/>
              <a:t>vẫn</a:t>
            </a:r>
            <a:r>
              <a:rPr lang="en-US" sz="4800" b="1" dirty="0"/>
              <a:t> </a:t>
            </a:r>
            <a:r>
              <a:rPr lang="en-US" sz="4800" b="1" dirty="0" err="1"/>
              <a:t>kháng</a:t>
            </a:r>
            <a:r>
              <a:rPr lang="en-US" sz="4800" b="1" dirty="0"/>
              <a:t> </a:t>
            </a:r>
            <a:r>
              <a:rPr lang="en-US" sz="4800" b="1" dirty="0" err="1"/>
              <a:t>cự</a:t>
            </a:r>
            <a:r>
              <a:rPr lang="en-US" sz="4800" b="1" dirty="0"/>
              <a:t> </a:t>
            </a:r>
            <a:r>
              <a:rPr lang="en-US" sz="4800" b="1" dirty="0" err="1"/>
              <a:t>quyết</a:t>
            </a:r>
            <a:r>
              <a:rPr lang="en-US" sz="4800" b="1" dirty="0"/>
              <a:t> </a:t>
            </a:r>
            <a:r>
              <a:rPr lang="en-US" sz="4800" b="1" dirty="0" err="1"/>
              <a:t>liệt</a:t>
            </a:r>
            <a:r>
              <a:rPr lang="en-US" sz="4800" b="1" dirty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dirty="0"/>
              <a:t>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5146676" y="0"/>
            <a:ext cx="4759325" cy="6477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31747" name="Freeform 5"/>
          <p:cNvSpPr>
            <a:spLocks/>
          </p:cNvSpPr>
          <p:nvPr/>
        </p:nvSpPr>
        <p:spPr bwMode="auto">
          <a:xfrm>
            <a:off x="5340350" y="252414"/>
            <a:ext cx="2032000" cy="1735137"/>
          </a:xfrm>
          <a:custGeom>
            <a:avLst/>
            <a:gdLst>
              <a:gd name="T0" fmla="*/ 0 w 3660"/>
              <a:gd name="T1" fmla="*/ 0 h 3122"/>
              <a:gd name="T2" fmla="*/ 27741243 w 3660"/>
              <a:gd name="T3" fmla="*/ 122628942 h 3122"/>
              <a:gd name="T4" fmla="*/ 124835866 w 3660"/>
              <a:gd name="T5" fmla="*/ 168961900 h 3122"/>
              <a:gd name="T6" fmla="*/ 189566187 w 3660"/>
              <a:gd name="T7" fmla="*/ 192128917 h 3122"/>
              <a:gd name="T8" fmla="*/ 263543182 w 3660"/>
              <a:gd name="T9" fmla="*/ 224561852 h 3122"/>
              <a:gd name="T10" fmla="*/ 332896614 w 3660"/>
              <a:gd name="T11" fmla="*/ 335761826 h 3122"/>
              <a:gd name="T12" fmla="*/ 425367579 w 3660"/>
              <a:gd name="T13" fmla="*/ 400628252 h 3122"/>
              <a:gd name="T14" fmla="*/ 522462176 w 3660"/>
              <a:gd name="T15" fmla="*/ 382095305 h 3122"/>
              <a:gd name="T16" fmla="*/ 610310204 w 3660"/>
              <a:gd name="T17" fmla="*/ 405261767 h 3122"/>
              <a:gd name="T18" fmla="*/ 698157538 w 3660"/>
              <a:gd name="T19" fmla="*/ 456228204 h 3122"/>
              <a:gd name="T20" fmla="*/ 721275696 w 3660"/>
              <a:gd name="T21" fmla="*/ 548894606 h 3122"/>
              <a:gd name="T22" fmla="*/ 661169041 w 3660"/>
              <a:gd name="T23" fmla="*/ 669361679 h 3122"/>
              <a:gd name="T24" fmla="*/ 638051438 w 3660"/>
              <a:gd name="T25" fmla="*/ 706428129 h 3122"/>
              <a:gd name="T26" fmla="*/ 739769667 w 3660"/>
              <a:gd name="T27" fmla="*/ 762028081 h 3122"/>
              <a:gd name="T28" fmla="*/ 883100024 w 3660"/>
              <a:gd name="T29" fmla="*/ 812994519 h 3122"/>
              <a:gd name="T30" fmla="*/ 975570990 w 3660"/>
              <a:gd name="T31" fmla="*/ 956627914 h 3122"/>
              <a:gd name="T32" fmla="*/ 1035677645 w 3660"/>
              <a:gd name="T33" fmla="*/ 859327998 h 3122"/>
              <a:gd name="T34" fmla="*/ 1077289219 w 3660"/>
              <a:gd name="T35" fmla="*/ 808361560 h 3122"/>
              <a:gd name="T36" fmla="*/ 1109654639 w 3660"/>
              <a:gd name="T37" fmla="*/ 785194543 h 3122"/>
              <a:gd name="T38" fmla="*/ 1109654639 w 3660"/>
              <a:gd name="T39" fmla="*/ 720328117 h 3122"/>
              <a:gd name="T40" fmla="*/ 1026430382 w 3660"/>
              <a:gd name="T41" fmla="*/ 697161655 h 3122"/>
              <a:gd name="T42" fmla="*/ 1063418879 w 3660"/>
              <a:gd name="T43" fmla="*/ 664728165 h 3122"/>
              <a:gd name="T44" fmla="*/ 1072666142 w 3660"/>
              <a:gd name="T45" fmla="*/ 613761727 h 3122"/>
              <a:gd name="T46" fmla="*/ 1105031008 w 3660"/>
              <a:gd name="T47" fmla="*/ 567428109 h 3122"/>
              <a:gd name="T48" fmla="*/ 1123524979 w 3660"/>
              <a:gd name="T49" fmla="*/ 525728145 h 3122"/>
              <a:gd name="T50" fmla="*/ 1077289219 w 3660"/>
              <a:gd name="T51" fmla="*/ 521094630 h 3122"/>
              <a:gd name="T52" fmla="*/ 1044924353 w 3660"/>
              <a:gd name="T53" fmla="*/ 484028181 h 3122"/>
              <a:gd name="T54" fmla="*/ 1031054013 w 3660"/>
              <a:gd name="T55" fmla="*/ 446961731 h 3122"/>
              <a:gd name="T56" fmla="*/ 1012559487 w 3660"/>
              <a:gd name="T57" fmla="*/ 382095305 h 3122"/>
              <a:gd name="T58" fmla="*/ 1031054013 w 3660"/>
              <a:gd name="T59" fmla="*/ 331128312 h 3122"/>
              <a:gd name="T60" fmla="*/ 1012559487 w 3660"/>
              <a:gd name="T61" fmla="*/ 261628302 h 3122"/>
              <a:gd name="T62" fmla="*/ 947829756 w 3660"/>
              <a:gd name="T63" fmla="*/ 178228929 h 3122"/>
              <a:gd name="T64" fmla="*/ 901594551 w 3660"/>
              <a:gd name="T65" fmla="*/ 117995427 h 3122"/>
              <a:gd name="T66" fmla="*/ 933959416 w 3660"/>
              <a:gd name="T67" fmla="*/ 4633517 h 3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60"/>
              <a:gd name="T103" fmla="*/ 0 h 3122"/>
              <a:gd name="T104" fmla="*/ 3660 w 3660"/>
              <a:gd name="T105" fmla="*/ 3122 h 3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48" name="Freeform 6"/>
          <p:cNvSpPr>
            <a:spLocks/>
          </p:cNvSpPr>
          <p:nvPr/>
        </p:nvSpPr>
        <p:spPr bwMode="auto">
          <a:xfrm>
            <a:off x="7354889" y="1174751"/>
            <a:ext cx="2154237" cy="531813"/>
          </a:xfrm>
          <a:custGeom>
            <a:avLst/>
            <a:gdLst>
              <a:gd name="T0" fmla="*/ 0 w 3877"/>
              <a:gd name="T1" fmla="*/ 244781404 h 956"/>
              <a:gd name="T2" fmla="*/ 69466781 w 3877"/>
              <a:gd name="T3" fmla="*/ 226214126 h 956"/>
              <a:gd name="T4" fmla="*/ 120409462 w 3877"/>
              <a:gd name="T5" fmla="*/ 258707002 h 956"/>
              <a:gd name="T6" fmla="*/ 180614210 w 3877"/>
              <a:gd name="T7" fmla="*/ 263349238 h 956"/>
              <a:gd name="T8" fmla="*/ 213031663 w 3877"/>
              <a:gd name="T9" fmla="*/ 277274836 h 956"/>
              <a:gd name="T10" fmla="*/ 301023151 w 3877"/>
              <a:gd name="T11" fmla="*/ 295842184 h 956"/>
              <a:gd name="T12" fmla="*/ 370490470 w 3877"/>
              <a:gd name="T13" fmla="*/ 277274836 h 956"/>
              <a:gd name="T14" fmla="*/ 412170528 w 3877"/>
              <a:gd name="T15" fmla="*/ 263349238 h 956"/>
              <a:gd name="T16" fmla="*/ 504792694 w 3877"/>
              <a:gd name="T17" fmla="*/ 235498043 h 956"/>
              <a:gd name="T18" fmla="*/ 514055300 w 3877"/>
              <a:gd name="T19" fmla="*/ 203004611 h 956"/>
              <a:gd name="T20" fmla="*/ 583522202 w 3877"/>
              <a:gd name="T21" fmla="*/ 244781404 h 956"/>
              <a:gd name="T22" fmla="*/ 657620268 w 3877"/>
              <a:gd name="T23" fmla="*/ 267990919 h 956"/>
              <a:gd name="T24" fmla="*/ 713193679 w 3877"/>
              <a:gd name="T25" fmla="*/ 258707002 h 956"/>
              <a:gd name="T26" fmla="*/ 768767090 w 3877"/>
              <a:gd name="T27" fmla="*/ 216930208 h 956"/>
              <a:gd name="T28" fmla="*/ 824340501 w 3877"/>
              <a:gd name="T29" fmla="*/ 161227817 h 956"/>
              <a:gd name="T30" fmla="*/ 879913911 w 3877"/>
              <a:gd name="T31" fmla="*/ 151943900 h 956"/>
              <a:gd name="T32" fmla="*/ 944749928 w 3877"/>
              <a:gd name="T33" fmla="*/ 189079013 h 956"/>
              <a:gd name="T34" fmla="*/ 1023478741 w 3877"/>
              <a:gd name="T35" fmla="*/ 226214126 h 956"/>
              <a:gd name="T36" fmla="*/ 1069790102 w 3877"/>
              <a:gd name="T37" fmla="*/ 184437332 h 956"/>
              <a:gd name="T38" fmla="*/ 1074421405 w 3877"/>
              <a:gd name="T39" fmla="*/ 133376587 h 956"/>
              <a:gd name="T40" fmla="*/ 1194829998 w 3877"/>
              <a:gd name="T41" fmla="*/ 1237745 h 956"/>
              <a:gd name="T42" fmla="*/ 1060528052 w 3877"/>
              <a:gd name="T43" fmla="*/ 126568715 h 956"/>
              <a:gd name="T44" fmla="*/ 1074421405 w 3877"/>
              <a:gd name="T45" fmla="*/ 140494313 h 9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7"/>
              <a:gd name="T70" fmla="*/ 0 h 956"/>
              <a:gd name="T71" fmla="*/ 3877 w 3877"/>
              <a:gd name="T72" fmla="*/ 956 h 9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49" name="Freeform 7"/>
          <p:cNvSpPr>
            <a:spLocks/>
          </p:cNvSpPr>
          <p:nvPr/>
        </p:nvSpPr>
        <p:spPr bwMode="auto">
          <a:xfrm>
            <a:off x="6427789" y="285750"/>
            <a:ext cx="706437" cy="3378200"/>
          </a:xfrm>
          <a:custGeom>
            <a:avLst/>
            <a:gdLst>
              <a:gd name="T0" fmla="*/ 182024527 w 1274"/>
              <a:gd name="T1" fmla="*/ 0 h 6082"/>
              <a:gd name="T2" fmla="*/ 205085195 w 1274"/>
              <a:gd name="T3" fmla="*/ 279824028 h 6082"/>
              <a:gd name="T4" fmla="*/ 214309351 w 1274"/>
              <a:gd name="T5" fmla="*/ 464934068 h 6082"/>
              <a:gd name="T6" fmla="*/ 191248683 w 1274"/>
              <a:gd name="T7" fmla="*/ 594510520 h 6082"/>
              <a:gd name="T8" fmla="*/ 182024527 w 1274"/>
              <a:gd name="T9" fmla="*/ 696320837 h 6082"/>
              <a:gd name="T10" fmla="*/ 117454845 w 1274"/>
              <a:gd name="T11" fmla="*/ 858291644 h 6082"/>
              <a:gd name="T12" fmla="*/ 80558220 w 1274"/>
              <a:gd name="T13" fmla="*/ 881430807 h 6082"/>
              <a:gd name="T14" fmla="*/ 20600901 w 1274"/>
              <a:gd name="T15" fmla="*/ 881430807 h 6082"/>
              <a:gd name="T16" fmla="*/ 11376741 w 1274"/>
              <a:gd name="T17" fmla="*/ 955474573 h 6082"/>
              <a:gd name="T18" fmla="*/ 89782376 w 1274"/>
              <a:gd name="T19" fmla="*/ 1122072769 h 6082"/>
              <a:gd name="T20" fmla="*/ 108230689 w 1274"/>
              <a:gd name="T21" fmla="*/ 1242394583 h 6082"/>
              <a:gd name="T22" fmla="*/ 149739703 w 1274"/>
              <a:gd name="T23" fmla="*/ 1297927685 h 6082"/>
              <a:gd name="T24" fmla="*/ 172800371 w 1274"/>
              <a:gd name="T25" fmla="*/ 1348832844 h 6082"/>
              <a:gd name="T26" fmla="*/ 205085195 w 1274"/>
              <a:gd name="T27" fmla="*/ 1385854171 h 6082"/>
              <a:gd name="T28" fmla="*/ 334224005 w 1274"/>
              <a:gd name="T29" fmla="*/ 1441387273 h 6082"/>
              <a:gd name="T30" fmla="*/ 384957142 w 1274"/>
              <a:gd name="T31" fmla="*/ 1436759330 h 6082"/>
              <a:gd name="T32" fmla="*/ 375732986 w 1274"/>
              <a:gd name="T33" fmla="*/ 1520058983 h 6082"/>
              <a:gd name="T34" fmla="*/ 329611650 w 1274"/>
              <a:gd name="T35" fmla="*/ 1598730693 h 6082"/>
              <a:gd name="T36" fmla="*/ 301939182 w 1274"/>
              <a:gd name="T37" fmla="*/ 1677402402 h 6082"/>
              <a:gd name="T38" fmla="*/ 232757664 w 1274"/>
              <a:gd name="T39" fmla="*/ 1714423730 h 6082"/>
              <a:gd name="T40" fmla="*/ 200472840 w 1274"/>
              <a:gd name="T41" fmla="*/ 1760700945 h 6082"/>
              <a:gd name="T42" fmla="*/ 182024527 w 1274"/>
              <a:gd name="T43" fmla="*/ 1820861990 h 6082"/>
              <a:gd name="T44" fmla="*/ 135903157 w 1274"/>
              <a:gd name="T45" fmla="*/ 1876395093 h 60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4"/>
              <a:gd name="T70" fmla="*/ 0 h 6082"/>
              <a:gd name="T71" fmla="*/ 1274 w 1274"/>
              <a:gd name="T72" fmla="*/ 6082 h 608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0" name="Freeform 8"/>
          <p:cNvSpPr>
            <a:spLocks/>
          </p:cNvSpPr>
          <p:nvPr/>
        </p:nvSpPr>
        <p:spPr bwMode="auto">
          <a:xfrm>
            <a:off x="7053263" y="1260476"/>
            <a:ext cx="2443162" cy="1628775"/>
          </a:xfrm>
          <a:custGeom>
            <a:avLst/>
            <a:gdLst>
              <a:gd name="T0" fmla="*/ 1356600080 w 4400"/>
              <a:gd name="T1" fmla="*/ 0 h 2932"/>
              <a:gd name="T2" fmla="*/ 1287228747 w 4400"/>
              <a:gd name="T3" fmla="*/ 62336749 h 2932"/>
              <a:gd name="T4" fmla="*/ 1250229296 w 4400"/>
              <a:gd name="T5" fmla="*/ 131771888 h 2932"/>
              <a:gd name="T6" fmla="*/ 1213232066 w 4400"/>
              <a:gd name="T7" fmla="*/ 168803766 h 2932"/>
              <a:gd name="T8" fmla="*/ 1166984140 w 4400"/>
              <a:gd name="T9" fmla="*/ 201206489 h 2932"/>
              <a:gd name="T10" fmla="*/ 1079113359 w 4400"/>
              <a:gd name="T11" fmla="*/ 201206489 h 2932"/>
              <a:gd name="T12" fmla="*/ 1009742026 w 4400"/>
              <a:gd name="T13" fmla="*/ 182690568 h 2932"/>
              <a:gd name="T14" fmla="*/ 954244515 w 4400"/>
              <a:gd name="T15" fmla="*/ 182690568 h 2932"/>
              <a:gd name="T16" fmla="*/ 884873182 w 4400"/>
              <a:gd name="T17" fmla="*/ 228980093 h 2932"/>
              <a:gd name="T18" fmla="*/ 815501294 w 4400"/>
              <a:gd name="T19" fmla="*/ 279899294 h 2932"/>
              <a:gd name="T20" fmla="*/ 736880376 w 4400"/>
              <a:gd name="T21" fmla="*/ 303043848 h 2932"/>
              <a:gd name="T22" fmla="*/ 621261117 w 4400"/>
              <a:gd name="T23" fmla="*/ 367849851 h 2932"/>
              <a:gd name="T24" fmla="*/ 524140890 w 4400"/>
              <a:gd name="T25" fmla="*/ 390994891 h 2932"/>
              <a:gd name="T26" fmla="*/ 436270386 w 4400"/>
              <a:gd name="T27" fmla="*/ 465058577 h 2932"/>
              <a:gd name="T28" fmla="*/ 385397668 w 4400"/>
              <a:gd name="T29" fmla="*/ 502090420 h 2932"/>
              <a:gd name="T30" fmla="*/ 353024120 w 4400"/>
              <a:gd name="T31" fmla="*/ 576154105 h 2932"/>
              <a:gd name="T32" fmla="*/ 306776750 w 4400"/>
              <a:gd name="T33" fmla="*/ 659475612 h 2932"/>
              <a:gd name="T34" fmla="*/ 255903962 w 4400"/>
              <a:gd name="T35" fmla="*/ 677991534 h 2932"/>
              <a:gd name="T36" fmla="*/ 228155207 w 4400"/>
              <a:gd name="T37" fmla="*/ 728910734 h 2932"/>
              <a:gd name="T38" fmla="*/ 214281384 w 4400"/>
              <a:gd name="T39" fmla="*/ 807602983 h 2932"/>
              <a:gd name="T40" fmla="*/ 191157422 w 4400"/>
              <a:gd name="T41" fmla="*/ 890924907 h 2932"/>
              <a:gd name="T42" fmla="*/ 84787713 w 4400"/>
              <a:gd name="T43" fmla="*/ 877038105 h 2932"/>
              <a:gd name="T44" fmla="*/ 29290176 w 4400"/>
              <a:gd name="T45" fmla="*/ 904811709 h 29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00"/>
              <a:gd name="T70" fmla="*/ 0 h 2932"/>
              <a:gd name="T71" fmla="*/ 4400 w 4400"/>
              <a:gd name="T72" fmla="*/ 2932 h 29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1" name="Freeform 9"/>
          <p:cNvSpPr>
            <a:spLocks/>
          </p:cNvSpPr>
          <p:nvPr/>
        </p:nvSpPr>
        <p:spPr bwMode="auto">
          <a:xfrm>
            <a:off x="6165851" y="2871788"/>
            <a:ext cx="1300163" cy="3071812"/>
          </a:xfrm>
          <a:custGeom>
            <a:avLst/>
            <a:gdLst>
              <a:gd name="T0" fmla="*/ 680381573 w 2339"/>
              <a:gd name="T1" fmla="*/ 0 h 5530"/>
              <a:gd name="T2" fmla="*/ 717459271 w 2339"/>
              <a:gd name="T3" fmla="*/ 55540914 h 5530"/>
              <a:gd name="T4" fmla="*/ 712824490 w 2339"/>
              <a:gd name="T5" fmla="*/ 199020643 h 5530"/>
              <a:gd name="T6" fmla="*/ 675746791 w 2339"/>
              <a:gd name="T7" fmla="*/ 296217143 h 5530"/>
              <a:gd name="T8" fmla="*/ 615494628 w 2339"/>
              <a:gd name="T9" fmla="*/ 328616138 h 5530"/>
              <a:gd name="T10" fmla="*/ 541338537 w 2339"/>
              <a:gd name="T11" fmla="*/ 435069107 h 5530"/>
              <a:gd name="T12" fmla="*/ 462547802 w 2339"/>
              <a:gd name="T13" fmla="*/ 550778613 h 5530"/>
              <a:gd name="T14" fmla="*/ 411565759 w 2339"/>
              <a:gd name="T15" fmla="*/ 601691380 h 5530"/>
              <a:gd name="T16" fmla="*/ 406930977 w 2339"/>
              <a:gd name="T17" fmla="*/ 731286249 h 5530"/>
              <a:gd name="T18" fmla="*/ 425470104 w 2339"/>
              <a:gd name="T19" fmla="*/ 907164922 h 5530"/>
              <a:gd name="T20" fmla="*/ 425470104 w 2339"/>
              <a:gd name="T21" fmla="*/ 1027503253 h 5530"/>
              <a:gd name="T22" fmla="*/ 448644013 w 2339"/>
              <a:gd name="T23" fmla="*/ 1212639298 h 5530"/>
              <a:gd name="T24" fmla="*/ 485721711 w 2339"/>
              <a:gd name="T25" fmla="*/ 1522741109 h 5530"/>
              <a:gd name="T26" fmla="*/ 513530402 w 2339"/>
              <a:gd name="T27" fmla="*/ 1587539099 h 5530"/>
              <a:gd name="T28" fmla="*/ 518165184 w 2339"/>
              <a:gd name="T29" fmla="*/ 1629194633 h 5530"/>
              <a:gd name="T30" fmla="*/ 406930977 w 2339"/>
              <a:gd name="T31" fmla="*/ 1619936984 h 5530"/>
              <a:gd name="T32" fmla="*/ 230810312 w 2339"/>
              <a:gd name="T33" fmla="*/ 1689363243 h 5530"/>
              <a:gd name="T34" fmla="*/ 161289141 w 2339"/>
              <a:gd name="T35" fmla="*/ 1684734974 h 5530"/>
              <a:gd name="T36" fmla="*/ 175193486 w 2339"/>
              <a:gd name="T37" fmla="*/ 1559768373 h 5530"/>
              <a:gd name="T38" fmla="*/ 133480972 w 2339"/>
              <a:gd name="T39" fmla="*/ 1476457306 h 5530"/>
              <a:gd name="T40" fmla="*/ 152019578 w 2339"/>
              <a:gd name="T41" fmla="*/ 1416288696 h 5530"/>
              <a:gd name="T42" fmla="*/ 128846190 w 2339"/>
              <a:gd name="T43" fmla="*/ 1346862437 h 5530"/>
              <a:gd name="T44" fmla="*/ 36151084 w 2339"/>
              <a:gd name="T45" fmla="*/ 1268179639 h 5530"/>
              <a:gd name="T46" fmla="*/ 17611953 w 2339"/>
              <a:gd name="T47" fmla="*/ 1133956222 h 5530"/>
              <a:gd name="T48" fmla="*/ 8342387 w 2339"/>
              <a:gd name="T49" fmla="*/ 990475989 h 5530"/>
              <a:gd name="T50" fmla="*/ 68594565 w 2339"/>
              <a:gd name="T51" fmla="*/ 740542788 h 5530"/>
              <a:gd name="T52" fmla="*/ 142750535 w 2339"/>
              <a:gd name="T53" fmla="*/ 587806017 h 5530"/>
              <a:gd name="T54" fmla="*/ 286427693 w 2339"/>
              <a:gd name="T55" fmla="*/ 453582739 h 5530"/>
              <a:gd name="T56" fmla="*/ 291062475 w 2339"/>
              <a:gd name="T57" fmla="*/ 435069107 h 55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39"/>
              <a:gd name="T88" fmla="*/ 0 h 5530"/>
              <a:gd name="T89" fmla="*/ 2339 w 2339"/>
              <a:gd name="T90" fmla="*/ 5530 h 55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2" name="Freeform 10"/>
          <p:cNvSpPr>
            <a:spLocks/>
          </p:cNvSpPr>
          <p:nvPr/>
        </p:nvSpPr>
        <p:spPr bwMode="auto">
          <a:xfrm>
            <a:off x="7015163" y="5797550"/>
            <a:ext cx="82550" cy="615950"/>
          </a:xfrm>
          <a:custGeom>
            <a:avLst/>
            <a:gdLst>
              <a:gd name="T0" fmla="*/ 46043934 w 148"/>
              <a:gd name="T1" fmla="*/ 0 h 1110"/>
              <a:gd name="T2" fmla="*/ 27377593 w 148"/>
              <a:gd name="T3" fmla="*/ 87758443 h 1110"/>
              <a:gd name="T4" fmla="*/ 4044392 w 148"/>
              <a:gd name="T5" fmla="*/ 161660792 h 1110"/>
              <a:gd name="T6" fmla="*/ 4044392 w 148"/>
              <a:gd name="T7" fmla="*/ 281751013 h 1110"/>
              <a:gd name="T8" fmla="*/ 13377561 w 148"/>
              <a:gd name="T9" fmla="*/ 3417967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110"/>
              <a:gd name="T17" fmla="*/ 148 w 148"/>
              <a:gd name="T18" fmla="*/ 1110 h 1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3" name="Freeform 11"/>
          <p:cNvSpPr>
            <a:spLocks/>
          </p:cNvSpPr>
          <p:nvPr/>
        </p:nvSpPr>
        <p:spPr bwMode="auto">
          <a:xfrm>
            <a:off x="6364289" y="2459039"/>
            <a:ext cx="3132137" cy="3944937"/>
          </a:xfrm>
          <a:custGeom>
            <a:avLst/>
            <a:gdLst>
              <a:gd name="T0" fmla="*/ 60713047 w 5642"/>
              <a:gd name="T1" fmla="*/ 2147483647 h 7102"/>
              <a:gd name="T2" fmla="*/ 83827139 w 5642"/>
              <a:gd name="T3" fmla="*/ 2135749533 h 7102"/>
              <a:gd name="T4" fmla="*/ 88449843 w 5642"/>
              <a:gd name="T5" fmla="*/ 2080211590 h 7102"/>
              <a:gd name="T6" fmla="*/ 134677993 w 5642"/>
              <a:gd name="T7" fmla="*/ 2029301808 h 7102"/>
              <a:gd name="T8" fmla="*/ 171660770 w 5642"/>
              <a:gd name="T9" fmla="*/ 2010789161 h 7102"/>
              <a:gd name="T10" fmla="*/ 204020253 w 5642"/>
              <a:gd name="T11" fmla="*/ 2047814456 h 7102"/>
              <a:gd name="T12" fmla="*/ 227134328 w 5642"/>
              <a:gd name="T13" fmla="*/ 2024673646 h 7102"/>
              <a:gd name="T14" fmla="*/ 254871107 w 5642"/>
              <a:gd name="T15" fmla="*/ 1945994894 h 7102"/>
              <a:gd name="T16" fmla="*/ 324213401 w 5642"/>
              <a:gd name="T17" fmla="*/ 1936738570 h 7102"/>
              <a:gd name="T18" fmla="*/ 375064255 w 5642"/>
              <a:gd name="T19" fmla="*/ 1867315030 h 7102"/>
              <a:gd name="T20" fmla="*/ 361196143 w 5642"/>
              <a:gd name="T21" fmla="*/ 1821033410 h 7102"/>
              <a:gd name="T22" fmla="*/ 273362478 w 5642"/>
              <a:gd name="T23" fmla="*/ 1779379953 h 7102"/>
              <a:gd name="T24" fmla="*/ 222511624 w 5642"/>
              <a:gd name="T25" fmla="*/ 1774751791 h 7102"/>
              <a:gd name="T26" fmla="*/ 199397549 w 5642"/>
              <a:gd name="T27" fmla="*/ 1663675905 h 7102"/>
              <a:gd name="T28" fmla="*/ 180906178 w 5642"/>
              <a:gd name="T29" fmla="*/ 1580368990 h 7102"/>
              <a:gd name="T30" fmla="*/ 167037511 w 5642"/>
              <a:gd name="T31" fmla="*/ 1524829936 h 7102"/>
              <a:gd name="T32" fmla="*/ 162414807 w 5642"/>
              <a:gd name="T33" fmla="*/ 1478548316 h 7102"/>
              <a:gd name="T34" fmla="*/ 208642957 w 5642"/>
              <a:gd name="T35" fmla="*/ 1469291993 h 7102"/>
              <a:gd name="T36" fmla="*/ 204020253 w 5642"/>
              <a:gd name="T37" fmla="*/ 1372100592 h 7102"/>
              <a:gd name="T38" fmla="*/ 171660770 w 5642"/>
              <a:gd name="T39" fmla="*/ 1372100592 h 7102"/>
              <a:gd name="T40" fmla="*/ 171660770 w 5642"/>
              <a:gd name="T41" fmla="*/ 1339703458 h 7102"/>
              <a:gd name="T42" fmla="*/ 125432585 w 5642"/>
              <a:gd name="T43" fmla="*/ 1311934487 h 7102"/>
              <a:gd name="T44" fmla="*/ 69958455 w 5642"/>
              <a:gd name="T45" fmla="*/ 1316562649 h 7102"/>
              <a:gd name="T46" fmla="*/ 5238919 w 5642"/>
              <a:gd name="T47" fmla="*/ 1247139109 h 7102"/>
              <a:gd name="T48" fmla="*/ 37598972 w 5642"/>
              <a:gd name="T49" fmla="*/ 1237882785 h 7102"/>
              <a:gd name="T50" fmla="*/ 69958455 w 5642"/>
              <a:gd name="T51" fmla="*/ 1205485652 h 7102"/>
              <a:gd name="T52" fmla="*/ 111563918 w 5642"/>
              <a:gd name="T53" fmla="*/ 1205485652 h 7102"/>
              <a:gd name="T54" fmla="*/ 139300697 w 5642"/>
              <a:gd name="T55" fmla="*/ 1149947986 h 7102"/>
              <a:gd name="T56" fmla="*/ 97695251 w 5642"/>
              <a:gd name="T57" fmla="*/ 1075897395 h 7102"/>
              <a:gd name="T58" fmla="*/ 83827139 w 5642"/>
              <a:gd name="T59" fmla="*/ 987961763 h 7102"/>
              <a:gd name="T60" fmla="*/ 143923401 w 5642"/>
              <a:gd name="T61" fmla="*/ 946308306 h 7102"/>
              <a:gd name="T62" fmla="*/ 139300697 w 5642"/>
              <a:gd name="T63" fmla="*/ 913911172 h 7102"/>
              <a:gd name="T64" fmla="*/ 199397549 w 5642"/>
              <a:gd name="T65" fmla="*/ 937051982 h 7102"/>
              <a:gd name="T66" fmla="*/ 176283474 w 5642"/>
              <a:gd name="T67" fmla="*/ 881513483 h 7102"/>
              <a:gd name="T68" fmla="*/ 204020253 w 5642"/>
              <a:gd name="T69" fmla="*/ 881513483 h 7102"/>
              <a:gd name="T70" fmla="*/ 204020253 w 5642"/>
              <a:gd name="T71" fmla="*/ 821347378 h 7102"/>
              <a:gd name="T72" fmla="*/ 277985182 w 5642"/>
              <a:gd name="T73" fmla="*/ 691758288 h 7102"/>
              <a:gd name="T74" fmla="*/ 333459364 w 5642"/>
              <a:gd name="T75" fmla="*/ 705643330 h 7102"/>
              <a:gd name="T76" fmla="*/ 384310218 w 5642"/>
              <a:gd name="T77" fmla="*/ 650104831 h 7102"/>
              <a:gd name="T78" fmla="*/ 439783776 w 5642"/>
              <a:gd name="T79" fmla="*/ 608451374 h 7102"/>
              <a:gd name="T80" fmla="*/ 467520555 w 5642"/>
              <a:gd name="T81" fmla="*/ 566797777 h 7102"/>
              <a:gd name="T82" fmla="*/ 522994668 w 5642"/>
              <a:gd name="T83" fmla="*/ 534400088 h 7102"/>
              <a:gd name="T84" fmla="*/ 569222818 w 5642"/>
              <a:gd name="T85" fmla="*/ 460349497 h 7102"/>
              <a:gd name="T86" fmla="*/ 661679256 w 5642"/>
              <a:gd name="T87" fmla="*/ 437208688 h 7102"/>
              <a:gd name="T88" fmla="*/ 860459968 w 5642"/>
              <a:gd name="T89" fmla="*/ 395555230 h 7102"/>
              <a:gd name="T90" fmla="*/ 902065414 w 5642"/>
              <a:gd name="T91" fmla="*/ 312247760 h 7102"/>
              <a:gd name="T92" fmla="*/ 1008390381 w 5642"/>
              <a:gd name="T93" fmla="*/ 219684452 h 7102"/>
              <a:gd name="T94" fmla="*/ 1174811332 w 5642"/>
              <a:gd name="T95" fmla="*/ 182658601 h 7102"/>
              <a:gd name="T96" fmla="*/ 1308873633 w 5642"/>
              <a:gd name="T97" fmla="*/ 191914925 h 7102"/>
              <a:gd name="T98" fmla="*/ 1396706674 w 5642"/>
              <a:gd name="T99" fmla="*/ 136376947 h 7102"/>
              <a:gd name="T100" fmla="*/ 1470672158 w 5642"/>
              <a:gd name="T101" fmla="*/ 43813691 h 7102"/>
              <a:gd name="T102" fmla="*/ 1669452314 w 5642"/>
              <a:gd name="T103" fmla="*/ 48441853 h 7102"/>
              <a:gd name="T104" fmla="*/ 1738794539 w 5642"/>
              <a:gd name="T105" fmla="*/ 0 h 71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42"/>
              <a:gd name="T160" fmla="*/ 0 h 7102"/>
              <a:gd name="T161" fmla="*/ 5642 w 5642"/>
              <a:gd name="T162" fmla="*/ 7102 h 71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4" name="Freeform 12"/>
          <p:cNvSpPr>
            <a:spLocks/>
          </p:cNvSpPr>
          <p:nvPr/>
        </p:nvSpPr>
        <p:spPr bwMode="auto">
          <a:xfrm>
            <a:off x="7099300" y="1957389"/>
            <a:ext cx="234950" cy="1565275"/>
          </a:xfrm>
          <a:custGeom>
            <a:avLst/>
            <a:gdLst>
              <a:gd name="T0" fmla="*/ 17211206 w 420"/>
              <a:gd name="T1" fmla="*/ 0 h 2820"/>
              <a:gd name="T2" fmla="*/ 12517242 w 420"/>
              <a:gd name="T3" fmla="*/ 41592468 h 2820"/>
              <a:gd name="T4" fmla="*/ 92315220 w 420"/>
              <a:gd name="T5" fmla="*/ 64699693 h 2820"/>
              <a:gd name="T6" fmla="*/ 120479563 w 420"/>
              <a:gd name="T7" fmla="*/ 69321139 h 2820"/>
              <a:gd name="T8" fmla="*/ 129867491 w 420"/>
              <a:gd name="T9" fmla="*/ 134020832 h 2820"/>
              <a:gd name="T10" fmla="*/ 111091635 w 420"/>
              <a:gd name="T11" fmla="*/ 170991872 h 2820"/>
              <a:gd name="T12" fmla="*/ 87621256 w 420"/>
              <a:gd name="T13" fmla="*/ 207963433 h 2820"/>
              <a:gd name="T14" fmla="*/ 64151418 w 420"/>
              <a:gd name="T15" fmla="*/ 258798774 h 2820"/>
              <a:gd name="T16" fmla="*/ 115785599 w 420"/>
              <a:gd name="T17" fmla="*/ 309634184 h 2820"/>
              <a:gd name="T18" fmla="*/ 73539364 w 420"/>
              <a:gd name="T19" fmla="*/ 355848635 h 2820"/>
              <a:gd name="T20" fmla="*/ 50069526 w 420"/>
              <a:gd name="T21" fmla="*/ 369712970 h 2820"/>
              <a:gd name="T22" fmla="*/ 50069526 w 420"/>
              <a:gd name="T23" fmla="*/ 448276426 h 2820"/>
              <a:gd name="T24" fmla="*/ 40681598 w 420"/>
              <a:gd name="T25" fmla="*/ 480626542 h 2820"/>
              <a:gd name="T26" fmla="*/ 59457454 w 420"/>
              <a:gd name="T27" fmla="*/ 522218993 h 2820"/>
              <a:gd name="T28" fmla="*/ 40681598 w 420"/>
              <a:gd name="T29" fmla="*/ 573054334 h 2820"/>
              <a:gd name="T30" fmla="*/ 97009184 w 420"/>
              <a:gd name="T31" fmla="*/ 619268923 h 2820"/>
              <a:gd name="T32" fmla="*/ 40681598 w 420"/>
              <a:gd name="T33" fmla="*/ 748668275 h 2820"/>
              <a:gd name="T34" fmla="*/ 45375562 w 420"/>
              <a:gd name="T35" fmla="*/ 822610842 h 2820"/>
              <a:gd name="T36" fmla="*/ 45375562 w 420"/>
              <a:gd name="T37" fmla="*/ 868824738 h 28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0"/>
              <a:gd name="T58" fmla="*/ 0 h 2820"/>
              <a:gd name="T59" fmla="*/ 420 w 420"/>
              <a:gd name="T60" fmla="*/ 2820 h 28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5" name="Freeform 13"/>
          <p:cNvSpPr>
            <a:spLocks/>
          </p:cNvSpPr>
          <p:nvPr/>
        </p:nvSpPr>
        <p:spPr bwMode="auto">
          <a:xfrm>
            <a:off x="5222875" y="2397126"/>
            <a:ext cx="1816100" cy="766763"/>
          </a:xfrm>
          <a:custGeom>
            <a:avLst/>
            <a:gdLst>
              <a:gd name="T0" fmla="*/ 0 w 3270"/>
              <a:gd name="T1" fmla="*/ 0 h 1380"/>
              <a:gd name="T2" fmla="*/ 203576488 w 3270"/>
              <a:gd name="T3" fmla="*/ 83354366 h 1380"/>
              <a:gd name="T4" fmla="*/ 212830264 w 3270"/>
              <a:gd name="T5" fmla="*/ 143554686 h 1380"/>
              <a:gd name="T6" fmla="*/ 249844260 w 3270"/>
              <a:gd name="T7" fmla="*/ 199123905 h 1380"/>
              <a:gd name="T8" fmla="*/ 458047636 w 3270"/>
              <a:gd name="T9" fmla="*/ 226909053 h 1380"/>
              <a:gd name="T10" fmla="*/ 619983310 w 3270"/>
              <a:gd name="T11" fmla="*/ 245431929 h 1380"/>
              <a:gd name="T12" fmla="*/ 707891409 w 3270"/>
              <a:gd name="T13" fmla="*/ 328786330 h 1380"/>
              <a:gd name="T14" fmla="*/ 814306507 w 3270"/>
              <a:gd name="T15" fmla="*/ 338048046 h 1380"/>
              <a:gd name="T16" fmla="*/ 911468383 w 3270"/>
              <a:gd name="T17" fmla="*/ 324155750 h 1380"/>
              <a:gd name="T18" fmla="*/ 966988821 w 3270"/>
              <a:gd name="T19" fmla="*/ 393617230 h 1380"/>
              <a:gd name="T20" fmla="*/ 1008629704 w 3270"/>
              <a:gd name="T21" fmla="*/ 426032958 h 1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70"/>
              <a:gd name="T34" fmla="*/ 0 h 1380"/>
              <a:gd name="T35" fmla="*/ 3270 w 3270"/>
              <a:gd name="T36" fmla="*/ 1380 h 13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6" name="Freeform 14"/>
          <p:cNvSpPr>
            <a:spLocks/>
          </p:cNvSpPr>
          <p:nvPr/>
        </p:nvSpPr>
        <p:spPr bwMode="auto">
          <a:xfrm>
            <a:off x="5681664" y="2997200"/>
            <a:ext cx="1239837" cy="590550"/>
          </a:xfrm>
          <a:custGeom>
            <a:avLst/>
            <a:gdLst>
              <a:gd name="T0" fmla="*/ 0 w 2235"/>
              <a:gd name="T1" fmla="*/ 18552835 h 1062"/>
              <a:gd name="T2" fmla="*/ 69240030 w 2235"/>
              <a:gd name="T3" fmla="*/ 13914624 h 1062"/>
              <a:gd name="T4" fmla="*/ 203103588 w 2235"/>
              <a:gd name="T5" fmla="*/ 4638209 h 1062"/>
              <a:gd name="T6" fmla="*/ 341583681 w 2235"/>
              <a:gd name="T7" fmla="*/ 41744432 h 1062"/>
              <a:gd name="T8" fmla="*/ 470831223 w 2235"/>
              <a:gd name="T9" fmla="*/ 41744432 h 1062"/>
              <a:gd name="T10" fmla="*/ 553919127 w 2235"/>
              <a:gd name="T11" fmla="*/ 143786104 h 1062"/>
              <a:gd name="T12" fmla="*/ 609311387 w 2235"/>
              <a:gd name="T13" fmla="*/ 273657588 h 1062"/>
              <a:gd name="T14" fmla="*/ 655471580 w 2235"/>
              <a:gd name="T15" fmla="*/ 315402072 h 1062"/>
              <a:gd name="T16" fmla="*/ 687783327 w 2235"/>
              <a:gd name="T17" fmla="*/ 194806966 h 1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5"/>
              <a:gd name="T28" fmla="*/ 0 h 1062"/>
              <a:gd name="T29" fmla="*/ 2235 w 2235"/>
              <a:gd name="T30" fmla="*/ 1062 h 10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57" name="Freeform 15"/>
          <p:cNvSpPr>
            <a:spLocks/>
          </p:cNvSpPr>
          <p:nvPr/>
        </p:nvSpPr>
        <p:spPr bwMode="auto">
          <a:xfrm>
            <a:off x="6808788" y="3571875"/>
            <a:ext cx="38100" cy="133350"/>
          </a:xfrm>
          <a:custGeom>
            <a:avLst/>
            <a:gdLst>
              <a:gd name="T0" fmla="*/ 20737285 w 70"/>
              <a:gd name="T1" fmla="*/ 0 h 240"/>
              <a:gd name="T2" fmla="*/ 20737285 w 70"/>
              <a:gd name="T3" fmla="*/ 41676882 h 240"/>
              <a:gd name="T4" fmla="*/ 20737285 w 70"/>
              <a:gd name="T5" fmla="*/ 74092610 h 240"/>
              <a:gd name="T6" fmla="*/ 0 60000 65536"/>
              <a:gd name="T7" fmla="*/ 0 60000 65536"/>
              <a:gd name="T8" fmla="*/ 0 60000 65536"/>
              <a:gd name="T9" fmla="*/ 0 w 70"/>
              <a:gd name="T10" fmla="*/ 0 h 240"/>
              <a:gd name="T11" fmla="*/ 70 w 7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1758" name="Group 16"/>
          <p:cNvGrpSpPr>
            <a:grpSpLocks/>
          </p:cNvGrpSpPr>
          <p:nvPr/>
        </p:nvGrpSpPr>
        <p:grpSpPr bwMode="auto">
          <a:xfrm>
            <a:off x="6997700" y="2787651"/>
            <a:ext cx="165100" cy="168275"/>
            <a:chOff x="4185" y="13200"/>
            <a:chExt cx="300" cy="300"/>
          </a:xfrm>
        </p:grpSpPr>
        <p:sp>
          <p:nvSpPr>
            <p:cNvPr id="31809" name="Oval 17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10" name="Oval 18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1759" name="Oval 19"/>
          <p:cNvSpPr>
            <a:spLocks noChangeArrowheads="1"/>
          </p:cNvSpPr>
          <p:nvPr/>
        </p:nvSpPr>
        <p:spPr bwMode="auto">
          <a:xfrm>
            <a:off x="7639051" y="2914651"/>
            <a:ext cx="100013" cy="1000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60" name="Oval 20"/>
          <p:cNvSpPr>
            <a:spLocks noChangeArrowheads="1"/>
          </p:cNvSpPr>
          <p:nvPr/>
        </p:nvSpPr>
        <p:spPr bwMode="auto">
          <a:xfrm>
            <a:off x="6931026" y="857251"/>
            <a:ext cx="9842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31761" name="Oval 21"/>
          <p:cNvSpPr>
            <a:spLocks noChangeArrowheads="1"/>
          </p:cNvSpPr>
          <p:nvPr/>
        </p:nvSpPr>
        <p:spPr bwMode="auto">
          <a:xfrm>
            <a:off x="6046788" y="1547813"/>
            <a:ext cx="100012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62" name="Oval 22"/>
          <p:cNvSpPr>
            <a:spLocks noChangeArrowheads="1"/>
          </p:cNvSpPr>
          <p:nvPr/>
        </p:nvSpPr>
        <p:spPr bwMode="auto">
          <a:xfrm>
            <a:off x="8015289" y="1746250"/>
            <a:ext cx="98425" cy="101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63" name="Oval 23"/>
          <p:cNvSpPr>
            <a:spLocks noChangeArrowheads="1"/>
          </p:cNvSpPr>
          <p:nvPr/>
        </p:nvSpPr>
        <p:spPr bwMode="auto">
          <a:xfrm>
            <a:off x="7861301" y="2513013"/>
            <a:ext cx="98425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1764" name="Group 24"/>
          <p:cNvGrpSpPr>
            <a:grpSpLocks/>
          </p:cNvGrpSpPr>
          <p:nvPr/>
        </p:nvGrpSpPr>
        <p:grpSpPr bwMode="auto">
          <a:xfrm>
            <a:off x="6713539" y="5746750"/>
            <a:ext cx="166687" cy="166688"/>
            <a:chOff x="4185" y="13200"/>
            <a:chExt cx="300" cy="300"/>
          </a:xfrm>
        </p:grpSpPr>
        <p:sp>
          <p:nvSpPr>
            <p:cNvPr id="31807" name="Oval 25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8" name="Oval 26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31765" name="Group 27"/>
          <p:cNvGrpSpPr>
            <a:grpSpLocks/>
          </p:cNvGrpSpPr>
          <p:nvPr/>
        </p:nvGrpSpPr>
        <p:grpSpPr bwMode="auto">
          <a:xfrm rot="-1728032">
            <a:off x="6751638" y="2092325"/>
            <a:ext cx="239712" cy="342900"/>
            <a:chOff x="2415" y="12855"/>
            <a:chExt cx="555" cy="795"/>
          </a:xfrm>
        </p:grpSpPr>
        <p:sp>
          <p:nvSpPr>
            <p:cNvPr id="31804" name="Rectangle 28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5" name="AutoShape 29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6" name="AutoShape 30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31766" name="Group 31"/>
          <p:cNvGrpSpPr>
            <a:grpSpLocks/>
          </p:cNvGrpSpPr>
          <p:nvPr/>
        </p:nvGrpSpPr>
        <p:grpSpPr bwMode="auto">
          <a:xfrm rot="-376791">
            <a:off x="7042151" y="4986339"/>
            <a:ext cx="307975" cy="396875"/>
            <a:chOff x="2415" y="12855"/>
            <a:chExt cx="555" cy="795"/>
          </a:xfrm>
        </p:grpSpPr>
        <p:sp>
          <p:nvSpPr>
            <p:cNvPr id="31801" name="Rectangle 32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2" name="AutoShape 33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3" name="AutoShape 34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1767" name="Text Box 35"/>
          <p:cNvSpPr txBox="1">
            <a:spLocks noChangeArrowheads="1"/>
          </p:cNvSpPr>
          <p:nvPr/>
        </p:nvSpPr>
        <p:spPr bwMode="auto">
          <a:xfrm>
            <a:off x="6973889" y="788989"/>
            <a:ext cx="17541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ĐỘC LẬP</a:t>
            </a:r>
          </a:p>
          <a:p>
            <a:pPr eaLnBrk="1" hangingPunct="1"/>
            <a:endParaRPr lang="en-US" sz="1600"/>
          </a:p>
        </p:txBody>
      </p:sp>
      <p:sp>
        <p:nvSpPr>
          <p:cNvPr id="31768" name="Text Box 36"/>
          <p:cNvSpPr txBox="1">
            <a:spLocks noChangeArrowheads="1"/>
          </p:cNvSpPr>
          <p:nvPr/>
        </p:nvSpPr>
        <p:spPr bwMode="auto">
          <a:xfrm>
            <a:off x="7391400" y="1371601"/>
            <a:ext cx="16335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HIM LAM</a:t>
            </a:r>
          </a:p>
        </p:txBody>
      </p:sp>
      <p:sp>
        <p:nvSpPr>
          <p:cNvPr id="31769" name="Text Box 37"/>
          <p:cNvSpPr txBox="1">
            <a:spLocks noChangeArrowheads="1"/>
          </p:cNvSpPr>
          <p:nvPr/>
        </p:nvSpPr>
        <p:spPr bwMode="auto">
          <a:xfrm>
            <a:off x="5257801" y="1597025"/>
            <a:ext cx="1171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KÉO</a:t>
            </a:r>
          </a:p>
        </p:txBody>
      </p:sp>
      <p:sp>
        <p:nvSpPr>
          <p:cNvPr id="31770" name="Text Box 38"/>
          <p:cNvSpPr txBox="1">
            <a:spLocks noChangeArrowheads="1"/>
          </p:cNvSpPr>
          <p:nvPr/>
        </p:nvSpPr>
        <p:spPr bwMode="auto">
          <a:xfrm>
            <a:off x="5791200" y="1952626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MƯỜNG THANH</a:t>
            </a:r>
          </a:p>
        </p:txBody>
      </p:sp>
      <p:sp>
        <p:nvSpPr>
          <p:cNvPr id="31771" name="Text Box 39"/>
          <p:cNvSpPr txBox="1">
            <a:spLocks noChangeArrowheads="1"/>
          </p:cNvSpPr>
          <p:nvPr/>
        </p:nvSpPr>
        <p:spPr bwMode="auto">
          <a:xfrm>
            <a:off x="7585076" y="2847976"/>
            <a:ext cx="6715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1772" name="Text Box 40"/>
          <p:cNvSpPr txBox="1">
            <a:spLocks noChangeArrowheads="1"/>
          </p:cNvSpPr>
          <p:nvPr/>
        </p:nvSpPr>
        <p:spPr bwMode="auto">
          <a:xfrm>
            <a:off x="7051676" y="5681664"/>
            <a:ext cx="15843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HỒNG CÚM</a:t>
            </a:r>
          </a:p>
        </p:txBody>
      </p:sp>
      <p:sp>
        <p:nvSpPr>
          <p:cNvPr id="31773" name="Text Box 41"/>
          <p:cNvSpPr txBox="1">
            <a:spLocks noChangeArrowheads="1"/>
          </p:cNvSpPr>
          <p:nvPr/>
        </p:nvSpPr>
        <p:spPr bwMode="auto">
          <a:xfrm rot="5716369">
            <a:off x="6168232" y="4219109"/>
            <a:ext cx="79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S.NẬM RỐM</a:t>
            </a:r>
          </a:p>
        </p:txBody>
      </p:sp>
      <p:sp>
        <p:nvSpPr>
          <p:cNvPr id="31774" name="Text Box 42"/>
          <p:cNvSpPr txBox="1">
            <a:spLocks noChangeArrowheads="1"/>
          </p:cNvSpPr>
          <p:nvPr/>
        </p:nvSpPr>
        <p:spPr bwMode="auto">
          <a:xfrm>
            <a:off x="5157789" y="6477000"/>
            <a:ext cx="44037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FF0000"/>
                </a:solidFill>
              </a:rPr>
              <a:t>Lược đồ chiến dịch Điện Biên Phủ</a:t>
            </a:r>
          </a:p>
        </p:txBody>
      </p:sp>
      <p:sp>
        <p:nvSpPr>
          <p:cNvPr id="31775" name="Text Box 43"/>
          <p:cNvSpPr txBox="1">
            <a:spLocks noChangeArrowheads="1"/>
          </p:cNvSpPr>
          <p:nvPr/>
        </p:nvSpPr>
        <p:spPr bwMode="auto">
          <a:xfrm>
            <a:off x="7842251" y="2209800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c</a:t>
            </a:r>
            <a:r>
              <a:rPr lang="en-US" sz="2400" baseline="-25000">
                <a:solidFill>
                  <a:srgbClr val="000000"/>
                </a:solidFill>
                <a:latin typeface=".VnTimeH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31776" name="Text Box 49"/>
          <p:cNvSpPr txBox="1">
            <a:spLocks noChangeArrowheads="1"/>
          </p:cNvSpPr>
          <p:nvPr/>
        </p:nvSpPr>
        <p:spPr bwMode="auto">
          <a:xfrm>
            <a:off x="1585914" y="2819400"/>
            <a:ext cx="3443287" cy="36274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u="sng"/>
              <a:t>CHÚ GIẢI</a:t>
            </a:r>
          </a:p>
          <a:p>
            <a:pPr eaLnBrk="1" hangingPunct="1"/>
            <a:r>
              <a:rPr lang="vi-VN" sz="2000"/>
              <a:t>            </a:t>
            </a:r>
            <a:r>
              <a:rPr lang="vi-VN" sz="2000">
                <a:solidFill>
                  <a:srgbClr val="0000FF"/>
                </a:solidFill>
              </a:rPr>
              <a:t>Sở chỉ huy của địch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    </a:t>
            </a:r>
            <a:r>
              <a:rPr lang="vi-VN" sz="2000">
                <a:solidFill>
                  <a:srgbClr val="0000FF"/>
                </a:solidFill>
              </a:rPr>
              <a:t>Cứ điểm và tên cứ 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điểm của địch.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    Sân bay</a:t>
            </a:r>
          </a:p>
          <a:p>
            <a:pPr eaLnBrk="1" hangingPunct="1"/>
            <a:endParaRPr lang="en-US" sz="2000">
              <a:solidFill>
                <a:srgbClr val="0000FF"/>
              </a:solidFill>
            </a:endParaRP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</a:t>
            </a:r>
            <a:r>
              <a:rPr lang="vi-VN" sz="2000">
                <a:solidFill>
                  <a:srgbClr val="0000FF"/>
                </a:solidFill>
              </a:rPr>
              <a:t>Quân ta tấn công đợt 1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</a:t>
            </a:r>
            <a:r>
              <a:rPr lang="vi-VN" sz="2000">
                <a:solidFill>
                  <a:srgbClr val="0000FF"/>
                </a:solidFill>
              </a:rPr>
              <a:t>Quân ta tấn công đợt 2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 </a:t>
            </a:r>
            <a:r>
              <a:rPr lang="en-US" sz="2000">
                <a:solidFill>
                  <a:srgbClr val="0000FF"/>
                </a:solidFill>
              </a:rPr>
              <a:t>   </a:t>
            </a:r>
            <a:r>
              <a:rPr lang="vi-VN" sz="2000">
                <a:solidFill>
                  <a:srgbClr val="0000FF"/>
                </a:solidFill>
              </a:rPr>
              <a:t> Quân ta tấn công đợt </a:t>
            </a:r>
            <a:r>
              <a:rPr lang="en-US" sz="2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</a:p>
        </p:txBody>
      </p:sp>
      <p:grpSp>
        <p:nvGrpSpPr>
          <p:cNvPr id="31777" name="Group 51"/>
          <p:cNvGrpSpPr>
            <a:grpSpLocks/>
          </p:cNvGrpSpPr>
          <p:nvPr/>
        </p:nvGrpSpPr>
        <p:grpSpPr bwMode="auto">
          <a:xfrm>
            <a:off x="1800226" y="3143250"/>
            <a:ext cx="180975" cy="222250"/>
            <a:chOff x="1803" y="13659"/>
            <a:chExt cx="300" cy="300"/>
          </a:xfrm>
        </p:grpSpPr>
        <p:sp>
          <p:nvSpPr>
            <p:cNvPr id="31799" name="Oval 52"/>
            <p:cNvSpPr>
              <a:spLocks noChangeArrowheads="1"/>
            </p:cNvSpPr>
            <p:nvPr/>
          </p:nvSpPr>
          <p:spPr bwMode="auto"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800" name="Oval 53"/>
            <p:cNvSpPr>
              <a:spLocks noChangeArrowheads="1"/>
            </p:cNvSpPr>
            <p:nvPr/>
          </p:nvSpPr>
          <p:spPr bwMode="auto"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1778" name="Oval 54"/>
          <p:cNvSpPr>
            <a:spLocks noChangeArrowheads="1"/>
          </p:cNvSpPr>
          <p:nvPr/>
        </p:nvSpPr>
        <p:spPr bwMode="auto">
          <a:xfrm>
            <a:off x="1871664" y="3429001"/>
            <a:ext cx="161925" cy="2587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1779" name="Group 55"/>
          <p:cNvGrpSpPr>
            <a:grpSpLocks/>
          </p:cNvGrpSpPr>
          <p:nvPr/>
        </p:nvGrpSpPr>
        <p:grpSpPr bwMode="auto">
          <a:xfrm rot="2632895">
            <a:off x="1806576" y="4102100"/>
            <a:ext cx="214313" cy="312738"/>
            <a:chOff x="2415" y="12855"/>
            <a:chExt cx="555" cy="795"/>
          </a:xfrm>
        </p:grpSpPr>
        <p:sp>
          <p:nvSpPr>
            <p:cNvPr id="31796" name="Rectangle 56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797" name="AutoShape 57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1798" name="AutoShape 58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1780" name="AutoShape 59"/>
          <p:cNvSpPr>
            <a:spLocks noChangeArrowheads="1"/>
          </p:cNvSpPr>
          <p:nvPr/>
        </p:nvSpPr>
        <p:spPr bwMode="auto">
          <a:xfrm flipV="1">
            <a:off x="1728789" y="4572001"/>
            <a:ext cx="268287" cy="176213"/>
          </a:xfrm>
          <a:custGeom>
            <a:avLst/>
            <a:gdLst>
              <a:gd name="T0" fmla="*/ 24398837 w 21600"/>
              <a:gd name="T1" fmla="*/ 0 h 21600"/>
              <a:gd name="T2" fmla="*/ 24398837 w 21600"/>
              <a:gd name="T3" fmla="*/ 6601069 h 21600"/>
              <a:gd name="T4" fmla="*/ 5514825 w 21600"/>
              <a:gd name="T5" fmla="*/ 11727522 h 21600"/>
              <a:gd name="T6" fmla="*/ 41389602 w 21600"/>
              <a:gd name="T7" fmla="*/ 330056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81" name="AutoShape 60"/>
          <p:cNvSpPr>
            <a:spLocks noChangeArrowheads="1"/>
          </p:cNvSpPr>
          <p:nvPr/>
        </p:nvSpPr>
        <p:spPr bwMode="auto">
          <a:xfrm flipV="1">
            <a:off x="1800225" y="5214939"/>
            <a:ext cx="268288" cy="174625"/>
          </a:xfrm>
          <a:custGeom>
            <a:avLst/>
            <a:gdLst>
              <a:gd name="T0" fmla="*/ 24399015 w 21600"/>
              <a:gd name="T1" fmla="*/ 0 h 21600"/>
              <a:gd name="T2" fmla="*/ 24399015 w 21600"/>
              <a:gd name="T3" fmla="*/ 6424203 h 21600"/>
              <a:gd name="T4" fmla="*/ 5514858 w 21600"/>
              <a:gd name="T5" fmla="*/ 11413312 h 21600"/>
              <a:gd name="T6" fmla="*/ 41390079 w 21600"/>
              <a:gd name="T7" fmla="*/ 321213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82" name="AutoShape 61"/>
          <p:cNvSpPr>
            <a:spLocks noChangeArrowheads="1"/>
          </p:cNvSpPr>
          <p:nvPr/>
        </p:nvSpPr>
        <p:spPr bwMode="auto">
          <a:xfrm>
            <a:off x="1728789" y="4929188"/>
            <a:ext cx="288925" cy="1444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66" name="AutoShape 62"/>
          <p:cNvSpPr>
            <a:spLocks noChangeArrowheads="1"/>
          </p:cNvSpPr>
          <p:nvPr/>
        </p:nvSpPr>
        <p:spPr bwMode="auto">
          <a:xfrm rot="18969835" flipV="1">
            <a:off x="6172200" y="2514601"/>
            <a:ext cx="674688" cy="239713"/>
          </a:xfrm>
          <a:custGeom>
            <a:avLst/>
            <a:gdLst>
              <a:gd name="T0" fmla="*/ 460968790 w 21600"/>
              <a:gd name="T1" fmla="*/ 0 h 21600"/>
              <a:gd name="T2" fmla="*/ 460968790 w 21600"/>
              <a:gd name="T3" fmla="*/ 16617837 h 21600"/>
              <a:gd name="T4" fmla="*/ 98648002 w 21600"/>
              <a:gd name="T5" fmla="*/ 29523453 h 21600"/>
              <a:gd name="T6" fmla="*/ 658265606 w 21600"/>
              <a:gd name="T7" fmla="*/ 830898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67" name="AutoShape 63"/>
          <p:cNvSpPr>
            <a:spLocks noChangeArrowheads="1"/>
          </p:cNvSpPr>
          <p:nvPr/>
        </p:nvSpPr>
        <p:spPr bwMode="auto">
          <a:xfrm rot="1190124">
            <a:off x="8001001" y="3094038"/>
            <a:ext cx="631825" cy="334962"/>
          </a:xfrm>
          <a:prstGeom prst="leftArrow">
            <a:avLst>
              <a:gd name="adj1" fmla="val 50000"/>
              <a:gd name="adj2" fmla="val 47156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68" name="AutoShape 64"/>
          <p:cNvSpPr>
            <a:spLocks noChangeArrowheads="1"/>
          </p:cNvSpPr>
          <p:nvPr/>
        </p:nvSpPr>
        <p:spPr bwMode="auto">
          <a:xfrm rot="2400524">
            <a:off x="6324600" y="1676400"/>
            <a:ext cx="427038" cy="323850"/>
          </a:xfrm>
          <a:prstGeom prst="rightArrow">
            <a:avLst>
              <a:gd name="adj1" fmla="val 50000"/>
              <a:gd name="adj2" fmla="val 32966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69" name="AutoShape 65"/>
          <p:cNvSpPr>
            <a:spLocks noChangeArrowheads="1"/>
          </p:cNvSpPr>
          <p:nvPr/>
        </p:nvSpPr>
        <p:spPr bwMode="auto">
          <a:xfrm rot="862919">
            <a:off x="7391400" y="4495801"/>
            <a:ext cx="304800" cy="1171575"/>
          </a:xfrm>
          <a:prstGeom prst="curvedLeftArrow">
            <a:avLst>
              <a:gd name="adj1" fmla="val 76875"/>
              <a:gd name="adj2" fmla="val 15375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70" name="AutoShape 66"/>
          <p:cNvSpPr>
            <a:spLocks noChangeArrowheads="1"/>
          </p:cNvSpPr>
          <p:nvPr/>
        </p:nvSpPr>
        <p:spPr bwMode="auto">
          <a:xfrm rot="862919">
            <a:off x="8332788" y="1824039"/>
            <a:ext cx="354012" cy="884237"/>
          </a:xfrm>
          <a:prstGeom prst="curvedLeftArrow">
            <a:avLst>
              <a:gd name="adj1" fmla="val 49955"/>
              <a:gd name="adj2" fmla="val 9991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771" name="AutoShape 67"/>
          <p:cNvSpPr>
            <a:spLocks noChangeArrowheads="1"/>
          </p:cNvSpPr>
          <p:nvPr/>
        </p:nvSpPr>
        <p:spPr bwMode="auto">
          <a:xfrm rot="3260220">
            <a:off x="7037388" y="1725613"/>
            <a:ext cx="309563" cy="515938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CC66FF"/>
              </a:solidFill>
              <a:latin typeface=".VnTime" panose="020B7200000000000000" pitchFamily="34" charset="0"/>
            </a:endParaRPr>
          </a:p>
        </p:txBody>
      </p:sp>
      <p:sp>
        <p:nvSpPr>
          <p:cNvPr id="31789" name="Text Box 70"/>
          <p:cNvSpPr txBox="1">
            <a:spLocks noChangeArrowheads="1"/>
          </p:cNvSpPr>
          <p:nvPr/>
        </p:nvSpPr>
        <p:spPr bwMode="auto">
          <a:xfrm>
            <a:off x="2438400" y="381001"/>
            <a:ext cx="220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+ Đợt 1: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Ngày 13-3-1954</a:t>
            </a:r>
          </a:p>
        </p:txBody>
      </p:sp>
      <p:sp>
        <p:nvSpPr>
          <p:cNvPr id="72775" name="Text Box 71"/>
          <p:cNvSpPr txBox="1">
            <a:spLocks noChangeArrowheads="1"/>
          </p:cNvSpPr>
          <p:nvPr/>
        </p:nvSpPr>
        <p:spPr bwMode="auto">
          <a:xfrm>
            <a:off x="2362200" y="1447801"/>
            <a:ext cx="236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+ Đợt 2: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Ngày 30-3-1954</a:t>
            </a:r>
          </a:p>
        </p:txBody>
      </p:sp>
      <p:sp>
        <p:nvSpPr>
          <p:cNvPr id="31791" name="AutoShape 72"/>
          <p:cNvSpPr>
            <a:spLocks noChangeArrowheads="1"/>
          </p:cNvSpPr>
          <p:nvPr/>
        </p:nvSpPr>
        <p:spPr bwMode="auto">
          <a:xfrm rot="2954183">
            <a:off x="5218113" y="957263"/>
            <a:ext cx="981075" cy="292100"/>
          </a:xfrm>
          <a:prstGeom prst="rightArrow">
            <a:avLst>
              <a:gd name="adj1" fmla="val 50000"/>
              <a:gd name="adj2" fmla="val 839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92" name="AutoShape 73"/>
          <p:cNvSpPr>
            <a:spLocks noChangeArrowheads="1"/>
          </p:cNvSpPr>
          <p:nvPr/>
        </p:nvSpPr>
        <p:spPr bwMode="auto">
          <a:xfrm rot="7248086">
            <a:off x="6907213" y="407988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93" name="AutoShape 74"/>
          <p:cNvSpPr>
            <a:spLocks noChangeArrowheads="1"/>
          </p:cNvSpPr>
          <p:nvPr/>
        </p:nvSpPr>
        <p:spPr bwMode="auto">
          <a:xfrm rot="-9065205">
            <a:off x="6994525" y="1012825"/>
            <a:ext cx="450850" cy="266700"/>
          </a:xfrm>
          <a:prstGeom prst="rightArrow">
            <a:avLst>
              <a:gd name="adj1" fmla="val 50000"/>
              <a:gd name="adj2" fmla="val 42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94" name="AutoShape 75"/>
          <p:cNvSpPr>
            <a:spLocks noChangeArrowheads="1"/>
          </p:cNvSpPr>
          <p:nvPr/>
        </p:nvSpPr>
        <p:spPr bwMode="auto">
          <a:xfrm rot="3317055">
            <a:off x="7573963" y="1357313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1795" name="AutoShape 76"/>
          <p:cNvSpPr>
            <a:spLocks noChangeArrowheads="1"/>
          </p:cNvSpPr>
          <p:nvPr/>
        </p:nvSpPr>
        <p:spPr bwMode="auto">
          <a:xfrm rot="8521165">
            <a:off x="8132764" y="1436688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6" grpId="0" animBg="1"/>
      <p:bldP spid="72766" grpId="1" animBg="1"/>
      <p:bldP spid="72767" grpId="0" animBg="1"/>
      <p:bldP spid="72767" grpId="1" animBg="1"/>
      <p:bldP spid="72768" grpId="0" animBg="1"/>
      <p:bldP spid="72768" grpId="1" animBg="1"/>
      <p:bldP spid="72769" grpId="0" animBg="1"/>
      <p:bldP spid="72769" grpId="1" animBg="1"/>
      <p:bldP spid="72770" grpId="0" animBg="1"/>
      <p:bldP spid="72770" grpId="1" animBg="1"/>
      <p:bldP spid="72771" grpId="0" animBg="1"/>
      <p:bldP spid="72771" grpId="1" animBg="1"/>
      <p:bldP spid="727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615008" y="285750"/>
            <a:ext cx="1065718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    </a:t>
            </a:r>
            <a:r>
              <a:rPr lang="en-US" sz="4800" dirty="0" err="1">
                <a:solidFill>
                  <a:srgbClr val="FF0000"/>
                </a:solidFill>
              </a:rPr>
              <a:t>Đợt</a:t>
            </a:r>
            <a:r>
              <a:rPr lang="en-US" sz="4800" dirty="0">
                <a:solidFill>
                  <a:srgbClr val="FF0000"/>
                </a:solidFill>
              </a:rPr>
              <a:t> 3:  </a:t>
            </a:r>
            <a:r>
              <a:rPr lang="en-US" sz="4800" b="1" dirty="0" err="1"/>
              <a:t>Bắt</a:t>
            </a:r>
            <a:r>
              <a:rPr lang="en-US" sz="4800" b="1" dirty="0"/>
              <a:t> </a:t>
            </a:r>
            <a:r>
              <a:rPr lang="en-US" sz="4800" b="1" dirty="0" err="1"/>
              <a:t>đầu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1-5-1954, ta </a:t>
            </a:r>
            <a:r>
              <a:rPr lang="en-US" sz="4800" b="1" dirty="0" err="1"/>
              <a:t>tấn</a:t>
            </a:r>
            <a:r>
              <a:rPr lang="en-US" sz="4800" b="1" dirty="0"/>
              <a:t> </a:t>
            </a:r>
            <a:r>
              <a:rPr lang="en-US" sz="4800" b="1" dirty="0" err="1"/>
              <a:t>công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cứ</a:t>
            </a:r>
            <a:r>
              <a:rPr lang="en-US" sz="4800" b="1" dirty="0"/>
              <a:t> </a:t>
            </a:r>
            <a:r>
              <a:rPr lang="en-US" sz="4800" b="1" dirty="0" err="1"/>
              <a:t>điểm</a:t>
            </a:r>
            <a:r>
              <a:rPr lang="en-US" sz="4800" b="1" dirty="0"/>
              <a:t> </a:t>
            </a:r>
            <a:r>
              <a:rPr lang="en-US" sz="4800" b="1" dirty="0" err="1"/>
              <a:t>còn</a:t>
            </a:r>
            <a:r>
              <a:rPr lang="en-US" sz="4800" b="1" dirty="0"/>
              <a:t> </a:t>
            </a:r>
            <a:r>
              <a:rPr lang="en-US" sz="4800" b="1" dirty="0" err="1"/>
              <a:t>lại</a:t>
            </a:r>
            <a:r>
              <a:rPr lang="en-US" sz="4800" b="1" dirty="0"/>
              <a:t>. </a:t>
            </a:r>
            <a:r>
              <a:rPr lang="en-US" sz="4800" b="1" dirty="0" err="1"/>
              <a:t>Chiều</a:t>
            </a:r>
            <a:r>
              <a:rPr lang="en-US" sz="4800" b="1" dirty="0"/>
              <a:t> 6-5-1954, </a:t>
            </a:r>
            <a:r>
              <a:rPr lang="en-US" sz="4800" b="1" dirty="0" err="1"/>
              <a:t>đồi</a:t>
            </a:r>
            <a:r>
              <a:rPr lang="en-US" sz="4800" b="1" dirty="0"/>
              <a:t> A1 </a:t>
            </a:r>
            <a:r>
              <a:rPr lang="en-US" sz="4800" b="1" dirty="0" err="1"/>
              <a:t>bị</a:t>
            </a:r>
            <a:r>
              <a:rPr lang="en-US" sz="4800" b="1" dirty="0"/>
              <a:t> </a:t>
            </a:r>
            <a:r>
              <a:rPr lang="en-US" sz="4800" b="1" dirty="0" err="1"/>
              <a:t>công</a:t>
            </a:r>
            <a:r>
              <a:rPr lang="en-US" sz="4800" b="1" dirty="0"/>
              <a:t> </a:t>
            </a:r>
            <a:r>
              <a:rPr lang="en-US" sz="4800" b="1" dirty="0" err="1"/>
              <a:t>phá</a:t>
            </a:r>
            <a:r>
              <a:rPr lang="en-US" sz="4800" b="1" dirty="0"/>
              <a:t>, 17 </a:t>
            </a:r>
            <a:r>
              <a:rPr lang="en-US" sz="4800" b="1" dirty="0" err="1"/>
              <a:t>giờ</a:t>
            </a:r>
            <a:r>
              <a:rPr lang="en-US" sz="4800" b="1" dirty="0"/>
              <a:t> 30 </a:t>
            </a:r>
            <a:r>
              <a:rPr lang="en-US" sz="4800" b="1" dirty="0" err="1"/>
              <a:t>phút</a:t>
            </a:r>
            <a:r>
              <a:rPr lang="en-US" sz="4800" b="1" dirty="0"/>
              <a:t> </a:t>
            </a:r>
            <a:r>
              <a:rPr lang="en-US" sz="4800" b="1" dirty="0" err="1"/>
              <a:t>ngày</a:t>
            </a:r>
            <a:r>
              <a:rPr lang="en-US" sz="4800" b="1" dirty="0"/>
              <a:t> 7-5-1954 </a:t>
            </a:r>
            <a:r>
              <a:rPr lang="en-US" sz="4800" b="1" dirty="0" err="1"/>
              <a:t>Điện</a:t>
            </a:r>
            <a:r>
              <a:rPr lang="en-US" sz="4800" b="1" dirty="0"/>
              <a:t> </a:t>
            </a:r>
            <a:r>
              <a:rPr lang="en-US" sz="4800" b="1" dirty="0" err="1"/>
              <a:t>Biên</a:t>
            </a:r>
            <a:r>
              <a:rPr lang="en-US" sz="4800" b="1" dirty="0"/>
              <a:t> </a:t>
            </a:r>
            <a:r>
              <a:rPr lang="en-US" sz="4800" b="1" dirty="0" err="1"/>
              <a:t>Phủ</a:t>
            </a:r>
            <a:r>
              <a:rPr lang="en-US" sz="4800" b="1" dirty="0"/>
              <a:t> </a:t>
            </a:r>
            <a:r>
              <a:rPr lang="en-US" sz="4800" b="1" dirty="0" err="1"/>
              <a:t>thất</a:t>
            </a:r>
            <a:r>
              <a:rPr lang="en-US" sz="4800" b="1" dirty="0"/>
              <a:t> </a:t>
            </a:r>
            <a:r>
              <a:rPr lang="en-US" sz="4800" b="1" dirty="0" err="1"/>
              <a:t>thủ</a:t>
            </a:r>
            <a:r>
              <a:rPr lang="en-US" sz="4800" b="1" dirty="0"/>
              <a:t>, ta </a:t>
            </a:r>
            <a:r>
              <a:rPr lang="en-US" sz="4800" b="1" dirty="0" err="1"/>
              <a:t>bắt</a:t>
            </a:r>
            <a:r>
              <a:rPr lang="en-US" sz="4800" b="1" dirty="0"/>
              <a:t> </a:t>
            </a:r>
            <a:r>
              <a:rPr lang="en-US" sz="4800" b="1" dirty="0" err="1"/>
              <a:t>sống</a:t>
            </a:r>
            <a:r>
              <a:rPr lang="en-US" sz="4800" b="1" dirty="0"/>
              <a:t> </a:t>
            </a:r>
            <a:r>
              <a:rPr lang="en-US" sz="4800" b="1" dirty="0" err="1"/>
              <a:t>tướng</a:t>
            </a:r>
            <a:r>
              <a:rPr lang="en-US" sz="4800" b="1" dirty="0"/>
              <a:t> </a:t>
            </a:r>
            <a:r>
              <a:rPr lang="en-US" sz="4800" b="1" dirty="0" err="1"/>
              <a:t>Đờ</a:t>
            </a:r>
            <a:r>
              <a:rPr lang="en-US" sz="4800" b="1" dirty="0"/>
              <a:t> - </a:t>
            </a:r>
            <a:r>
              <a:rPr lang="en-US" sz="4800" b="1" dirty="0" err="1"/>
              <a:t>cát</a:t>
            </a:r>
            <a:r>
              <a:rPr lang="en-US" sz="4800" b="1" dirty="0"/>
              <a:t> – </a:t>
            </a:r>
            <a:r>
              <a:rPr lang="en-US" sz="4800" b="1" dirty="0" err="1"/>
              <a:t>tơ</a:t>
            </a:r>
            <a:r>
              <a:rPr lang="en-US" sz="4800" b="1" dirty="0"/>
              <a:t> – </a:t>
            </a:r>
            <a:r>
              <a:rPr lang="en-US" sz="4800" b="1" dirty="0" err="1"/>
              <a:t>ri</a:t>
            </a:r>
            <a:r>
              <a:rPr lang="en-US" sz="4800" b="1" dirty="0"/>
              <a:t>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toàn</a:t>
            </a:r>
            <a:r>
              <a:rPr lang="en-US" sz="4800" b="1" dirty="0"/>
              <a:t> </a:t>
            </a:r>
            <a:r>
              <a:rPr lang="en-US" sz="4800" b="1" dirty="0" err="1"/>
              <a:t>bộ</a:t>
            </a:r>
            <a:r>
              <a:rPr lang="en-US" sz="4800" b="1" dirty="0"/>
              <a:t> </a:t>
            </a:r>
            <a:r>
              <a:rPr lang="en-US" sz="4800" b="1" dirty="0" err="1"/>
              <a:t>chỉ</a:t>
            </a:r>
            <a:r>
              <a:rPr lang="en-US" sz="4800" b="1" dirty="0"/>
              <a:t> </a:t>
            </a:r>
            <a:r>
              <a:rPr lang="en-US" sz="4800" b="1" dirty="0" err="1"/>
              <a:t>huy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địch</a:t>
            </a:r>
            <a:r>
              <a:rPr lang="en-US" sz="4800" b="1" dirty="0"/>
              <a:t> 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5146676" y="0"/>
            <a:ext cx="5064125" cy="6477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33795" name="Freeform 5"/>
          <p:cNvSpPr>
            <a:spLocks/>
          </p:cNvSpPr>
          <p:nvPr/>
        </p:nvSpPr>
        <p:spPr bwMode="auto">
          <a:xfrm>
            <a:off x="5340350" y="252414"/>
            <a:ext cx="2032000" cy="1735137"/>
          </a:xfrm>
          <a:custGeom>
            <a:avLst/>
            <a:gdLst>
              <a:gd name="T0" fmla="*/ 0 w 3660"/>
              <a:gd name="T1" fmla="*/ 0 h 3122"/>
              <a:gd name="T2" fmla="*/ 27741243 w 3660"/>
              <a:gd name="T3" fmla="*/ 122628942 h 3122"/>
              <a:gd name="T4" fmla="*/ 124835866 w 3660"/>
              <a:gd name="T5" fmla="*/ 168961900 h 3122"/>
              <a:gd name="T6" fmla="*/ 189566187 w 3660"/>
              <a:gd name="T7" fmla="*/ 192128917 h 3122"/>
              <a:gd name="T8" fmla="*/ 263543182 w 3660"/>
              <a:gd name="T9" fmla="*/ 224561852 h 3122"/>
              <a:gd name="T10" fmla="*/ 332896614 w 3660"/>
              <a:gd name="T11" fmla="*/ 335761826 h 3122"/>
              <a:gd name="T12" fmla="*/ 425367579 w 3660"/>
              <a:gd name="T13" fmla="*/ 400628252 h 3122"/>
              <a:gd name="T14" fmla="*/ 522462176 w 3660"/>
              <a:gd name="T15" fmla="*/ 382095305 h 3122"/>
              <a:gd name="T16" fmla="*/ 610310204 w 3660"/>
              <a:gd name="T17" fmla="*/ 405261767 h 3122"/>
              <a:gd name="T18" fmla="*/ 698157538 w 3660"/>
              <a:gd name="T19" fmla="*/ 456228204 h 3122"/>
              <a:gd name="T20" fmla="*/ 721275696 w 3660"/>
              <a:gd name="T21" fmla="*/ 548894606 h 3122"/>
              <a:gd name="T22" fmla="*/ 661169041 w 3660"/>
              <a:gd name="T23" fmla="*/ 669361679 h 3122"/>
              <a:gd name="T24" fmla="*/ 638051438 w 3660"/>
              <a:gd name="T25" fmla="*/ 706428129 h 3122"/>
              <a:gd name="T26" fmla="*/ 739769667 w 3660"/>
              <a:gd name="T27" fmla="*/ 762028081 h 3122"/>
              <a:gd name="T28" fmla="*/ 883100024 w 3660"/>
              <a:gd name="T29" fmla="*/ 812994519 h 3122"/>
              <a:gd name="T30" fmla="*/ 975570990 w 3660"/>
              <a:gd name="T31" fmla="*/ 956627914 h 3122"/>
              <a:gd name="T32" fmla="*/ 1035677645 w 3660"/>
              <a:gd name="T33" fmla="*/ 859327998 h 3122"/>
              <a:gd name="T34" fmla="*/ 1077289219 w 3660"/>
              <a:gd name="T35" fmla="*/ 808361560 h 3122"/>
              <a:gd name="T36" fmla="*/ 1109654639 w 3660"/>
              <a:gd name="T37" fmla="*/ 785194543 h 3122"/>
              <a:gd name="T38" fmla="*/ 1109654639 w 3660"/>
              <a:gd name="T39" fmla="*/ 720328117 h 3122"/>
              <a:gd name="T40" fmla="*/ 1026430382 w 3660"/>
              <a:gd name="T41" fmla="*/ 697161655 h 3122"/>
              <a:gd name="T42" fmla="*/ 1063418879 w 3660"/>
              <a:gd name="T43" fmla="*/ 664728165 h 3122"/>
              <a:gd name="T44" fmla="*/ 1072666142 w 3660"/>
              <a:gd name="T45" fmla="*/ 613761727 h 3122"/>
              <a:gd name="T46" fmla="*/ 1105031008 w 3660"/>
              <a:gd name="T47" fmla="*/ 567428109 h 3122"/>
              <a:gd name="T48" fmla="*/ 1123524979 w 3660"/>
              <a:gd name="T49" fmla="*/ 525728145 h 3122"/>
              <a:gd name="T50" fmla="*/ 1077289219 w 3660"/>
              <a:gd name="T51" fmla="*/ 521094630 h 3122"/>
              <a:gd name="T52" fmla="*/ 1044924353 w 3660"/>
              <a:gd name="T53" fmla="*/ 484028181 h 3122"/>
              <a:gd name="T54" fmla="*/ 1031054013 w 3660"/>
              <a:gd name="T55" fmla="*/ 446961731 h 3122"/>
              <a:gd name="T56" fmla="*/ 1012559487 w 3660"/>
              <a:gd name="T57" fmla="*/ 382095305 h 3122"/>
              <a:gd name="T58" fmla="*/ 1031054013 w 3660"/>
              <a:gd name="T59" fmla="*/ 331128312 h 3122"/>
              <a:gd name="T60" fmla="*/ 1012559487 w 3660"/>
              <a:gd name="T61" fmla="*/ 261628302 h 3122"/>
              <a:gd name="T62" fmla="*/ 947829756 w 3660"/>
              <a:gd name="T63" fmla="*/ 178228929 h 3122"/>
              <a:gd name="T64" fmla="*/ 901594551 w 3660"/>
              <a:gd name="T65" fmla="*/ 117995427 h 3122"/>
              <a:gd name="T66" fmla="*/ 933959416 w 3660"/>
              <a:gd name="T67" fmla="*/ 4633517 h 3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60"/>
              <a:gd name="T103" fmla="*/ 0 h 3122"/>
              <a:gd name="T104" fmla="*/ 3660 w 3660"/>
              <a:gd name="T105" fmla="*/ 3122 h 3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796" name="Freeform 6"/>
          <p:cNvSpPr>
            <a:spLocks/>
          </p:cNvSpPr>
          <p:nvPr/>
        </p:nvSpPr>
        <p:spPr bwMode="auto">
          <a:xfrm>
            <a:off x="7354889" y="1174751"/>
            <a:ext cx="2154237" cy="531813"/>
          </a:xfrm>
          <a:custGeom>
            <a:avLst/>
            <a:gdLst>
              <a:gd name="T0" fmla="*/ 0 w 3877"/>
              <a:gd name="T1" fmla="*/ 244781404 h 956"/>
              <a:gd name="T2" fmla="*/ 69466781 w 3877"/>
              <a:gd name="T3" fmla="*/ 226214126 h 956"/>
              <a:gd name="T4" fmla="*/ 120409462 w 3877"/>
              <a:gd name="T5" fmla="*/ 258707002 h 956"/>
              <a:gd name="T6" fmla="*/ 180614210 w 3877"/>
              <a:gd name="T7" fmla="*/ 263349238 h 956"/>
              <a:gd name="T8" fmla="*/ 213031663 w 3877"/>
              <a:gd name="T9" fmla="*/ 277274836 h 956"/>
              <a:gd name="T10" fmla="*/ 301023151 w 3877"/>
              <a:gd name="T11" fmla="*/ 295842184 h 956"/>
              <a:gd name="T12" fmla="*/ 370490470 w 3877"/>
              <a:gd name="T13" fmla="*/ 277274836 h 956"/>
              <a:gd name="T14" fmla="*/ 412170528 w 3877"/>
              <a:gd name="T15" fmla="*/ 263349238 h 956"/>
              <a:gd name="T16" fmla="*/ 504792694 w 3877"/>
              <a:gd name="T17" fmla="*/ 235498043 h 956"/>
              <a:gd name="T18" fmla="*/ 514055300 w 3877"/>
              <a:gd name="T19" fmla="*/ 203004611 h 956"/>
              <a:gd name="T20" fmla="*/ 583522202 w 3877"/>
              <a:gd name="T21" fmla="*/ 244781404 h 956"/>
              <a:gd name="T22" fmla="*/ 657620268 w 3877"/>
              <a:gd name="T23" fmla="*/ 267990919 h 956"/>
              <a:gd name="T24" fmla="*/ 713193679 w 3877"/>
              <a:gd name="T25" fmla="*/ 258707002 h 956"/>
              <a:gd name="T26" fmla="*/ 768767090 w 3877"/>
              <a:gd name="T27" fmla="*/ 216930208 h 956"/>
              <a:gd name="T28" fmla="*/ 824340501 w 3877"/>
              <a:gd name="T29" fmla="*/ 161227817 h 956"/>
              <a:gd name="T30" fmla="*/ 879913911 w 3877"/>
              <a:gd name="T31" fmla="*/ 151943900 h 956"/>
              <a:gd name="T32" fmla="*/ 944749928 w 3877"/>
              <a:gd name="T33" fmla="*/ 189079013 h 956"/>
              <a:gd name="T34" fmla="*/ 1023478741 w 3877"/>
              <a:gd name="T35" fmla="*/ 226214126 h 956"/>
              <a:gd name="T36" fmla="*/ 1069790102 w 3877"/>
              <a:gd name="T37" fmla="*/ 184437332 h 956"/>
              <a:gd name="T38" fmla="*/ 1074421405 w 3877"/>
              <a:gd name="T39" fmla="*/ 133376587 h 956"/>
              <a:gd name="T40" fmla="*/ 1194829998 w 3877"/>
              <a:gd name="T41" fmla="*/ 1237745 h 956"/>
              <a:gd name="T42" fmla="*/ 1060528052 w 3877"/>
              <a:gd name="T43" fmla="*/ 126568715 h 956"/>
              <a:gd name="T44" fmla="*/ 1074421405 w 3877"/>
              <a:gd name="T45" fmla="*/ 140494313 h 9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7"/>
              <a:gd name="T70" fmla="*/ 0 h 956"/>
              <a:gd name="T71" fmla="*/ 3877 w 3877"/>
              <a:gd name="T72" fmla="*/ 956 h 9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797" name="Freeform 7"/>
          <p:cNvSpPr>
            <a:spLocks/>
          </p:cNvSpPr>
          <p:nvPr/>
        </p:nvSpPr>
        <p:spPr bwMode="auto">
          <a:xfrm>
            <a:off x="6427789" y="285750"/>
            <a:ext cx="706437" cy="3378200"/>
          </a:xfrm>
          <a:custGeom>
            <a:avLst/>
            <a:gdLst>
              <a:gd name="T0" fmla="*/ 182024527 w 1274"/>
              <a:gd name="T1" fmla="*/ 0 h 6082"/>
              <a:gd name="T2" fmla="*/ 205085195 w 1274"/>
              <a:gd name="T3" fmla="*/ 279824028 h 6082"/>
              <a:gd name="T4" fmla="*/ 214309351 w 1274"/>
              <a:gd name="T5" fmla="*/ 464934068 h 6082"/>
              <a:gd name="T6" fmla="*/ 191248683 w 1274"/>
              <a:gd name="T7" fmla="*/ 594510520 h 6082"/>
              <a:gd name="T8" fmla="*/ 182024527 w 1274"/>
              <a:gd name="T9" fmla="*/ 696320837 h 6082"/>
              <a:gd name="T10" fmla="*/ 117454845 w 1274"/>
              <a:gd name="T11" fmla="*/ 858291644 h 6082"/>
              <a:gd name="T12" fmla="*/ 80558220 w 1274"/>
              <a:gd name="T13" fmla="*/ 881430807 h 6082"/>
              <a:gd name="T14" fmla="*/ 20600901 w 1274"/>
              <a:gd name="T15" fmla="*/ 881430807 h 6082"/>
              <a:gd name="T16" fmla="*/ 11376741 w 1274"/>
              <a:gd name="T17" fmla="*/ 955474573 h 6082"/>
              <a:gd name="T18" fmla="*/ 89782376 w 1274"/>
              <a:gd name="T19" fmla="*/ 1122072769 h 6082"/>
              <a:gd name="T20" fmla="*/ 108230689 w 1274"/>
              <a:gd name="T21" fmla="*/ 1242394583 h 6082"/>
              <a:gd name="T22" fmla="*/ 149739703 w 1274"/>
              <a:gd name="T23" fmla="*/ 1297927685 h 6082"/>
              <a:gd name="T24" fmla="*/ 172800371 w 1274"/>
              <a:gd name="T25" fmla="*/ 1348832844 h 6082"/>
              <a:gd name="T26" fmla="*/ 205085195 w 1274"/>
              <a:gd name="T27" fmla="*/ 1385854171 h 6082"/>
              <a:gd name="T28" fmla="*/ 334224005 w 1274"/>
              <a:gd name="T29" fmla="*/ 1441387273 h 6082"/>
              <a:gd name="T30" fmla="*/ 384957142 w 1274"/>
              <a:gd name="T31" fmla="*/ 1436759330 h 6082"/>
              <a:gd name="T32" fmla="*/ 375732986 w 1274"/>
              <a:gd name="T33" fmla="*/ 1520058983 h 6082"/>
              <a:gd name="T34" fmla="*/ 329611650 w 1274"/>
              <a:gd name="T35" fmla="*/ 1598730693 h 6082"/>
              <a:gd name="T36" fmla="*/ 301939182 w 1274"/>
              <a:gd name="T37" fmla="*/ 1677402402 h 6082"/>
              <a:gd name="T38" fmla="*/ 232757664 w 1274"/>
              <a:gd name="T39" fmla="*/ 1714423730 h 6082"/>
              <a:gd name="T40" fmla="*/ 200472840 w 1274"/>
              <a:gd name="T41" fmla="*/ 1760700945 h 6082"/>
              <a:gd name="T42" fmla="*/ 182024527 w 1274"/>
              <a:gd name="T43" fmla="*/ 1820861990 h 6082"/>
              <a:gd name="T44" fmla="*/ 135903157 w 1274"/>
              <a:gd name="T45" fmla="*/ 1876395093 h 60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4"/>
              <a:gd name="T70" fmla="*/ 0 h 6082"/>
              <a:gd name="T71" fmla="*/ 1274 w 1274"/>
              <a:gd name="T72" fmla="*/ 6082 h 608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798" name="Freeform 8"/>
          <p:cNvSpPr>
            <a:spLocks/>
          </p:cNvSpPr>
          <p:nvPr/>
        </p:nvSpPr>
        <p:spPr bwMode="auto">
          <a:xfrm>
            <a:off x="7053263" y="1260476"/>
            <a:ext cx="2443162" cy="1628775"/>
          </a:xfrm>
          <a:custGeom>
            <a:avLst/>
            <a:gdLst>
              <a:gd name="T0" fmla="*/ 1356600080 w 4400"/>
              <a:gd name="T1" fmla="*/ 0 h 2932"/>
              <a:gd name="T2" fmla="*/ 1287228747 w 4400"/>
              <a:gd name="T3" fmla="*/ 62336749 h 2932"/>
              <a:gd name="T4" fmla="*/ 1250229296 w 4400"/>
              <a:gd name="T5" fmla="*/ 131771888 h 2932"/>
              <a:gd name="T6" fmla="*/ 1213232066 w 4400"/>
              <a:gd name="T7" fmla="*/ 168803766 h 2932"/>
              <a:gd name="T8" fmla="*/ 1166984140 w 4400"/>
              <a:gd name="T9" fmla="*/ 201206489 h 2932"/>
              <a:gd name="T10" fmla="*/ 1079113359 w 4400"/>
              <a:gd name="T11" fmla="*/ 201206489 h 2932"/>
              <a:gd name="T12" fmla="*/ 1009742026 w 4400"/>
              <a:gd name="T13" fmla="*/ 182690568 h 2932"/>
              <a:gd name="T14" fmla="*/ 954244515 w 4400"/>
              <a:gd name="T15" fmla="*/ 182690568 h 2932"/>
              <a:gd name="T16" fmla="*/ 884873182 w 4400"/>
              <a:gd name="T17" fmla="*/ 228980093 h 2932"/>
              <a:gd name="T18" fmla="*/ 815501294 w 4400"/>
              <a:gd name="T19" fmla="*/ 279899294 h 2932"/>
              <a:gd name="T20" fmla="*/ 736880376 w 4400"/>
              <a:gd name="T21" fmla="*/ 303043848 h 2932"/>
              <a:gd name="T22" fmla="*/ 621261117 w 4400"/>
              <a:gd name="T23" fmla="*/ 367849851 h 2932"/>
              <a:gd name="T24" fmla="*/ 524140890 w 4400"/>
              <a:gd name="T25" fmla="*/ 390994891 h 2932"/>
              <a:gd name="T26" fmla="*/ 436270386 w 4400"/>
              <a:gd name="T27" fmla="*/ 465058577 h 2932"/>
              <a:gd name="T28" fmla="*/ 385397668 w 4400"/>
              <a:gd name="T29" fmla="*/ 502090420 h 2932"/>
              <a:gd name="T30" fmla="*/ 353024120 w 4400"/>
              <a:gd name="T31" fmla="*/ 576154105 h 2932"/>
              <a:gd name="T32" fmla="*/ 306776750 w 4400"/>
              <a:gd name="T33" fmla="*/ 659475612 h 2932"/>
              <a:gd name="T34" fmla="*/ 255903962 w 4400"/>
              <a:gd name="T35" fmla="*/ 677991534 h 2932"/>
              <a:gd name="T36" fmla="*/ 228155207 w 4400"/>
              <a:gd name="T37" fmla="*/ 728910734 h 2932"/>
              <a:gd name="T38" fmla="*/ 214281384 w 4400"/>
              <a:gd name="T39" fmla="*/ 807602983 h 2932"/>
              <a:gd name="T40" fmla="*/ 191157422 w 4400"/>
              <a:gd name="T41" fmla="*/ 890924907 h 2932"/>
              <a:gd name="T42" fmla="*/ 84787713 w 4400"/>
              <a:gd name="T43" fmla="*/ 877038105 h 2932"/>
              <a:gd name="T44" fmla="*/ 29290176 w 4400"/>
              <a:gd name="T45" fmla="*/ 904811709 h 29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00"/>
              <a:gd name="T70" fmla="*/ 0 h 2932"/>
              <a:gd name="T71" fmla="*/ 4400 w 4400"/>
              <a:gd name="T72" fmla="*/ 2932 h 29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799" name="Freeform 9"/>
          <p:cNvSpPr>
            <a:spLocks/>
          </p:cNvSpPr>
          <p:nvPr/>
        </p:nvSpPr>
        <p:spPr bwMode="auto">
          <a:xfrm>
            <a:off x="6165851" y="2871788"/>
            <a:ext cx="1300163" cy="3071812"/>
          </a:xfrm>
          <a:custGeom>
            <a:avLst/>
            <a:gdLst>
              <a:gd name="T0" fmla="*/ 680381573 w 2339"/>
              <a:gd name="T1" fmla="*/ 0 h 5530"/>
              <a:gd name="T2" fmla="*/ 717459271 w 2339"/>
              <a:gd name="T3" fmla="*/ 55540914 h 5530"/>
              <a:gd name="T4" fmla="*/ 712824490 w 2339"/>
              <a:gd name="T5" fmla="*/ 199020643 h 5530"/>
              <a:gd name="T6" fmla="*/ 675746791 w 2339"/>
              <a:gd name="T7" fmla="*/ 296217143 h 5530"/>
              <a:gd name="T8" fmla="*/ 615494628 w 2339"/>
              <a:gd name="T9" fmla="*/ 328616138 h 5530"/>
              <a:gd name="T10" fmla="*/ 541338537 w 2339"/>
              <a:gd name="T11" fmla="*/ 435069107 h 5530"/>
              <a:gd name="T12" fmla="*/ 462547802 w 2339"/>
              <a:gd name="T13" fmla="*/ 550778613 h 5530"/>
              <a:gd name="T14" fmla="*/ 411565759 w 2339"/>
              <a:gd name="T15" fmla="*/ 601691380 h 5530"/>
              <a:gd name="T16" fmla="*/ 406930977 w 2339"/>
              <a:gd name="T17" fmla="*/ 731286249 h 5530"/>
              <a:gd name="T18" fmla="*/ 425470104 w 2339"/>
              <a:gd name="T19" fmla="*/ 907164922 h 5530"/>
              <a:gd name="T20" fmla="*/ 425470104 w 2339"/>
              <a:gd name="T21" fmla="*/ 1027503253 h 5530"/>
              <a:gd name="T22" fmla="*/ 448644013 w 2339"/>
              <a:gd name="T23" fmla="*/ 1212639298 h 5530"/>
              <a:gd name="T24" fmla="*/ 485721711 w 2339"/>
              <a:gd name="T25" fmla="*/ 1522741109 h 5530"/>
              <a:gd name="T26" fmla="*/ 513530402 w 2339"/>
              <a:gd name="T27" fmla="*/ 1587539099 h 5530"/>
              <a:gd name="T28" fmla="*/ 518165184 w 2339"/>
              <a:gd name="T29" fmla="*/ 1629194633 h 5530"/>
              <a:gd name="T30" fmla="*/ 406930977 w 2339"/>
              <a:gd name="T31" fmla="*/ 1619936984 h 5530"/>
              <a:gd name="T32" fmla="*/ 230810312 w 2339"/>
              <a:gd name="T33" fmla="*/ 1689363243 h 5530"/>
              <a:gd name="T34" fmla="*/ 161289141 w 2339"/>
              <a:gd name="T35" fmla="*/ 1684734974 h 5530"/>
              <a:gd name="T36" fmla="*/ 175193486 w 2339"/>
              <a:gd name="T37" fmla="*/ 1559768373 h 5530"/>
              <a:gd name="T38" fmla="*/ 133480972 w 2339"/>
              <a:gd name="T39" fmla="*/ 1476457306 h 5530"/>
              <a:gd name="T40" fmla="*/ 152019578 w 2339"/>
              <a:gd name="T41" fmla="*/ 1416288696 h 5530"/>
              <a:gd name="T42" fmla="*/ 128846190 w 2339"/>
              <a:gd name="T43" fmla="*/ 1346862437 h 5530"/>
              <a:gd name="T44" fmla="*/ 36151084 w 2339"/>
              <a:gd name="T45" fmla="*/ 1268179639 h 5530"/>
              <a:gd name="T46" fmla="*/ 17611953 w 2339"/>
              <a:gd name="T47" fmla="*/ 1133956222 h 5530"/>
              <a:gd name="T48" fmla="*/ 8342387 w 2339"/>
              <a:gd name="T49" fmla="*/ 990475989 h 5530"/>
              <a:gd name="T50" fmla="*/ 68594565 w 2339"/>
              <a:gd name="T51" fmla="*/ 740542788 h 5530"/>
              <a:gd name="T52" fmla="*/ 142750535 w 2339"/>
              <a:gd name="T53" fmla="*/ 587806017 h 5530"/>
              <a:gd name="T54" fmla="*/ 286427693 w 2339"/>
              <a:gd name="T55" fmla="*/ 453582739 h 5530"/>
              <a:gd name="T56" fmla="*/ 291062475 w 2339"/>
              <a:gd name="T57" fmla="*/ 435069107 h 55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39"/>
              <a:gd name="T88" fmla="*/ 0 h 5530"/>
              <a:gd name="T89" fmla="*/ 2339 w 2339"/>
              <a:gd name="T90" fmla="*/ 5530 h 55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0" name="Freeform 10"/>
          <p:cNvSpPr>
            <a:spLocks/>
          </p:cNvSpPr>
          <p:nvPr/>
        </p:nvSpPr>
        <p:spPr bwMode="auto">
          <a:xfrm>
            <a:off x="7015163" y="5797550"/>
            <a:ext cx="82550" cy="615950"/>
          </a:xfrm>
          <a:custGeom>
            <a:avLst/>
            <a:gdLst>
              <a:gd name="T0" fmla="*/ 46043934 w 148"/>
              <a:gd name="T1" fmla="*/ 0 h 1110"/>
              <a:gd name="T2" fmla="*/ 27377593 w 148"/>
              <a:gd name="T3" fmla="*/ 87758443 h 1110"/>
              <a:gd name="T4" fmla="*/ 4044392 w 148"/>
              <a:gd name="T5" fmla="*/ 161660792 h 1110"/>
              <a:gd name="T6" fmla="*/ 4044392 w 148"/>
              <a:gd name="T7" fmla="*/ 281751013 h 1110"/>
              <a:gd name="T8" fmla="*/ 13377561 w 148"/>
              <a:gd name="T9" fmla="*/ 3417967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110"/>
              <a:gd name="T17" fmla="*/ 148 w 148"/>
              <a:gd name="T18" fmla="*/ 1110 h 1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1" name="Freeform 11"/>
          <p:cNvSpPr>
            <a:spLocks/>
          </p:cNvSpPr>
          <p:nvPr/>
        </p:nvSpPr>
        <p:spPr bwMode="auto">
          <a:xfrm>
            <a:off x="6364289" y="2459039"/>
            <a:ext cx="3132137" cy="3944937"/>
          </a:xfrm>
          <a:custGeom>
            <a:avLst/>
            <a:gdLst>
              <a:gd name="T0" fmla="*/ 60713047 w 5642"/>
              <a:gd name="T1" fmla="*/ 2147483647 h 7102"/>
              <a:gd name="T2" fmla="*/ 83827139 w 5642"/>
              <a:gd name="T3" fmla="*/ 2135749533 h 7102"/>
              <a:gd name="T4" fmla="*/ 88449843 w 5642"/>
              <a:gd name="T5" fmla="*/ 2080211590 h 7102"/>
              <a:gd name="T6" fmla="*/ 134677993 w 5642"/>
              <a:gd name="T7" fmla="*/ 2029301808 h 7102"/>
              <a:gd name="T8" fmla="*/ 171660770 w 5642"/>
              <a:gd name="T9" fmla="*/ 2010789161 h 7102"/>
              <a:gd name="T10" fmla="*/ 204020253 w 5642"/>
              <a:gd name="T11" fmla="*/ 2047814456 h 7102"/>
              <a:gd name="T12" fmla="*/ 227134328 w 5642"/>
              <a:gd name="T13" fmla="*/ 2024673646 h 7102"/>
              <a:gd name="T14" fmla="*/ 254871107 w 5642"/>
              <a:gd name="T15" fmla="*/ 1945994894 h 7102"/>
              <a:gd name="T16" fmla="*/ 324213401 w 5642"/>
              <a:gd name="T17" fmla="*/ 1936738570 h 7102"/>
              <a:gd name="T18" fmla="*/ 375064255 w 5642"/>
              <a:gd name="T19" fmla="*/ 1867315030 h 7102"/>
              <a:gd name="T20" fmla="*/ 361196143 w 5642"/>
              <a:gd name="T21" fmla="*/ 1821033410 h 7102"/>
              <a:gd name="T22" fmla="*/ 273362478 w 5642"/>
              <a:gd name="T23" fmla="*/ 1779379953 h 7102"/>
              <a:gd name="T24" fmla="*/ 222511624 w 5642"/>
              <a:gd name="T25" fmla="*/ 1774751791 h 7102"/>
              <a:gd name="T26" fmla="*/ 199397549 w 5642"/>
              <a:gd name="T27" fmla="*/ 1663675905 h 7102"/>
              <a:gd name="T28" fmla="*/ 180906178 w 5642"/>
              <a:gd name="T29" fmla="*/ 1580368990 h 7102"/>
              <a:gd name="T30" fmla="*/ 167037511 w 5642"/>
              <a:gd name="T31" fmla="*/ 1524829936 h 7102"/>
              <a:gd name="T32" fmla="*/ 162414807 w 5642"/>
              <a:gd name="T33" fmla="*/ 1478548316 h 7102"/>
              <a:gd name="T34" fmla="*/ 208642957 w 5642"/>
              <a:gd name="T35" fmla="*/ 1469291993 h 7102"/>
              <a:gd name="T36" fmla="*/ 204020253 w 5642"/>
              <a:gd name="T37" fmla="*/ 1372100592 h 7102"/>
              <a:gd name="T38" fmla="*/ 171660770 w 5642"/>
              <a:gd name="T39" fmla="*/ 1372100592 h 7102"/>
              <a:gd name="T40" fmla="*/ 171660770 w 5642"/>
              <a:gd name="T41" fmla="*/ 1339703458 h 7102"/>
              <a:gd name="T42" fmla="*/ 125432585 w 5642"/>
              <a:gd name="T43" fmla="*/ 1311934487 h 7102"/>
              <a:gd name="T44" fmla="*/ 69958455 w 5642"/>
              <a:gd name="T45" fmla="*/ 1316562649 h 7102"/>
              <a:gd name="T46" fmla="*/ 5238919 w 5642"/>
              <a:gd name="T47" fmla="*/ 1247139109 h 7102"/>
              <a:gd name="T48" fmla="*/ 37598972 w 5642"/>
              <a:gd name="T49" fmla="*/ 1237882785 h 7102"/>
              <a:gd name="T50" fmla="*/ 69958455 w 5642"/>
              <a:gd name="T51" fmla="*/ 1205485652 h 7102"/>
              <a:gd name="T52" fmla="*/ 111563918 w 5642"/>
              <a:gd name="T53" fmla="*/ 1205485652 h 7102"/>
              <a:gd name="T54" fmla="*/ 139300697 w 5642"/>
              <a:gd name="T55" fmla="*/ 1149947986 h 7102"/>
              <a:gd name="T56" fmla="*/ 97695251 w 5642"/>
              <a:gd name="T57" fmla="*/ 1075897395 h 7102"/>
              <a:gd name="T58" fmla="*/ 83827139 w 5642"/>
              <a:gd name="T59" fmla="*/ 987961763 h 7102"/>
              <a:gd name="T60" fmla="*/ 143923401 w 5642"/>
              <a:gd name="T61" fmla="*/ 946308306 h 7102"/>
              <a:gd name="T62" fmla="*/ 139300697 w 5642"/>
              <a:gd name="T63" fmla="*/ 913911172 h 7102"/>
              <a:gd name="T64" fmla="*/ 199397549 w 5642"/>
              <a:gd name="T65" fmla="*/ 937051982 h 7102"/>
              <a:gd name="T66" fmla="*/ 176283474 w 5642"/>
              <a:gd name="T67" fmla="*/ 881513483 h 7102"/>
              <a:gd name="T68" fmla="*/ 204020253 w 5642"/>
              <a:gd name="T69" fmla="*/ 881513483 h 7102"/>
              <a:gd name="T70" fmla="*/ 204020253 w 5642"/>
              <a:gd name="T71" fmla="*/ 821347378 h 7102"/>
              <a:gd name="T72" fmla="*/ 277985182 w 5642"/>
              <a:gd name="T73" fmla="*/ 691758288 h 7102"/>
              <a:gd name="T74" fmla="*/ 333459364 w 5642"/>
              <a:gd name="T75" fmla="*/ 705643330 h 7102"/>
              <a:gd name="T76" fmla="*/ 384310218 w 5642"/>
              <a:gd name="T77" fmla="*/ 650104831 h 7102"/>
              <a:gd name="T78" fmla="*/ 439783776 w 5642"/>
              <a:gd name="T79" fmla="*/ 608451374 h 7102"/>
              <a:gd name="T80" fmla="*/ 467520555 w 5642"/>
              <a:gd name="T81" fmla="*/ 566797777 h 7102"/>
              <a:gd name="T82" fmla="*/ 522994668 w 5642"/>
              <a:gd name="T83" fmla="*/ 534400088 h 7102"/>
              <a:gd name="T84" fmla="*/ 569222818 w 5642"/>
              <a:gd name="T85" fmla="*/ 460349497 h 7102"/>
              <a:gd name="T86" fmla="*/ 661679256 w 5642"/>
              <a:gd name="T87" fmla="*/ 437208688 h 7102"/>
              <a:gd name="T88" fmla="*/ 860459968 w 5642"/>
              <a:gd name="T89" fmla="*/ 395555230 h 7102"/>
              <a:gd name="T90" fmla="*/ 902065414 w 5642"/>
              <a:gd name="T91" fmla="*/ 312247760 h 7102"/>
              <a:gd name="T92" fmla="*/ 1008390381 w 5642"/>
              <a:gd name="T93" fmla="*/ 219684452 h 7102"/>
              <a:gd name="T94" fmla="*/ 1174811332 w 5642"/>
              <a:gd name="T95" fmla="*/ 182658601 h 7102"/>
              <a:gd name="T96" fmla="*/ 1308873633 w 5642"/>
              <a:gd name="T97" fmla="*/ 191914925 h 7102"/>
              <a:gd name="T98" fmla="*/ 1396706674 w 5642"/>
              <a:gd name="T99" fmla="*/ 136376947 h 7102"/>
              <a:gd name="T100" fmla="*/ 1470672158 w 5642"/>
              <a:gd name="T101" fmla="*/ 43813691 h 7102"/>
              <a:gd name="T102" fmla="*/ 1669452314 w 5642"/>
              <a:gd name="T103" fmla="*/ 48441853 h 7102"/>
              <a:gd name="T104" fmla="*/ 1738794539 w 5642"/>
              <a:gd name="T105" fmla="*/ 0 h 71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42"/>
              <a:gd name="T160" fmla="*/ 0 h 7102"/>
              <a:gd name="T161" fmla="*/ 5642 w 5642"/>
              <a:gd name="T162" fmla="*/ 7102 h 71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2" name="Freeform 12"/>
          <p:cNvSpPr>
            <a:spLocks/>
          </p:cNvSpPr>
          <p:nvPr/>
        </p:nvSpPr>
        <p:spPr bwMode="auto">
          <a:xfrm>
            <a:off x="7099300" y="1957389"/>
            <a:ext cx="234950" cy="1565275"/>
          </a:xfrm>
          <a:custGeom>
            <a:avLst/>
            <a:gdLst>
              <a:gd name="T0" fmla="*/ 17211206 w 420"/>
              <a:gd name="T1" fmla="*/ 0 h 2820"/>
              <a:gd name="T2" fmla="*/ 12517242 w 420"/>
              <a:gd name="T3" fmla="*/ 41592468 h 2820"/>
              <a:gd name="T4" fmla="*/ 92315220 w 420"/>
              <a:gd name="T5" fmla="*/ 64699693 h 2820"/>
              <a:gd name="T6" fmla="*/ 120479563 w 420"/>
              <a:gd name="T7" fmla="*/ 69321139 h 2820"/>
              <a:gd name="T8" fmla="*/ 129867491 w 420"/>
              <a:gd name="T9" fmla="*/ 134020832 h 2820"/>
              <a:gd name="T10" fmla="*/ 111091635 w 420"/>
              <a:gd name="T11" fmla="*/ 170991872 h 2820"/>
              <a:gd name="T12" fmla="*/ 87621256 w 420"/>
              <a:gd name="T13" fmla="*/ 207963433 h 2820"/>
              <a:gd name="T14" fmla="*/ 64151418 w 420"/>
              <a:gd name="T15" fmla="*/ 258798774 h 2820"/>
              <a:gd name="T16" fmla="*/ 115785599 w 420"/>
              <a:gd name="T17" fmla="*/ 309634184 h 2820"/>
              <a:gd name="T18" fmla="*/ 73539364 w 420"/>
              <a:gd name="T19" fmla="*/ 355848635 h 2820"/>
              <a:gd name="T20" fmla="*/ 50069526 w 420"/>
              <a:gd name="T21" fmla="*/ 369712970 h 2820"/>
              <a:gd name="T22" fmla="*/ 50069526 w 420"/>
              <a:gd name="T23" fmla="*/ 448276426 h 2820"/>
              <a:gd name="T24" fmla="*/ 40681598 w 420"/>
              <a:gd name="T25" fmla="*/ 480626542 h 2820"/>
              <a:gd name="T26" fmla="*/ 59457454 w 420"/>
              <a:gd name="T27" fmla="*/ 522218993 h 2820"/>
              <a:gd name="T28" fmla="*/ 40681598 w 420"/>
              <a:gd name="T29" fmla="*/ 573054334 h 2820"/>
              <a:gd name="T30" fmla="*/ 97009184 w 420"/>
              <a:gd name="T31" fmla="*/ 619268923 h 2820"/>
              <a:gd name="T32" fmla="*/ 40681598 w 420"/>
              <a:gd name="T33" fmla="*/ 748668275 h 2820"/>
              <a:gd name="T34" fmla="*/ 45375562 w 420"/>
              <a:gd name="T35" fmla="*/ 822610842 h 2820"/>
              <a:gd name="T36" fmla="*/ 45375562 w 420"/>
              <a:gd name="T37" fmla="*/ 868824738 h 28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0"/>
              <a:gd name="T58" fmla="*/ 0 h 2820"/>
              <a:gd name="T59" fmla="*/ 420 w 420"/>
              <a:gd name="T60" fmla="*/ 2820 h 28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3" name="Freeform 13"/>
          <p:cNvSpPr>
            <a:spLocks/>
          </p:cNvSpPr>
          <p:nvPr/>
        </p:nvSpPr>
        <p:spPr bwMode="auto">
          <a:xfrm>
            <a:off x="5222875" y="2397126"/>
            <a:ext cx="1816100" cy="766763"/>
          </a:xfrm>
          <a:custGeom>
            <a:avLst/>
            <a:gdLst>
              <a:gd name="T0" fmla="*/ 0 w 3270"/>
              <a:gd name="T1" fmla="*/ 0 h 1380"/>
              <a:gd name="T2" fmla="*/ 203576488 w 3270"/>
              <a:gd name="T3" fmla="*/ 83354366 h 1380"/>
              <a:gd name="T4" fmla="*/ 212830264 w 3270"/>
              <a:gd name="T5" fmla="*/ 143554686 h 1380"/>
              <a:gd name="T6" fmla="*/ 249844260 w 3270"/>
              <a:gd name="T7" fmla="*/ 199123905 h 1380"/>
              <a:gd name="T8" fmla="*/ 458047636 w 3270"/>
              <a:gd name="T9" fmla="*/ 226909053 h 1380"/>
              <a:gd name="T10" fmla="*/ 619983310 w 3270"/>
              <a:gd name="T11" fmla="*/ 245431929 h 1380"/>
              <a:gd name="T12" fmla="*/ 707891409 w 3270"/>
              <a:gd name="T13" fmla="*/ 328786330 h 1380"/>
              <a:gd name="T14" fmla="*/ 814306507 w 3270"/>
              <a:gd name="T15" fmla="*/ 338048046 h 1380"/>
              <a:gd name="T16" fmla="*/ 911468383 w 3270"/>
              <a:gd name="T17" fmla="*/ 324155750 h 1380"/>
              <a:gd name="T18" fmla="*/ 966988821 w 3270"/>
              <a:gd name="T19" fmla="*/ 393617230 h 1380"/>
              <a:gd name="T20" fmla="*/ 1008629704 w 3270"/>
              <a:gd name="T21" fmla="*/ 426032958 h 1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70"/>
              <a:gd name="T34" fmla="*/ 0 h 1380"/>
              <a:gd name="T35" fmla="*/ 3270 w 3270"/>
              <a:gd name="T36" fmla="*/ 1380 h 13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4" name="Freeform 14"/>
          <p:cNvSpPr>
            <a:spLocks/>
          </p:cNvSpPr>
          <p:nvPr/>
        </p:nvSpPr>
        <p:spPr bwMode="auto">
          <a:xfrm>
            <a:off x="5681664" y="2997200"/>
            <a:ext cx="1239837" cy="590550"/>
          </a:xfrm>
          <a:custGeom>
            <a:avLst/>
            <a:gdLst>
              <a:gd name="T0" fmla="*/ 0 w 2235"/>
              <a:gd name="T1" fmla="*/ 18552835 h 1062"/>
              <a:gd name="T2" fmla="*/ 69240030 w 2235"/>
              <a:gd name="T3" fmla="*/ 13914624 h 1062"/>
              <a:gd name="T4" fmla="*/ 203103588 w 2235"/>
              <a:gd name="T5" fmla="*/ 4638209 h 1062"/>
              <a:gd name="T6" fmla="*/ 341583681 w 2235"/>
              <a:gd name="T7" fmla="*/ 41744432 h 1062"/>
              <a:gd name="T8" fmla="*/ 470831223 w 2235"/>
              <a:gd name="T9" fmla="*/ 41744432 h 1062"/>
              <a:gd name="T10" fmla="*/ 553919127 w 2235"/>
              <a:gd name="T11" fmla="*/ 143786104 h 1062"/>
              <a:gd name="T12" fmla="*/ 609311387 w 2235"/>
              <a:gd name="T13" fmla="*/ 273657588 h 1062"/>
              <a:gd name="T14" fmla="*/ 655471580 w 2235"/>
              <a:gd name="T15" fmla="*/ 315402072 h 1062"/>
              <a:gd name="T16" fmla="*/ 687783327 w 2235"/>
              <a:gd name="T17" fmla="*/ 194806966 h 1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5"/>
              <a:gd name="T28" fmla="*/ 0 h 1062"/>
              <a:gd name="T29" fmla="*/ 2235 w 2235"/>
              <a:gd name="T30" fmla="*/ 1062 h 10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5" name="Freeform 15"/>
          <p:cNvSpPr>
            <a:spLocks/>
          </p:cNvSpPr>
          <p:nvPr/>
        </p:nvSpPr>
        <p:spPr bwMode="auto">
          <a:xfrm>
            <a:off x="6808788" y="3571875"/>
            <a:ext cx="38100" cy="133350"/>
          </a:xfrm>
          <a:custGeom>
            <a:avLst/>
            <a:gdLst>
              <a:gd name="T0" fmla="*/ 20737285 w 70"/>
              <a:gd name="T1" fmla="*/ 0 h 240"/>
              <a:gd name="T2" fmla="*/ 20737285 w 70"/>
              <a:gd name="T3" fmla="*/ 41676882 h 240"/>
              <a:gd name="T4" fmla="*/ 20737285 w 70"/>
              <a:gd name="T5" fmla="*/ 74092610 h 240"/>
              <a:gd name="T6" fmla="*/ 0 60000 65536"/>
              <a:gd name="T7" fmla="*/ 0 60000 65536"/>
              <a:gd name="T8" fmla="*/ 0 60000 65536"/>
              <a:gd name="T9" fmla="*/ 0 w 70"/>
              <a:gd name="T10" fmla="*/ 0 h 240"/>
              <a:gd name="T11" fmla="*/ 70 w 7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3806" name="Group 16"/>
          <p:cNvGrpSpPr>
            <a:grpSpLocks/>
          </p:cNvGrpSpPr>
          <p:nvPr/>
        </p:nvGrpSpPr>
        <p:grpSpPr bwMode="auto">
          <a:xfrm>
            <a:off x="6997700" y="2787651"/>
            <a:ext cx="165100" cy="168275"/>
            <a:chOff x="4185" y="13200"/>
            <a:chExt cx="300" cy="300"/>
          </a:xfrm>
        </p:grpSpPr>
        <p:sp>
          <p:nvSpPr>
            <p:cNvPr id="33881" name="Oval 17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82" name="Oval 18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3807" name="Oval 19"/>
          <p:cNvSpPr>
            <a:spLocks noChangeArrowheads="1"/>
          </p:cNvSpPr>
          <p:nvPr/>
        </p:nvSpPr>
        <p:spPr bwMode="auto">
          <a:xfrm>
            <a:off x="7543801" y="3100388"/>
            <a:ext cx="100013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08" name="Oval 20"/>
          <p:cNvSpPr>
            <a:spLocks noChangeArrowheads="1"/>
          </p:cNvSpPr>
          <p:nvPr/>
        </p:nvSpPr>
        <p:spPr bwMode="auto">
          <a:xfrm>
            <a:off x="6931026" y="857251"/>
            <a:ext cx="9842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.VnTimeH" panose="020B7200000000000000" pitchFamily="34" charset="0"/>
            </a:endParaRPr>
          </a:p>
        </p:txBody>
      </p:sp>
      <p:sp>
        <p:nvSpPr>
          <p:cNvPr id="33809" name="Oval 21"/>
          <p:cNvSpPr>
            <a:spLocks noChangeArrowheads="1"/>
          </p:cNvSpPr>
          <p:nvPr/>
        </p:nvSpPr>
        <p:spPr bwMode="auto">
          <a:xfrm>
            <a:off x="6046788" y="1547813"/>
            <a:ext cx="100012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10" name="Oval 22"/>
          <p:cNvSpPr>
            <a:spLocks noChangeArrowheads="1"/>
          </p:cNvSpPr>
          <p:nvPr/>
        </p:nvSpPr>
        <p:spPr bwMode="auto">
          <a:xfrm>
            <a:off x="8015289" y="1746250"/>
            <a:ext cx="98425" cy="101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11" name="Oval 23"/>
          <p:cNvSpPr>
            <a:spLocks noChangeArrowheads="1"/>
          </p:cNvSpPr>
          <p:nvPr/>
        </p:nvSpPr>
        <p:spPr bwMode="auto">
          <a:xfrm>
            <a:off x="7861301" y="2362201"/>
            <a:ext cx="98425" cy="1000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3812" name="Group 24"/>
          <p:cNvGrpSpPr>
            <a:grpSpLocks/>
          </p:cNvGrpSpPr>
          <p:nvPr/>
        </p:nvGrpSpPr>
        <p:grpSpPr bwMode="auto">
          <a:xfrm>
            <a:off x="6713539" y="5746750"/>
            <a:ext cx="166687" cy="166688"/>
            <a:chOff x="4185" y="13200"/>
            <a:chExt cx="300" cy="300"/>
          </a:xfrm>
        </p:grpSpPr>
        <p:sp>
          <p:nvSpPr>
            <p:cNvPr id="33879" name="Oval 25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80" name="Oval 26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33813" name="Group 27"/>
          <p:cNvGrpSpPr>
            <a:grpSpLocks/>
          </p:cNvGrpSpPr>
          <p:nvPr/>
        </p:nvGrpSpPr>
        <p:grpSpPr bwMode="auto">
          <a:xfrm rot="-1728032">
            <a:off x="6751638" y="2092325"/>
            <a:ext cx="239712" cy="342900"/>
            <a:chOff x="2415" y="12855"/>
            <a:chExt cx="555" cy="795"/>
          </a:xfrm>
        </p:grpSpPr>
        <p:sp>
          <p:nvSpPr>
            <p:cNvPr id="33876" name="Rectangle 28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7" name="AutoShape 29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8" name="AutoShape 30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grpSp>
        <p:nvGrpSpPr>
          <p:cNvPr id="33814" name="Group 31"/>
          <p:cNvGrpSpPr>
            <a:grpSpLocks/>
          </p:cNvGrpSpPr>
          <p:nvPr/>
        </p:nvGrpSpPr>
        <p:grpSpPr bwMode="auto">
          <a:xfrm rot="-376791">
            <a:off x="7042151" y="4986339"/>
            <a:ext cx="307975" cy="396875"/>
            <a:chOff x="2415" y="12855"/>
            <a:chExt cx="555" cy="795"/>
          </a:xfrm>
        </p:grpSpPr>
        <p:sp>
          <p:nvSpPr>
            <p:cNvPr id="33873" name="Rectangle 32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4" name="AutoShape 33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5" name="AutoShape 34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3815" name="Text Box 35"/>
          <p:cNvSpPr txBox="1">
            <a:spLocks noChangeArrowheads="1"/>
          </p:cNvSpPr>
          <p:nvPr/>
        </p:nvSpPr>
        <p:spPr bwMode="auto">
          <a:xfrm>
            <a:off x="6973889" y="788989"/>
            <a:ext cx="17541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ĐỘC LẬP</a:t>
            </a:r>
          </a:p>
          <a:p>
            <a:pPr eaLnBrk="1" hangingPunct="1"/>
            <a:endParaRPr lang="en-US" sz="1600"/>
          </a:p>
        </p:txBody>
      </p:sp>
      <p:sp>
        <p:nvSpPr>
          <p:cNvPr id="33816" name="Text Box 36"/>
          <p:cNvSpPr txBox="1">
            <a:spLocks noChangeArrowheads="1"/>
          </p:cNvSpPr>
          <p:nvPr/>
        </p:nvSpPr>
        <p:spPr bwMode="auto">
          <a:xfrm>
            <a:off x="7391400" y="1371601"/>
            <a:ext cx="16335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HIM LAM</a:t>
            </a:r>
          </a:p>
        </p:txBody>
      </p:sp>
      <p:sp>
        <p:nvSpPr>
          <p:cNvPr id="33817" name="Text Box 37"/>
          <p:cNvSpPr txBox="1">
            <a:spLocks noChangeArrowheads="1"/>
          </p:cNvSpPr>
          <p:nvPr/>
        </p:nvSpPr>
        <p:spPr bwMode="auto">
          <a:xfrm>
            <a:off x="5257801" y="1597025"/>
            <a:ext cx="1171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KÉO</a:t>
            </a:r>
          </a:p>
        </p:txBody>
      </p:sp>
      <p:sp>
        <p:nvSpPr>
          <p:cNvPr id="33818" name="Text Box 38"/>
          <p:cNvSpPr txBox="1">
            <a:spLocks noChangeArrowheads="1"/>
          </p:cNvSpPr>
          <p:nvPr/>
        </p:nvSpPr>
        <p:spPr bwMode="auto">
          <a:xfrm>
            <a:off x="5791200" y="1952626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MƯỜNG THANH</a:t>
            </a:r>
          </a:p>
        </p:txBody>
      </p:sp>
      <p:sp>
        <p:nvSpPr>
          <p:cNvPr id="33819" name="Text Box 39"/>
          <p:cNvSpPr txBox="1">
            <a:spLocks noChangeArrowheads="1"/>
          </p:cNvSpPr>
          <p:nvPr/>
        </p:nvSpPr>
        <p:spPr bwMode="auto">
          <a:xfrm>
            <a:off x="7467601" y="3114676"/>
            <a:ext cx="6715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3820" name="Text Box 40"/>
          <p:cNvSpPr txBox="1">
            <a:spLocks noChangeArrowheads="1"/>
          </p:cNvSpPr>
          <p:nvPr/>
        </p:nvSpPr>
        <p:spPr bwMode="auto">
          <a:xfrm>
            <a:off x="7051676" y="5681664"/>
            <a:ext cx="15843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HỒNG CÚM</a:t>
            </a:r>
          </a:p>
        </p:txBody>
      </p:sp>
      <p:sp>
        <p:nvSpPr>
          <p:cNvPr id="33821" name="Text Box 41"/>
          <p:cNvSpPr txBox="1">
            <a:spLocks noChangeArrowheads="1"/>
          </p:cNvSpPr>
          <p:nvPr/>
        </p:nvSpPr>
        <p:spPr bwMode="auto">
          <a:xfrm rot="5716369">
            <a:off x="6168232" y="4219109"/>
            <a:ext cx="79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S.NẬM RỐM</a:t>
            </a:r>
          </a:p>
        </p:txBody>
      </p:sp>
      <p:sp>
        <p:nvSpPr>
          <p:cNvPr id="33822" name="Text Box 42"/>
          <p:cNvSpPr txBox="1">
            <a:spLocks noChangeArrowheads="1"/>
          </p:cNvSpPr>
          <p:nvPr/>
        </p:nvSpPr>
        <p:spPr bwMode="auto">
          <a:xfrm>
            <a:off x="5229226" y="6400800"/>
            <a:ext cx="4354513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0000FF"/>
                </a:solidFill>
              </a:rPr>
              <a:t>Lược đồ chiến dịch Điện Biên Phủ</a:t>
            </a:r>
          </a:p>
        </p:txBody>
      </p:sp>
      <p:sp>
        <p:nvSpPr>
          <p:cNvPr id="33823" name="Text Box 43"/>
          <p:cNvSpPr txBox="1">
            <a:spLocks noChangeArrowheads="1"/>
          </p:cNvSpPr>
          <p:nvPr/>
        </p:nvSpPr>
        <p:spPr bwMode="auto">
          <a:xfrm>
            <a:off x="7800976" y="2057400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H" panose="020B7200000000000000" pitchFamily="34" charset="0"/>
              </a:rPr>
              <a:t>c</a:t>
            </a:r>
            <a:r>
              <a:rPr lang="en-US" sz="2400" baseline="-25000">
                <a:solidFill>
                  <a:srgbClr val="000000"/>
                </a:solidFill>
                <a:latin typeface=".VnTimeH" panose="020B7200000000000000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H" panose="020B7200000000000000" pitchFamily="34" charset="0"/>
            </a:endParaRPr>
          </a:p>
        </p:txBody>
      </p:sp>
      <p:sp>
        <p:nvSpPr>
          <p:cNvPr id="33824" name="Text Box 44"/>
          <p:cNvSpPr txBox="1">
            <a:spLocks noChangeArrowheads="1"/>
          </p:cNvSpPr>
          <p:nvPr/>
        </p:nvSpPr>
        <p:spPr bwMode="auto">
          <a:xfrm>
            <a:off x="1371600" y="3798888"/>
            <a:ext cx="3581400" cy="30591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u="sng"/>
              <a:t>CHÚ GIẢI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         Sở chỉ huy của địch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</a:t>
            </a:r>
            <a:r>
              <a:rPr lang="vi-VN" sz="2000">
                <a:solidFill>
                  <a:srgbClr val="0000FF"/>
                </a:solidFill>
              </a:rPr>
              <a:t>Cứ điểm và tên cứ điểm của địch.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</a:rPr>
              <a:t>            Sân bay</a:t>
            </a:r>
          </a:p>
          <a:p>
            <a:pPr eaLnBrk="1" hangingPunct="1"/>
            <a:endParaRPr lang="en-US" sz="2000">
              <a:solidFill>
                <a:srgbClr val="0000FF"/>
              </a:solidFill>
            </a:endParaRP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</a:t>
            </a:r>
            <a:r>
              <a:rPr lang="en-US" sz="2000">
                <a:solidFill>
                  <a:srgbClr val="0000FF"/>
                </a:solidFill>
              </a:rPr>
              <a:t>    </a:t>
            </a:r>
            <a:r>
              <a:rPr lang="vi-VN" sz="2000">
                <a:solidFill>
                  <a:srgbClr val="0000FF"/>
                </a:solidFill>
              </a:rPr>
              <a:t>Quân ta tấn công đợt 1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</a:t>
            </a:r>
            <a:r>
              <a:rPr lang="en-US" sz="2000">
                <a:solidFill>
                  <a:srgbClr val="0000FF"/>
                </a:solidFill>
              </a:rPr>
              <a:t>    </a:t>
            </a:r>
            <a:r>
              <a:rPr lang="vi-VN" sz="2000">
                <a:solidFill>
                  <a:srgbClr val="0000FF"/>
                </a:solidFill>
              </a:rPr>
              <a:t>Quân ta tấn công đợt 2</a:t>
            </a:r>
          </a:p>
          <a:p>
            <a:pPr eaLnBrk="1" hangingPunct="1"/>
            <a:r>
              <a:rPr lang="vi-VN" sz="2000">
                <a:solidFill>
                  <a:srgbClr val="0000FF"/>
                </a:solidFill>
              </a:rPr>
              <a:t>    </a:t>
            </a:r>
            <a:r>
              <a:rPr lang="en-US" sz="2000">
                <a:solidFill>
                  <a:srgbClr val="0000FF"/>
                </a:solidFill>
              </a:rPr>
              <a:t>  </a:t>
            </a:r>
            <a:r>
              <a:rPr lang="vi-VN" sz="2000">
                <a:solidFill>
                  <a:srgbClr val="0000FF"/>
                </a:solidFill>
              </a:rPr>
              <a:t>Quân ta tấn công đợt 3</a:t>
            </a:r>
            <a:endParaRPr lang="en-US" sz="20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pSp>
        <p:nvGrpSpPr>
          <p:cNvPr id="33825" name="Group 45"/>
          <p:cNvGrpSpPr>
            <a:grpSpLocks/>
          </p:cNvGrpSpPr>
          <p:nvPr/>
        </p:nvGrpSpPr>
        <p:grpSpPr bwMode="auto">
          <a:xfrm>
            <a:off x="1524001" y="4114800"/>
            <a:ext cx="180975" cy="222250"/>
            <a:chOff x="1803" y="13659"/>
            <a:chExt cx="300" cy="300"/>
          </a:xfrm>
        </p:grpSpPr>
        <p:sp>
          <p:nvSpPr>
            <p:cNvPr id="33871" name="Oval 46"/>
            <p:cNvSpPr>
              <a:spLocks noChangeArrowheads="1"/>
            </p:cNvSpPr>
            <p:nvPr/>
          </p:nvSpPr>
          <p:spPr bwMode="auto"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2" name="Oval 47"/>
            <p:cNvSpPr>
              <a:spLocks noChangeArrowheads="1"/>
            </p:cNvSpPr>
            <p:nvPr/>
          </p:nvSpPr>
          <p:spPr bwMode="auto"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3826" name="Oval 48"/>
          <p:cNvSpPr>
            <a:spLocks noChangeArrowheads="1"/>
          </p:cNvSpPr>
          <p:nvPr/>
        </p:nvSpPr>
        <p:spPr bwMode="auto">
          <a:xfrm>
            <a:off x="1600201" y="4419601"/>
            <a:ext cx="85725" cy="1063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33827" name="Group 49"/>
          <p:cNvGrpSpPr>
            <a:grpSpLocks/>
          </p:cNvGrpSpPr>
          <p:nvPr/>
        </p:nvGrpSpPr>
        <p:grpSpPr bwMode="auto">
          <a:xfrm rot="2632895">
            <a:off x="1601788" y="4983164"/>
            <a:ext cx="214312" cy="312737"/>
            <a:chOff x="2415" y="12855"/>
            <a:chExt cx="555" cy="795"/>
          </a:xfrm>
        </p:grpSpPr>
        <p:sp>
          <p:nvSpPr>
            <p:cNvPr id="33868" name="Rectangle 50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69" name="AutoShape 51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33870" name="AutoShape 52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</p:grpSp>
      <p:sp>
        <p:nvSpPr>
          <p:cNvPr id="33828" name="AutoShape 53"/>
          <p:cNvSpPr>
            <a:spLocks noChangeArrowheads="1"/>
          </p:cNvSpPr>
          <p:nvPr/>
        </p:nvSpPr>
        <p:spPr bwMode="auto">
          <a:xfrm flipV="1">
            <a:off x="1524000" y="5638801"/>
            <a:ext cx="268288" cy="176213"/>
          </a:xfrm>
          <a:custGeom>
            <a:avLst/>
            <a:gdLst>
              <a:gd name="T0" fmla="*/ 24399015 w 21600"/>
              <a:gd name="T1" fmla="*/ 0 h 21600"/>
              <a:gd name="T2" fmla="*/ 24399015 w 21600"/>
              <a:gd name="T3" fmla="*/ 6601069 h 21600"/>
              <a:gd name="T4" fmla="*/ 5514858 w 21600"/>
              <a:gd name="T5" fmla="*/ 11727522 h 21600"/>
              <a:gd name="T6" fmla="*/ 41390079 w 21600"/>
              <a:gd name="T7" fmla="*/ 330056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29" name="AutoShape 54"/>
          <p:cNvSpPr>
            <a:spLocks noChangeArrowheads="1"/>
          </p:cNvSpPr>
          <p:nvPr/>
        </p:nvSpPr>
        <p:spPr bwMode="auto">
          <a:xfrm flipV="1">
            <a:off x="1524000" y="6172201"/>
            <a:ext cx="268288" cy="174625"/>
          </a:xfrm>
          <a:custGeom>
            <a:avLst/>
            <a:gdLst>
              <a:gd name="T0" fmla="*/ 24399015 w 21600"/>
              <a:gd name="T1" fmla="*/ 0 h 21600"/>
              <a:gd name="T2" fmla="*/ 24399015 w 21600"/>
              <a:gd name="T3" fmla="*/ 6424203 h 21600"/>
              <a:gd name="T4" fmla="*/ 5514858 w 21600"/>
              <a:gd name="T5" fmla="*/ 11413312 h 21600"/>
              <a:gd name="T6" fmla="*/ 41390079 w 21600"/>
              <a:gd name="T7" fmla="*/ 321213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0" name="AutoShape 55"/>
          <p:cNvSpPr>
            <a:spLocks noChangeArrowheads="1"/>
          </p:cNvSpPr>
          <p:nvPr/>
        </p:nvSpPr>
        <p:spPr bwMode="auto">
          <a:xfrm>
            <a:off x="1524001" y="5867401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1" name="AutoShape 56"/>
          <p:cNvSpPr>
            <a:spLocks noChangeArrowheads="1"/>
          </p:cNvSpPr>
          <p:nvPr/>
        </p:nvSpPr>
        <p:spPr bwMode="auto">
          <a:xfrm rot="18969835" flipV="1">
            <a:off x="6172200" y="2514601"/>
            <a:ext cx="674688" cy="239713"/>
          </a:xfrm>
          <a:custGeom>
            <a:avLst/>
            <a:gdLst>
              <a:gd name="T0" fmla="*/ 460968790 w 21600"/>
              <a:gd name="T1" fmla="*/ 0 h 21600"/>
              <a:gd name="T2" fmla="*/ 460968790 w 21600"/>
              <a:gd name="T3" fmla="*/ 16617837 h 21600"/>
              <a:gd name="T4" fmla="*/ 98648002 w 21600"/>
              <a:gd name="T5" fmla="*/ 29523453 h 21600"/>
              <a:gd name="T6" fmla="*/ 658265606 w 21600"/>
              <a:gd name="T7" fmla="*/ 830898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2" name="AutoShape 57"/>
          <p:cNvSpPr>
            <a:spLocks noChangeArrowheads="1"/>
          </p:cNvSpPr>
          <p:nvPr/>
        </p:nvSpPr>
        <p:spPr bwMode="auto">
          <a:xfrm rot="1190124">
            <a:off x="8001001" y="3094038"/>
            <a:ext cx="631825" cy="334962"/>
          </a:xfrm>
          <a:prstGeom prst="leftArrow">
            <a:avLst>
              <a:gd name="adj1" fmla="val 50000"/>
              <a:gd name="adj2" fmla="val 47156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3" name="AutoShape 58"/>
          <p:cNvSpPr>
            <a:spLocks noChangeArrowheads="1"/>
          </p:cNvSpPr>
          <p:nvPr/>
        </p:nvSpPr>
        <p:spPr bwMode="auto">
          <a:xfrm rot="2400524">
            <a:off x="6324600" y="1676400"/>
            <a:ext cx="427038" cy="323850"/>
          </a:xfrm>
          <a:prstGeom prst="rightArrow">
            <a:avLst>
              <a:gd name="adj1" fmla="val 50000"/>
              <a:gd name="adj2" fmla="val 32966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4" name="AutoShape 59"/>
          <p:cNvSpPr>
            <a:spLocks noChangeArrowheads="1"/>
          </p:cNvSpPr>
          <p:nvPr/>
        </p:nvSpPr>
        <p:spPr bwMode="auto">
          <a:xfrm rot="862919">
            <a:off x="7391400" y="4495801"/>
            <a:ext cx="304800" cy="1171575"/>
          </a:xfrm>
          <a:prstGeom prst="curvedLeftArrow">
            <a:avLst>
              <a:gd name="adj1" fmla="val 76875"/>
              <a:gd name="adj2" fmla="val 15375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5" name="AutoShape 60"/>
          <p:cNvSpPr>
            <a:spLocks noChangeArrowheads="1"/>
          </p:cNvSpPr>
          <p:nvPr/>
        </p:nvSpPr>
        <p:spPr bwMode="auto">
          <a:xfrm rot="862919">
            <a:off x="8332788" y="1824039"/>
            <a:ext cx="354012" cy="884237"/>
          </a:xfrm>
          <a:prstGeom prst="curvedLeftArrow">
            <a:avLst>
              <a:gd name="adj1" fmla="val 49955"/>
              <a:gd name="adj2" fmla="val 9991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36" name="AutoShape 61"/>
          <p:cNvSpPr>
            <a:spLocks noChangeArrowheads="1"/>
          </p:cNvSpPr>
          <p:nvPr/>
        </p:nvSpPr>
        <p:spPr bwMode="auto">
          <a:xfrm rot="3260220">
            <a:off x="7037388" y="1725613"/>
            <a:ext cx="309563" cy="515938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CC66FF"/>
              </a:solidFill>
              <a:latin typeface=".VnTime" panose="020B7200000000000000" pitchFamily="34" charset="0"/>
            </a:endParaRPr>
          </a:p>
        </p:txBody>
      </p:sp>
      <p:sp>
        <p:nvSpPr>
          <p:cNvPr id="33837" name="Text Box 62"/>
          <p:cNvSpPr txBox="1">
            <a:spLocks noChangeArrowheads="1"/>
          </p:cNvSpPr>
          <p:nvPr/>
        </p:nvSpPr>
        <p:spPr bwMode="auto">
          <a:xfrm>
            <a:off x="2438400" y="228601"/>
            <a:ext cx="220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+ Đợt 1: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Ngày 13-3-1954</a:t>
            </a:r>
          </a:p>
        </p:txBody>
      </p:sp>
      <p:sp>
        <p:nvSpPr>
          <p:cNvPr id="33838" name="Text Box 63"/>
          <p:cNvSpPr txBox="1">
            <a:spLocks noChangeArrowheads="1"/>
          </p:cNvSpPr>
          <p:nvPr/>
        </p:nvSpPr>
        <p:spPr bwMode="auto">
          <a:xfrm>
            <a:off x="2362200" y="1295401"/>
            <a:ext cx="236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+ Đợt 2: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Ngày 30-3-1954</a:t>
            </a:r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2438400" y="2362201"/>
            <a:ext cx="228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+ Đợt 3: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Ngày 1-5-1954</a:t>
            </a:r>
          </a:p>
        </p:txBody>
      </p:sp>
      <p:sp>
        <p:nvSpPr>
          <p:cNvPr id="73793" name="AutoShape 65"/>
          <p:cNvSpPr>
            <a:spLocks noChangeArrowheads="1"/>
          </p:cNvSpPr>
          <p:nvPr/>
        </p:nvSpPr>
        <p:spPr bwMode="auto">
          <a:xfrm rot="3497914">
            <a:off x="6232526" y="5726114"/>
            <a:ext cx="295275" cy="708025"/>
          </a:xfrm>
          <a:prstGeom prst="upArrow">
            <a:avLst>
              <a:gd name="adj1" fmla="val 50000"/>
              <a:gd name="adj2" fmla="val 5994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3794" name="AutoShape 66"/>
          <p:cNvSpPr>
            <a:spLocks noChangeArrowheads="1"/>
          </p:cNvSpPr>
          <p:nvPr/>
        </p:nvSpPr>
        <p:spPr bwMode="auto">
          <a:xfrm rot="6866228">
            <a:off x="6087270" y="5025232"/>
            <a:ext cx="295275" cy="887413"/>
          </a:xfrm>
          <a:prstGeom prst="upArrow">
            <a:avLst>
              <a:gd name="adj1" fmla="val 50000"/>
              <a:gd name="adj2" fmla="val 7513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3795" name="AutoShape 67"/>
          <p:cNvSpPr>
            <a:spLocks noChangeArrowheads="1"/>
          </p:cNvSpPr>
          <p:nvPr/>
        </p:nvSpPr>
        <p:spPr bwMode="auto">
          <a:xfrm rot="-4226464">
            <a:off x="7381082" y="5657057"/>
            <a:ext cx="295275" cy="887412"/>
          </a:xfrm>
          <a:prstGeom prst="upArrow">
            <a:avLst>
              <a:gd name="adj1" fmla="val 50000"/>
              <a:gd name="adj2" fmla="val 7513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73796" name="Picture 68" descr="AR9-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8486">
            <a:off x="5953126" y="3065464"/>
            <a:ext cx="11334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97" name="Picture 69" descr="Fireworks-07-ju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1" y="2654301"/>
            <a:ext cx="1012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98" name="AutoShape 70"/>
          <p:cNvSpPr>
            <a:spLocks noChangeArrowheads="1"/>
          </p:cNvSpPr>
          <p:nvPr/>
        </p:nvSpPr>
        <p:spPr bwMode="auto">
          <a:xfrm rot="1892765">
            <a:off x="7620000" y="2590800"/>
            <a:ext cx="344488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46" name="AutoShape 71"/>
          <p:cNvSpPr>
            <a:spLocks noChangeArrowheads="1"/>
          </p:cNvSpPr>
          <p:nvPr/>
        </p:nvSpPr>
        <p:spPr bwMode="auto">
          <a:xfrm rot="2954183">
            <a:off x="5218113" y="957263"/>
            <a:ext cx="981075" cy="292100"/>
          </a:xfrm>
          <a:prstGeom prst="rightArrow">
            <a:avLst>
              <a:gd name="adj1" fmla="val 50000"/>
              <a:gd name="adj2" fmla="val 839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47" name="AutoShape 72"/>
          <p:cNvSpPr>
            <a:spLocks noChangeArrowheads="1"/>
          </p:cNvSpPr>
          <p:nvPr/>
        </p:nvSpPr>
        <p:spPr bwMode="auto">
          <a:xfrm rot="7248086">
            <a:off x="6873876" y="365126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48" name="AutoShape 73"/>
          <p:cNvSpPr>
            <a:spLocks noChangeArrowheads="1"/>
          </p:cNvSpPr>
          <p:nvPr/>
        </p:nvSpPr>
        <p:spPr bwMode="auto">
          <a:xfrm rot="-9065205">
            <a:off x="6994525" y="1012825"/>
            <a:ext cx="450850" cy="266700"/>
          </a:xfrm>
          <a:prstGeom prst="rightArrow">
            <a:avLst>
              <a:gd name="adj1" fmla="val 50000"/>
              <a:gd name="adj2" fmla="val 42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49" name="AutoShape 74"/>
          <p:cNvSpPr>
            <a:spLocks noChangeArrowheads="1"/>
          </p:cNvSpPr>
          <p:nvPr/>
        </p:nvSpPr>
        <p:spPr bwMode="auto">
          <a:xfrm rot="3317055">
            <a:off x="7573963" y="1357313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850" name="AutoShape 75"/>
          <p:cNvSpPr>
            <a:spLocks noChangeArrowheads="1"/>
          </p:cNvSpPr>
          <p:nvPr/>
        </p:nvSpPr>
        <p:spPr bwMode="auto">
          <a:xfrm rot="8521165">
            <a:off x="8132764" y="1436688"/>
            <a:ext cx="498475" cy="292100"/>
          </a:xfrm>
          <a:prstGeom prst="rightArrow">
            <a:avLst>
              <a:gd name="adj1" fmla="val 50000"/>
              <a:gd name="adj2" fmla="val 42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73804" name="Picture 76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46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5" name="Picture 77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54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06" name="Line 78"/>
          <p:cNvSpPr>
            <a:spLocks noChangeShapeType="1"/>
          </p:cNvSpPr>
          <p:nvPr/>
        </p:nvSpPr>
        <p:spPr bwMode="auto">
          <a:xfrm>
            <a:off x="6800850" y="5181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07" name="Picture 79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08" name="Line 80"/>
          <p:cNvSpPr>
            <a:spLocks noChangeShapeType="1"/>
          </p:cNvSpPr>
          <p:nvPr/>
        </p:nvSpPr>
        <p:spPr bwMode="auto">
          <a:xfrm flipH="1">
            <a:off x="6858000" y="1485900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09" name="Picture 81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764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0" name="Line 82"/>
          <p:cNvSpPr>
            <a:spLocks noChangeShapeType="1"/>
          </p:cNvSpPr>
          <p:nvPr/>
        </p:nvSpPr>
        <p:spPr bwMode="auto">
          <a:xfrm>
            <a:off x="7934325" y="1704975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11" name="Picture 83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92338"/>
            <a:ext cx="533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2" name="Line 84"/>
          <p:cNvSpPr>
            <a:spLocks noChangeShapeType="1"/>
          </p:cNvSpPr>
          <p:nvPr/>
        </p:nvSpPr>
        <p:spPr bwMode="auto">
          <a:xfrm>
            <a:off x="7086600" y="2200276"/>
            <a:ext cx="0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13" name="Line 85"/>
          <p:cNvSpPr>
            <a:spLocks noChangeShapeType="1"/>
          </p:cNvSpPr>
          <p:nvPr/>
        </p:nvSpPr>
        <p:spPr bwMode="auto">
          <a:xfrm flipH="1">
            <a:off x="7543800" y="2514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14" name="AutoShape 86"/>
          <p:cNvSpPr>
            <a:spLocks noChangeArrowheads="1"/>
          </p:cNvSpPr>
          <p:nvPr/>
        </p:nvSpPr>
        <p:spPr bwMode="auto">
          <a:xfrm>
            <a:off x="7010400" y="2794000"/>
            <a:ext cx="152400" cy="152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73815" name="Picture 87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3" name="Picture 88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5113"/>
            <a:ext cx="533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7" name="Line 89"/>
          <p:cNvSpPr>
            <a:spLocks noChangeShapeType="1"/>
          </p:cNvSpPr>
          <p:nvPr/>
        </p:nvSpPr>
        <p:spPr bwMode="auto">
          <a:xfrm>
            <a:off x="6977063" y="290513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18" name="Picture 90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65201"/>
            <a:ext cx="533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9" name="Line 91"/>
          <p:cNvSpPr>
            <a:spLocks noChangeShapeType="1"/>
          </p:cNvSpPr>
          <p:nvPr/>
        </p:nvSpPr>
        <p:spPr bwMode="auto">
          <a:xfrm>
            <a:off x="6096000" y="990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21" name="Line 93"/>
          <p:cNvSpPr>
            <a:spLocks noChangeShapeType="1"/>
          </p:cNvSpPr>
          <p:nvPr/>
        </p:nvSpPr>
        <p:spPr bwMode="auto">
          <a:xfrm>
            <a:off x="8153400" y="7620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93" grpId="0" animBg="1"/>
      <p:bldP spid="73793" grpId="1" animBg="1"/>
      <p:bldP spid="73794" grpId="0" animBg="1"/>
      <p:bldP spid="73794" grpId="1" animBg="1"/>
      <p:bldP spid="73795" grpId="0" animBg="1"/>
      <p:bldP spid="73795" grpId="1" animBg="1"/>
      <p:bldP spid="73798" grpId="0" animBg="1"/>
      <p:bldP spid="73798" grpId="1" animBg="1"/>
      <p:bldP spid="73806" grpId="0" animBg="1"/>
      <p:bldP spid="73808" grpId="0" animBg="1"/>
      <p:bldP spid="73810" grpId="0" animBg="1"/>
      <p:bldP spid="73812" grpId="0" animBg="1"/>
      <p:bldP spid="73813" grpId="0" animBg="1"/>
      <p:bldP spid="73814" grpId="0" animBg="1"/>
      <p:bldP spid="73817" grpId="0" animBg="1"/>
      <p:bldP spid="73819" grpId="0" animBg="1"/>
      <p:bldP spid="738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điện biên phủ 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0" fill="hold"/>
                                        <p:tgtEl>
                                          <p:spTgt spid="75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5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695450" y="2492375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728789" y="333375"/>
            <a:ext cx="8143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</a:rPr>
              <a:t> 3</a:t>
            </a:r>
            <a:r>
              <a:rPr lang="en-US" sz="4400" dirty="0"/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Vì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sao</a:t>
            </a:r>
            <a:r>
              <a:rPr lang="en-US" sz="4400" b="1" dirty="0">
                <a:solidFill>
                  <a:srgbClr val="FF0000"/>
                </a:solidFill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</a:rPr>
              <a:t>giành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được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lợi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trong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dịch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Điện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Biên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Phủ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lợi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</a:rPr>
              <a:t>nghĩa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962400" y="1828801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 b="1">
              <a:solidFill>
                <a:srgbClr val="0000FF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98984" y="549276"/>
            <a:ext cx="11089232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4800" b="1" dirty="0">
                <a:solidFill>
                  <a:srgbClr val="0000FF"/>
                </a:solidFill>
              </a:rPr>
              <a:t>      </a:t>
            </a:r>
            <a:r>
              <a:rPr lang="en-US" sz="4800" b="1" i="1" dirty="0" err="1">
                <a:solidFill>
                  <a:srgbClr val="0000FF"/>
                </a:solidFill>
              </a:rPr>
              <a:t>Chín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năm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làm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một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Điện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Biên</a:t>
            </a:r>
            <a:endParaRPr lang="en-US" sz="4800" b="1" i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4800" b="1" i="1" dirty="0" err="1">
                <a:solidFill>
                  <a:srgbClr val="0000FF"/>
                </a:solidFill>
              </a:rPr>
              <a:t>Nên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vành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hoa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đỏ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nên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thiên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sử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vàng</a:t>
            </a:r>
            <a:r>
              <a:rPr lang="en-US" sz="4800" b="1" i="1" dirty="0">
                <a:solidFill>
                  <a:srgbClr val="0000FF"/>
                </a:solidFill>
              </a:rPr>
              <a:t>.</a:t>
            </a:r>
            <a:r>
              <a:rPr lang="en-US" sz="4800" b="1" dirty="0">
                <a:solidFill>
                  <a:srgbClr val="0000FF"/>
                </a:solidFill>
              </a:rPr>
              <a:t>				                  </a:t>
            </a:r>
            <a:r>
              <a:rPr lang="en-US" sz="4800" b="1" i="1" dirty="0" err="1">
                <a:solidFill>
                  <a:srgbClr val="0000FF"/>
                </a:solidFill>
              </a:rPr>
              <a:t>Tố</a:t>
            </a:r>
            <a:r>
              <a:rPr lang="en-US" sz="4800" b="1" i="1" dirty="0">
                <a:solidFill>
                  <a:srgbClr val="0000FF"/>
                </a:solidFill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</a:rPr>
              <a:t>Hữu</a:t>
            </a:r>
            <a:endParaRPr lang="en-US" sz="4800" b="1" i="1" dirty="0">
              <a:solidFill>
                <a:srgbClr val="0000FF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87016" y="2557852"/>
            <a:ext cx="105851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Ngày</a:t>
            </a:r>
            <a:r>
              <a:rPr lang="en-US" sz="4800" b="1" dirty="0">
                <a:solidFill>
                  <a:srgbClr val="FF0000"/>
                </a:solidFill>
              </a:rPr>
              <a:t> 7-5 </a:t>
            </a:r>
            <a:r>
              <a:rPr lang="en-US" sz="4800" b="1" dirty="0" err="1">
                <a:solidFill>
                  <a:srgbClr val="FF0000"/>
                </a:solidFill>
              </a:rPr>
              <a:t>hàng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năm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nước</a:t>
            </a:r>
            <a:r>
              <a:rPr lang="en-US" sz="4800" b="1" dirty="0">
                <a:solidFill>
                  <a:srgbClr val="FF0000"/>
                </a:solidFill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</a:rPr>
              <a:t>tổ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kỉ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niệm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sự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gì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15008" y="4214069"/>
            <a:ext cx="107291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</a:rPr>
              <a:t>Tổ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chức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kỉ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niệm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thắng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Phủ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3" grpId="1"/>
      <p:bldP spid="16396" grpId="0"/>
      <p:bldP spid="163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695450" y="2492375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766888" y="214313"/>
            <a:ext cx="87487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*Vì có đường lối lãnh đạo đúng đắn của Đảng. Quân và dân ta có tinh thần chiến đấu bất khuất kiên cường.</a:t>
            </a:r>
            <a:r>
              <a:rPr lang="en-US" sz="4400"/>
              <a:t> 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1800226" y="3143251"/>
            <a:ext cx="84296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</a:rPr>
              <a:t>Ý </a:t>
            </a:r>
            <a:r>
              <a:rPr lang="en-US" sz="4400" b="1" dirty="0" err="1">
                <a:solidFill>
                  <a:srgbClr val="FF0000"/>
                </a:solidFill>
              </a:rPr>
              <a:t>nghĩa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Điện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Biên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Phủ</a:t>
            </a:r>
            <a:r>
              <a:rPr lang="en-US" sz="4400" b="1" dirty="0">
                <a:solidFill>
                  <a:srgbClr val="0000FF"/>
                </a:solidFill>
              </a:rPr>
              <a:t>: </a:t>
            </a:r>
            <a:r>
              <a:rPr lang="en-US" sz="4400" b="1" dirty="0" err="1">
                <a:solidFill>
                  <a:srgbClr val="0000FF"/>
                </a:solidFill>
              </a:rPr>
              <a:t>Là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mốc</a:t>
            </a:r>
            <a:r>
              <a:rPr lang="en-US" sz="4400" b="1" dirty="0">
                <a:solidFill>
                  <a:srgbClr val="0000FF"/>
                </a:solidFill>
              </a:rPr>
              <a:t> son </a:t>
            </a:r>
            <a:r>
              <a:rPr lang="en-US" sz="4400" b="1" dirty="0" err="1">
                <a:solidFill>
                  <a:srgbClr val="0000FF"/>
                </a:solidFill>
              </a:rPr>
              <a:t>chói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lọi</a:t>
            </a:r>
            <a:r>
              <a:rPr lang="en-US" sz="4400" b="1" dirty="0">
                <a:solidFill>
                  <a:srgbClr val="0000FF"/>
                </a:solidFill>
              </a:rPr>
              <a:t>,  </a:t>
            </a:r>
            <a:r>
              <a:rPr lang="en-US" sz="4400" b="1" dirty="0" err="1">
                <a:solidFill>
                  <a:srgbClr val="0000FF"/>
                </a:solidFill>
              </a:rPr>
              <a:t>góp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phần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kết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thúc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thắng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cuộc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kháng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chiến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chống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thực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Pháp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xâm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lược</a:t>
            </a:r>
            <a:r>
              <a:rPr lang="en-US" sz="4400" b="1" dirty="0">
                <a:solidFill>
                  <a:srgbClr val="0000FF"/>
                </a:solidFill>
              </a:rPr>
              <a:t> 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695450" y="2492375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/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57351" y="500064"/>
            <a:ext cx="8569325" cy="6072187"/>
          </a:xfrm>
          <a:solidFill>
            <a:srgbClr val="FFFFCC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400" b="1">
                <a:solidFill>
                  <a:srgbClr val="FF0000"/>
                </a:solidFill>
                <a:cs typeface="Arial" panose="020B0604020202020204" pitchFamily="34" charset="0"/>
              </a:rPr>
              <a:t>Chiến thắng Điện Biên Phủ đã kết thúc oanh liệt cuộc tấn công đông xuân 1953-1954 của ta,đập tan  “pháo đài không thể công phá” của giặc Pháp, buộc chúng phải kí Hiệp định Giơ –ne –vơ, rút quân về nước, kết thúc 9 năm kháng chiến chống Pháp trường kì gian khổ .</a:t>
            </a:r>
          </a:p>
          <a:p>
            <a:pPr eaLnBrk="1" hangingPunct="1">
              <a:lnSpc>
                <a:spcPct val="90000"/>
              </a:lnSpc>
            </a:pPr>
            <a:endParaRPr lang="en-US" sz="4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550988" y="1"/>
            <a:ext cx="8964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981200" y="1000126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Câu</a:t>
            </a:r>
            <a:r>
              <a:rPr lang="en-US" sz="4400" b="1" dirty="0">
                <a:solidFill>
                  <a:srgbClr val="FF0000"/>
                </a:solidFill>
              </a:rPr>
              <a:t> 4:  Ai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người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chỉ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huy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dịch</a:t>
            </a:r>
            <a:r>
              <a:rPr lang="en-US" sz="4400" b="1" dirty="0">
                <a:solidFill>
                  <a:srgbClr val="FF0000"/>
                </a:solidFill>
              </a:rPr>
              <a:t>  </a:t>
            </a:r>
            <a:r>
              <a:rPr lang="en-US" sz="4400" b="1" dirty="0" err="1">
                <a:solidFill>
                  <a:srgbClr val="FF0000"/>
                </a:solidFill>
              </a:rPr>
              <a:t>Điện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Biên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Phủ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550988" y="1"/>
            <a:ext cx="8964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585914" y="785814"/>
            <a:ext cx="853598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000" b="1"/>
              <a:t>*</a:t>
            </a:r>
            <a:r>
              <a:rPr lang="en-US" sz="4400" b="1"/>
              <a:t>Đại tướng Võ Nguyên Giáp là người trực tiếp chỉ huy chiến dịch Điện Biên Phủ .</a:t>
            </a:r>
          </a:p>
          <a:p>
            <a:pPr eaLnBrk="1" hangingPunct="1">
              <a:spcBef>
                <a:spcPts val="600"/>
              </a:spcBef>
            </a:pPr>
            <a:endParaRPr lang="en-US" sz="44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12"/>
          <p:cNvPicPr>
            <a:picLocks noChangeAspect="1" noChangeArrowheads="1"/>
          </p:cNvPicPr>
          <p:nvPr/>
        </p:nvPicPr>
        <p:blipFill>
          <a:blip r:embed="rId2">
            <a:lum bright="-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0"/>
            <a:ext cx="6985000" cy="5949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124200" y="6019801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/>
              <a:t>Đại tướng: Võ Nguyên Giáp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943101" y="6000750"/>
            <a:ext cx="5857875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Bộ chính trị họp thông qua phương án mở chiến dịch Điện Biên Phủ</a:t>
            </a:r>
          </a:p>
        </p:txBody>
      </p:sp>
      <p:pic>
        <p:nvPicPr>
          <p:cNvPr id="64517" name="Picture 5" descr="Hình ảnh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57314"/>
            <a:ext cx="768667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5086350" y="0"/>
            <a:ext cx="1676400" cy="882650"/>
          </a:xfrm>
          <a:prstGeom prst="wedgeRoundRectCallout">
            <a:avLst>
              <a:gd name="adj1" fmla="val -46958"/>
              <a:gd name="adj2" fmla="val 162880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Hồ Chí Minh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3228975" y="214313"/>
            <a:ext cx="1676400" cy="806450"/>
          </a:xfrm>
          <a:prstGeom prst="wedgeRoundRectCallout">
            <a:avLst>
              <a:gd name="adj1" fmla="val -31884"/>
              <a:gd name="adj2" fmla="val 144718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/>
              <a:t>Phạm Văn Đồng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1371600" y="0"/>
            <a:ext cx="1600200" cy="806450"/>
          </a:xfrm>
          <a:prstGeom prst="wedgeRoundRectCallout">
            <a:avLst>
              <a:gd name="adj1" fmla="val 26273"/>
              <a:gd name="adj2" fmla="val 163477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Nguyễn Chí Thanh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6872288" y="0"/>
            <a:ext cx="1752600" cy="730250"/>
          </a:xfrm>
          <a:prstGeom prst="wedgeRoundRectCallout">
            <a:avLst>
              <a:gd name="adj1" fmla="val -61486"/>
              <a:gd name="adj2" fmla="val 222181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/>
              <a:t>Trường Chinh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8853488" y="214313"/>
            <a:ext cx="1662112" cy="806450"/>
          </a:xfrm>
          <a:prstGeom prst="wedgeRoundRectCallout">
            <a:avLst>
              <a:gd name="adj1" fmla="val -78139"/>
              <a:gd name="adj2" fmla="val 146435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Võ Nguyên Giáp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828800" y="56388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Mùa đông 1953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4" name="Picture 12" descr="ChthangDBP-10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14313"/>
            <a:ext cx="7429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157413" y="5500688"/>
            <a:ext cx="7643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Chủ tịch Hồ Chí Minh trao nhiệm vụ cho Đại tướng Võ Nguyên Giáp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0"/>
          <a:ext cx="9144000" cy="62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420217" imgH="2742857" progId="MSPhotoEd.3">
                  <p:embed/>
                </p:oleObj>
              </mc:Choice>
              <mc:Fallback>
                <p:oleObj name="Photo Editor Photo" r:id="rId2" imgW="4420217" imgH="274285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4000" contras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0"/>
                        <a:ext cx="9144000" cy="6237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28788" y="6338888"/>
            <a:ext cx="7859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BỘ CHỈ HUY CHIẾN DỊCH ĐIỆN BIÊN PHỦ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831032" y="1295401"/>
            <a:ext cx="1022513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</a:rPr>
              <a:t> 5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Để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tiêu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diệt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được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tập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đoàn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cứ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điểm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Phủ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quân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dân</a:t>
            </a:r>
            <a:r>
              <a:rPr lang="en-US" sz="4800" b="1" dirty="0">
                <a:solidFill>
                  <a:srgbClr val="FF0000"/>
                </a:solidFill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</a:rPr>
              <a:t>đã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chuẩn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người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sức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nào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96690" y="805896"/>
            <a:ext cx="10873208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 b="1" dirty="0">
                <a:solidFill>
                  <a:srgbClr val="FF0000"/>
                </a:solidFill>
              </a:rPr>
              <a:t>*</a:t>
            </a:r>
            <a:r>
              <a:rPr lang="en-US" sz="4800" b="1" dirty="0" err="1">
                <a:solidFill>
                  <a:srgbClr val="FF0000"/>
                </a:solidFill>
              </a:rPr>
              <a:t>Quân</a:t>
            </a:r>
            <a:r>
              <a:rPr lang="en-US" sz="4800" b="1" dirty="0">
                <a:solidFill>
                  <a:srgbClr val="FF0000"/>
                </a:solidFill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</a:rPr>
              <a:t>đã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chuẩn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người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b="1" dirty="0"/>
              <a:t>-</a:t>
            </a:r>
            <a:r>
              <a:rPr lang="en-US" sz="4800" b="1" dirty="0" err="1"/>
              <a:t>Cả</a:t>
            </a:r>
            <a:r>
              <a:rPr lang="en-US" sz="4800" b="1" dirty="0"/>
              <a:t> </a:t>
            </a:r>
            <a:r>
              <a:rPr lang="en-US" sz="4800" b="1" dirty="0" err="1"/>
              <a:t>tiền</a:t>
            </a:r>
            <a:r>
              <a:rPr lang="en-US" sz="4800" b="1" dirty="0"/>
              <a:t> </a:t>
            </a:r>
            <a:r>
              <a:rPr lang="en-US" sz="4800" b="1" dirty="0" err="1"/>
              <a:t>tuyến</a:t>
            </a:r>
            <a:r>
              <a:rPr lang="en-US" sz="4800" b="1" dirty="0"/>
              <a:t>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hậu</a:t>
            </a:r>
            <a:r>
              <a:rPr lang="en-US" sz="4800" b="1" dirty="0"/>
              <a:t> </a:t>
            </a:r>
            <a:r>
              <a:rPr lang="en-US" sz="4800" b="1" dirty="0" err="1"/>
              <a:t>phương</a:t>
            </a:r>
            <a:r>
              <a:rPr lang="en-US" sz="4800" b="1" dirty="0"/>
              <a:t> </a:t>
            </a:r>
            <a:r>
              <a:rPr lang="en-US" sz="4800" b="1" dirty="0" err="1"/>
              <a:t>đều</a:t>
            </a:r>
            <a:r>
              <a:rPr lang="en-US" sz="4800" b="1" dirty="0"/>
              <a:t> </a:t>
            </a:r>
            <a:r>
              <a:rPr lang="en-US" sz="4800" b="1" dirty="0" err="1"/>
              <a:t>tập</a:t>
            </a:r>
            <a:r>
              <a:rPr lang="en-US" sz="4800" b="1" dirty="0"/>
              <a:t> </a:t>
            </a:r>
            <a:r>
              <a:rPr lang="en-US" sz="4800" b="1" dirty="0" err="1"/>
              <a:t>trung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chiến</a:t>
            </a:r>
            <a:r>
              <a:rPr lang="en-US" sz="4800" b="1" dirty="0"/>
              <a:t> </a:t>
            </a:r>
            <a:r>
              <a:rPr lang="en-US" sz="4800" b="1" dirty="0" err="1"/>
              <a:t>dịch</a:t>
            </a:r>
            <a:r>
              <a:rPr lang="en-US" sz="4800" b="1" dirty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b="1" dirty="0"/>
              <a:t>-</a:t>
            </a:r>
            <a:r>
              <a:rPr lang="en-US" sz="4800" b="1" dirty="0" err="1"/>
              <a:t>Hơn</a:t>
            </a:r>
            <a:r>
              <a:rPr lang="en-US" sz="4800" b="1" dirty="0"/>
              <a:t> </a:t>
            </a:r>
            <a:r>
              <a:rPr lang="en-US" sz="4800" b="1" dirty="0" err="1"/>
              <a:t>nửa</a:t>
            </a:r>
            <a:r>
              <a:rPr lang="en-US" sz="4800" b="1" dirty="0"/>
              <a:t> </a:t>
            </a:r>
            <a:r>
              <a:rPr lang="en-US" sz="4800" b="1" dirty="0" err="1"/>
              <a:t>triệu</a:t>
            </a:r>
            <a:r>
              <a:rPr lang="en-US" sz="4800" b="1" dirty="0"/>
              <a:t> </a:t>
            </a:r>
            <a:r>
              <a:rPr lang="en-US" sz="4800" b="1" dirty="0" err="1"/>
              <a:t>chiến</a:t>
            </a:r>
            <a:r>
              <a:rPr lang="en-US" sz="4800" b="1" dirty="0"/>
              <a:t> </a:t>
            </a:r>
            <a:r>
              <a:rPr lang="en-US" sz="4800" b="1" dirty="0" err="1"/>
              <a:t>sĩ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mặt</a:t>
            </a:r>
            <a:r>
              <a:rPr lang="en-US" sz="4800" b="1" dirty="0"/>
              <a:t> </a:t>
            </a:r>
            <a:r>
              <a:rPr lang="en-US" sz="4800" b="1" dirty="0" err="1"/>
              <a:t>trận</a:t>
            </a:r>
            <a:r>
              <a:rPr lang="en-US" sz="4800" b="1" dirty="0"/>
              <a:t> </a:t>
            </a:r>
            <a:r>
              <a:rPr lang="en-US" sz="4800" b="1" dirty="0" err="1"/>
              <a:t>hành</a:t>
            </a:r>
            <a:r>
              <a:rPr lang="en-US" sz="4800" b="1" dirty="0"/>
              <a:t> </a:t>
            </a:r>
            <a:r>
              <a:rPr lang="en-US" sz="4800" b="1" dirty="0" err="1"/>
              <a:t>quân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Điện</a:t>
            </a:r>
            <a:r>
              <a:rPr lang="en-US" sz="4800" b="1" dirty="0"/>
              <a:t> </a:t>
            </a:r>
            <a:r>
              <a:rPr lang="en-US" sz="4800" b="1" dirty="0" err="1"/>
              <a:t>Biên</a:t>
            </a:r>
            <a:r>
              <a:rPr lang="en-US" sz="4800" b="1" dirty="0"/>
              <a:t> </a:t>
            </a:r>
            <a:r>
              <a:rPr lang="en-US" sz="4800" b="1" dirty="0" err="1"/>
              <a:t>Phủ</a:t>
            </a:r>
            <a:r>
              <a:rPr lang="en-US" sz="4800" b="1" dirty="0"/>
              <a:t>.</a:t>
            </a:r>
          </a:p>
          <a:p>
            <a:pPr eaLnBrk="1" hangingPunct="1">
              <a:spcBef>
                <a:spcPts val="600"/>
              </a:spcBef>
            </a:pP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BD6E4C-A2EF-4B86-B04F-2F9E890512B0}"/>
              </a:ext>
            </a:extLst>
          </p:cNvPr>
          <p:cNvSpPr txBox="1"/>
          <p:nvPr/>
        </p:nvSpPr>
        <p:spPr>
          <a:xfrm>
            <a:off x="506047" y="2132856"/>
            <a:ext cx="113811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</a:rPr>
              <a:t>1.Thời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thời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gian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quân</a:t>
            </a:r>
            <a:r>
              <a:rPr lang="en-US" sz="4800" b="1" dirty="0">
                <a:solidFill>
                  <a:srgbClr val="0000FF"/>
                </a:solidFill>
              </a:rPr>
              <a:t> ta </a:t>
            </a:r>
            <a:r>
              <a:rPr lang="en-US" sz="4800" b="1" dirty="0" err="1">
                <a:solidFill>
                  <a:srgbClr val="0000FF"/>
                </a:solidFill>
              </a:rPr>
              <a:t>tổ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chức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dịch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</a:rPr>
              <a:t>2. </a:t>
            </a:r>
            <a:r>
              <a:rPr lang="en-US" sz="4800" b="1" dirty="0" err="1">
                <a:solidFill>
                  <a:srgbClr val="0000FF"/>
                </a:solidFill>
              </a:rPr>
              <a:t>Diễn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dịch</a:t>
            </a:r>
            <a:endParaRPr lang="en-US" sz="4800" b="1" dirty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</a:rPr>
              <a:t>3. Ý </a:t>
            </a:r>
            <a:r>
              <a:rPr lang="en-US" sz="4800" b="1" dirty="0" err="1">
                <a:solidFill>
                  <a:srgbClr val="0000FF"/>
                </a:solidFill>
              </a:rPr>
              <a:t>nghĩa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thắng</a:t>
            </a:r>
            <a:r>
              <a:rPr lang="en-US" sz="4800" b="1" dirty="0">
                <a:solidFill>
                  <a:srgbClr val="0000FF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75758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550988" y="1"/>
            <a:ext cx="896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800"/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543001" y="500063"/>
            <a:ext cx="1094521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 b="1" dirty="0"/>
              <a:t>-Ba </a:t>
            </a:r>
            <a:r>
              <a:rPr lang="en-US" sz="4800" b="1" dirty="0" err="1"/>
              <a:t>vạn</a:t>
            </a:r>
            <a:r>
              <a:rPr lang="en-US" sz="4800" b="1" dirty="0"/>
              <a:t> </a:t>
            </a:r>
            <a:r>
              <a:rPr lang="en-US" sz="4800" b="1" dirty="0" err="1"/>
              <a:t>người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hậu</a:t>
            </a:r>
            <a:r>
              <a:rPr lang="en-US" sz="4800" b="1" dirty="0"/>
              <a:t> </a:t>
            </a:r>
            <a:r>
              <a:rPr lang="en-US" sz="4800" b="1" dirty="0" err="1"/>
              <a:t>phương</a:t>
            </a:r>
            <a:r>
              <a:rPr lang="en-US" sz="4800" b="1" dirty="0"/>
              <a:t> </a:t>
            </a:r>
            <a:r>
              <a:rPr lang="en-US" sz="4800" b="1" dirty="0" err="1"/>
              <a:t>tham</a:t>
            </a:r>
            <a:r>
              <a:rPr lang="en-US" sz="4800" b="1" dirty="0"/>
              <a:t> </a:t>
            </a:r>
            <a:r>
              <a:rPr lang="en-US" sz="4800" b="1" dirty="0" err="1"/>
              <a:t>gia</a:t>
            </a:r>
            <a:r>
              <a:rPr lang="en-US" sz="4800" b="1" dirty="0"/>
              <a:t> </a:t>
            </a:r>
            <a:r>
              <a:rPr lang="en-US" sz="4800" b="1" dirty="0" err="1"/>
              <a:t>vận</a:t>
            </a:r>
            <a:r>
              <a:rPr lang="en-US" sz="4800" b="1" dirty="0"/>
              <a:t> </a:t>
            </a:r>
            <a:r>
              <a:rPr lang="en-US" sz="4800" b="1" dirty="0" err="1"/>
              <a:t>chuyển</a:t>
            </a:r>
            <a:r>
              <a:rPr lang="en-US" sz="4800" b="1" dirty="0"/>
              <a:t> </a:t>
            </a:r>
            <a:r>
              <a:rPr lang="en-US" sz="4800" b="1" dirty="0" err="1"/>
              <a:t>lương</a:t>
            </a:r>
            <a:r>
              <a:rPr lang="en-US" sz="4800" b="1" dirty="0"/>
              <a:t> </a:t>
            </a:r>
            <a:r>
              <a:rPr lang="en-US" sz="4800" b="1" dirty="0" err="1"/>
              <a:t>thực</a:t>
            </a:r>
            <a:r>
              <a:rPr lang="en-US" sz="4800" b="1" dirty="0"/>
              <a:t>, </a:t>
            </a:r>
            <a:r>
              <a:rPr lang="en-US" sz="4800" b="1" dirty="0" err="1"/>
              <a:t>thực</a:t>
            </a:r>
            <a:r>
              <a:rPr lang="en-US" sz="4800" b="1" dirty="0"/>
              <a:t> </a:t>
            </a:r>
            <a:r>
              <a:rPr lang="en-US" sz="4800" b="1" dirty="0" err="1"/>
              <a:t>phẩm</a:t>
            </a:r>
            <a:r>
              <a:rPr lang="en-US" sz="4800" b="1" dirty="0"/>
              <a:t>, </a:t>
            </a:r>
            <a:r>
              <a:rPr lang="en-US" sz="4800" b="1" dirty="0" err="1"/>
              <a:t>thuốc</a:t>
            </a:r>
            <a:r>
              <a:rPr lang="en-US" sz="4800" b="1" dirty="0"/>
              <a:t> men  …</a:t>
            </a:r>
            <a:r>
              <a:rPr lang="en-US" sz="4800" b="1" dirty="0" err="1"/>
              <a:t>lên</a:t>
            </a:r>
            <a:r>
              <a:rPr lang="en-US" sz="4800" b="1" dirty="0"/>
              <a:t> </a:t>
            </a:r>
            <a:r>
              <a:rPr lang="en-US" sz="4800" b="1" dirty="0" err="1"/>
              <a:t>Điện</a:t>
            </a:r>
            <a:r>
              <a:rPr lang="en-US" sz="4800" b="1" dirty="0"/>
              <a:t> </a:t>
            </a:r>
            <a:r>
              <a:rPr lang="en-US" sz="4800" b="1" dirty="0" err="1"/>
              <a:t>Biên</a:t>
            </a:r>
            <a:r>
              <a:rPr lang="en-US" sz="4800" b="1" dirty="0"/>
              <a:t> </a:t>
            </a:r>
            <a:r>
              <a:rPr lang="en-US" sz="4800" b="1" dirty="0" err="1"/>
              <a:t>Phủ</a:t>
            </a:r>
            <a:r>
              <a:rPr lang="en-US" sz="4800" b="1" dirty="0"/>
              <a:t>.</a:t>
            </a:r>
          </a:p>
        </p:txBody>
      </p:sp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543001" y="3407668"/>
            <a:ext cx="10945214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 b="1" dirty="0">
                <a:solidFill>
                  <a:srgbClr val="FF0000"/>
                </a:solidFill>
              </a:rPr>
              <a:t>*</a:t>
            </a:r>
            <a:r>
              <a:rPr lang="en-US" sz="4800" b="1" dirty="0" err="1">
                <a:solidFill>
                  <a:srgbClr val="FF0000"/>
                </a:solidFill>
              </a:rPr>
              <a:t>Quân</a:t>
            </a:r>
            <a:r>
              <a:rPr lang="en-US" sz="4800" b="1" dirty="0">
                <a:solidFill>
                  <a:srgbClr val="FF0000"/>
                </a:solidFill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</a:rPr>
              <a:t>đã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chuẩn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sz="4800" b="1" dirty="0"/>
              <a:t>-</a:t>
            </a:r>
            <a:r>
              <a:rPr lang="en-US" sz="4800" b="1" dirty="0" err="1"/>
              <a:t>Hàng</a:t>
            </a:r>
            <a:r>
              <a:rPr lang="en-US" sz="4800" b="1" dirty="0"/>
              <a:t> </a:t>
            </a:r>
            <a:r>
              <a:rPr lang="en-US" sz="4800" b="1" dirty="0" err="1"/>
              <a:t>vạn</a:t>
            </a:r>
            <a:r>
              <a:rPr lang="en-US" sz="4800" b="1" dirty="0"/>
              <a:t> </a:t>
            </a:r>
            <a:r>
              <a:rPr lang="en-US" sz="4800" b="1" dirty="0" err="1"/>
              <a:t>tấn</a:t>
            </a:r>
            <a:r>
              <a:rPr lang="en-US" sz="4800" b="1" dirty="0"/>
              <a:t> </a:t>
            </a:r>
            <a:r>
              <a:rPr lang="en-US" sz="4800" b="1" dirty="0" err="1"/>
              <a:t>vũ</a:t>
            </a:r>
            <a:r>
              <a:rPr lang="en-US" sz="4800" b="1" dirty="0"/>
              <a:t> </a:t>
            </a:r>
            <a:r>
              <a:rPr lang="en-US" sz="4800" b="1" dirty="0" err="1"/>
              <a:t>khí</a:t>
            </a:r>
            <a:r>
              <a:rPr lang="en-US" sz="4800" b="1" dirty="0"/>
              <a:t> </a:t>
            </a:r>
            <a:r>
              <a:rPr lang="en-US" sz="4800" b="1" dirty="0" err="1"/>
              <a:t>vượt</a:t>
            </a:r>
            <a:r>
              <a:rPr lang="en-US" sz="4800" b="1" dirty="0"/>
              <a:t> qua </a:t>
            </a:r>
            <a:r>
              <a:rPr lang="en-US" sz="4800" b="1" dirty="0" err="1"/>
              <a:t>núi</a:t>
            </a:r>
            <a:r>
              <a:rPr lang="en-US" sz="4800" b="1" dirty="0"/>
              <a:t> </a:t>
            </a:r>
            <a:r>
              <a:rPr lang="en-US" sz="4800" b="1" dirty="0" err="1"/>
              <a:t>cao</a:t>
            </a:r>
            <a:r>
              <a:rPr lang="en-US" sz="4800" b="1" dirty="0"/>
              <a:t>, </a:t>
            </a:r>
            <a:r>
              <a:rPr lang="en-US" sz="4800" b="1" dirty="0" err="1"/>
              <a:t>suối</a:t>
            </a:r>
            <a:r>
              <a:rPr lang="en-US" sz="4800" b="1" dirty="0"/>
              <a:t> </a:t>
            </a:r>
            <a:r>
              <a:rPr lang="en-US" sz="4800" b="1" dirty="0" err="1"/>
              <a:t>sâu</a:t>
            </a:r>
            <a:r>
              <a:rPr lang="en-US" sz="4800" b="1" dirty="0"/>
              <a:t> </a:t>
            </a:r>
            <a:r>
              <a:rPr lang="en-US" sz="4800" b="1" dirty="0" err="1"/>
              <a:t>chuyển</a:t>
            </a:r>
            <a:r>
              <a:rPr lang="en-US" sz="4800" b="1" dirty="0"/>
              <a:t> </a:t>
            </a:r>
            <a:r>
              <a:rPr lang="en-US" sz="4800" b="1" dirty="0" err="1"/>
              <a:t>vào</a:t>
            </a:r>
            <a:r>
              <a:rPr lang="en-US" sz="4800" b="1" dirty="0"/>
              <a:t> </a:t>
            </a:r>
            <a:r>
              <a:rPr lang="en-US" sz="4800" b="1" dirty="0" err="1"/>
              <a:t>trận</a:t>
            </a:r>
            <a:r>
              <a:rPr lang="en-US" sz="4800" b="1" dirty="0"/>
              <a:t> </a:t>
            </a:r>
            <a:r>
              <a:rPr lang="en-US" sz="4800" b="1" dirty="0" err="1"/>
              <a:t>địa</a:t>
            </a:r>
            <a:r>
              <a:rPr lang="en-US" sz="4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/>
        </p:nvSpPr>
        <p:spPr bwMode="gray">
          <a:xfrm>
            <a:off x="1371600" y="5730876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 err="1">
                <a:solidFill>
                  <a:srgbClr val="0000FF"/>
                </a:solidFill>
              </a:rPr>
              <a:t>Đoàn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thồ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phục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vụ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chiến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dịch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Điện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Biên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Phủ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8131" name="Picture 6" descr="Đóng l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6019800" y="57912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FF0000"/>
                </a:solidFill>
              </a:rPr>
              <a:t>Bộ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8133" name="Picture 8" descr="55-1-56-1.jpg image by brucelee1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64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Line 9"/>
          <p:cNvSpPr>
            <a:spLocks noChangeShapeType="1"/>
          </p:cNvSpPr>
          <p:nvPr/>
        </p:nvSpPr>
        <p:spPr bwMode="auto">
          <a:xfrm>
            <a:off x="58674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1" y="0"/>
            <a:ext cx="4752975" cy="5849938"/>
          </a:xfr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9155" name="Picture 3" descr="imag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0938" y="3429000"/>
            <a:ext cx="4284662" cy="3429000"/>
          </a:xfr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9156" name="Picture 4" descr="image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-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0938" y="1"/>
            <a:ext cx="4284662" cy="3294063"/>
          </a:xfr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371600" y="5805488"/>
            <a:ext cx="578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Đoàn xe thồ phục vụ chiến dịch Điện Biên Phủ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572000" cy="5373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71600" y="55165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Cờ chiến thắng tung bay trên nóc hầm tướng Đờ -cát –tơ -ri</a:t>
            </a:r>
          </a:p>
        </p:txBody>
      </p:sp>
      <p:pic>
        <p:nvPicPr>
          <p:cNvPr id="50180" name="Picture 4" descr="200pxcamcodienbienphux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"/>
            <a:ext cx="46085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180pxdbpdauhangq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4" y="1"/>
            <a:ext cx="70199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2343151" y="5157788"/>
            <a:ext cx="745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BỘ CHỈ HUY TẬP ĐOÀN CỨ ĐiỂM ĐẦU HÀNG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514476" y="1214439"/>
            <a:ext cx="9001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6: </a:t>
            </a:r>
            <a:r>
              <a:rPr lang="en-US" sz="4800" b="1" dirty="0" err="1">
                <a:solidFill>
                  <a:srgbClr val="FF0000"/>
                </a:solidFill>
              </a:rPr>
              <a:t>Kể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một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tấm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gương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chiến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đấu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tiêu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biểu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chiến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dịch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Phủ</a:t>
            </a:r>
            <a:r>
              <a:rPr lang="en-US" sz="4800" b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975048" y="682094"/>
            <a:ext cx="10729192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Những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tấm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gương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chiến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đấu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tiêu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biểu</a:t>
            </a:r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en-US" sz="4800" b="1" dirty="0" err="1">
                <a:solidFill>
                  <a:srgbClr val="FF0000"/>
                </a:solidFill>
              </a:rPr>
              <a:t>như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endParaRPr lang="en-US" sz="4800" b="1" dirty="0"/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sz="4800" b="1" dirty="0">
                <a:solidFill>
                  <a:srgbClr val="FF0000"/>
                </a:solidFill>
              </a:rPr>
              <a:t>Phan </a:t>
            </a:r>
            <a:r>
              <a:rPr lang="en-US" sz="4800" b="1" dirty="0" err="1">
                <a:solidFill>
                  <a:srgbClr val="FF0000"/>
                </a:solidFill>
              </a:rPr>
              <a:t>Đình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Giót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/>
              <a:t>lấy</a:t>
            </a:r>
            <a:r>
              <a:rPr lang="en-US" sz="4800" b="1" dirty="0"/>
              <a:t> </a:t>
            </a:r>
            <a:r>
              <a:rPr lang="en-US" sz="4800" b="1" dirty="0" err="1"/>
              <a:t>thân</a:t>
            </a:r>
            <a:r>
              <a:rPr lang="en-US" sz="4800" b="1" dirty="0"/>
              <a:t> </a:t>
            </a:r>
            <a:r>
              <a:rPr lang="en-US" sz="4800" b="1" dirty="0" err="1"/>
              <a:t>mình</a:t>
            </a:r>
            <a:r>
              <a:rPr lang="en-US" sz="4800" b="1" dirty="0"/>
              <a:t> </a:t>
            </a:r>
            <a:r>
              <a:rPr lang="en-US" sz="4800" b="1" dirty="0" err="1"/>
              <a:t>lấp</a:t>
            </a:r>
            <a:r>
              <a:rPr lang="en-US" sz="4800" b="1" dirty="0"/>
              <a:t> </a:t>
            </a:r>
            <a:r>
              <a:rPr lang="en-US" sz="4800" b="1" dirty="0" err="1"/>
              <a:t>lỗ</a:t>
            </a:r>
            <a:r>
              <a:rPr lang="en-US" sz="4800" b="1" dirty="0"/>
              <a:t> </a:t>
            </a:r>
            <a:r>
              <a:rPr lang="en-US" sz="4800" b="1" dirty="0" err="1"/>
              <a:t>châu</a:t>
            </a:r>
            <a:r>
              <a:rPr lang="en-US" sz="4800" b="1" dirty="0"/>
              <a:t> </a:t>
            </a:r>
            <a:r>
              <a:rPr lang="en-US" sz="4800" b="1" dirty="0" err="1"/>
              <a:t>mai</a:t>
            </a:r>
            <a:r>
              <a:rPr lang="en-US" sz="4800" b="1" dirty="0"/>
              <a:t> 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sz="4800" b="1" dirty="0"/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Tô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Vĩnh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/>
              <a:t>lấy</a:t>
            </a:r>
            <a:r>
              <a:rPr lang="en-US" sz="4800" b="1" dirty="0"/>
              <a:t> </a:t>
            </a:r>
            <a:r>
              <a:rPr lang="en-US" sz="4800" b="1" dirty="0" err="1"/>
              <a:t>thân</a:t>
            </a:r>
            <a:r>
              <a:rPr lang="en-US" sz="4800" b="1" dirty="0"/>
              <a:t> </a:t>
            </a:r>
            <a:r>
              <a:rPr lang="en-US" sz="4800" b="1" dirty="0" err="1"/>
              <a:t>mình</a:t>
            </a:r>
            <a:r>
              <a:rPr lang="en-US" sz="4800" b="1" dirty="0"/>
              <a:t> </a:t>
            </a:r>
            <a:r>
              <a:rPr lang="en-US" sz="4800" b="1" dirty="0" err="1"/>
              <a:t>chèn</a:t>
            </a:r>
            <a:r>
              <a:rPr lang="en-US" sz="4800" b="1" dirty="0"/>
              <a:t> </a:t>
            </a:r>
            <a:r>
              <a:rPr lang="en-US" sz="4800" b="1" dirty="0" err="1"/>
              <a:t>pháo</a:t>
            </a:r>
            <a:r>
              <a:rPr lang="en-US" sz="4800" b="1" dirty="0"/>
              <a:t> 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sz="4800" b="1" dirty="0"/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Đàn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giá</a:t>
            </a:r>
            <a:r>
              <a:rPr lang="en-US" sz="4800" b="1" dirty="0"/>
              <a:t> </a:t>
            </a:r>
            <a:r>
              <a:rPr lang="en-US" sz="4800" b="1" dirty="0" err="1"/>
              <a:t>súng</a:t>
            </a:r>
            <a:r>
              <a:rPr lang="en-US" sz="4800" b="1" dirty="0"/>
              <a:t> 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6"/>
          <p:cNvSpPr txBox="1">
            <a:spLocks noChangeArrowheads="1"/>
          </p:cNvSpPr>
          <p:nvPr/>
        </p:nvSpPr>
        <p:spPr bwMode="auto">
          <a:xfrm>
            <a:off x="326976" y="142876"/>
            <a:ext cx="11377264" cy="712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ANH </a:t>
            </a:r>
            <a:r>
              <a:rPr lang="en-US" sz="3600" b="1" dirty="0" err="1">
                <a:solidFill>
                  <a:srgbClr val="FF0000"/>
                </a:solidFill>
              </a:rPr>
              <a:t>HÙNG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LỰC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LƯỢNG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VŨ</a:t>
            </a:r>
            <a:r>
              <a:rPr lang="en-US" sz="3600" b="1" dirty="0">
                <a:solidFill>
                  <a:srgbClr val="FF0000"/>
                </a:solidFill>
              </a:rPr>
              <a:t> TRANG </a:t>
            </a:r>
            <a:r>
              <a:rPr lang="en-US" sz="3600" b="1" dirty="0" err="1">
                <a:solidFill>
                  <a:srgbClr val="FF0000"/>
                </a:solidFill>
              </a:rPr>
              <a:t>NHÂN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DÂN</a:t>
            </a:r>
            <a:r>
              <a:rPr lang="en-US" sz="3600" b="1" dirty="0">
                <a:solidFill>
                  <a:srgbClr val="0000FF"/>
                </a:solidFill>
              </a:rPr>
              <a:t>  </a:t>
            </a:r>
          </a:p>
          <a:p>
            <a:pPr eaLnBrk="1" hangingPunct="1">
              <a:spcBef>
                <a:spcPts val="1200"/>
              </a:spcBef>
            </a:pP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800" b="1" dirty="0">
                <a:solidFill>
                  <a:srgbClr val="0000FF"/>
                </a:solidFill>
              </a:rPr>
              <a:t>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sinh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năm</a:t>
            </a:r>
            <a:r>
              <a:rPr lang="en-US" sz="4800" b="1" dirty="0">
                <a:solidFill>
                  <a:srgbClr val="0000FF"/>
                </a:solidFill>
              </a:rPr>
              <a:t> 1922, </a:t>
            </a:r>
            <a:r>
              <a:rPr lang="en-US" sz="4800" b="1" dirty="0" err="1">
                <a:solidFill>
                  <a:srgbClr val="0000FF"/>
                </a:solidFill>
              </a:rPr>
              <a:t>hy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sinh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năm</a:t>
            </a:r>
            <a:r>
              <a:rPr lang="en-US" sz="4800" b="1" dirty="0">
                <a:solidFill>
                  <a:srgbClr val="0000FF"/>
                </a:solidFill>
              </a:rPr>
              <a:t> 1954. </a:t>
            </a:r>
            <a:r>
              <a:rPr lang="en-US" sz="4800" b="1" dirty="0" err="1">
                <a:solidFill>
                  <a:srgbClr val="0000FF"/>
                </a:solidFill>
              </a:rPr>
              <a:t>Quê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xã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Cẩm</a:t>
            </a:r>
            <a:r>
              <a:rPr lang="en-US" sz="4800" b="1" dirty="0">
                <a:solidFill>
                  <a:srgbClr val="0000FF"/>
                </a:solidFill>
              </a:rPr>
              <a:t> Quan,  </a:t>
            </a:r>
            <a:r>
              <a:rPr lang="en-US" sz="4800" b="1" dirty="0" err="1">
                <a:solidFill>
                  <a:srgbClr val="0000FF"/>
                </a:solidFill>
              </a:rPr>
              <a:t>huyện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Cẩm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Xuyên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tỉnh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Tĩnh</a:t>
            </a:r>
            <a:r>
              <a:rPr lang="en-US" sz="4800" b="1" dirty="0">
                <a:solidFill>
                  <a:srgbClr val="0000FF"/>
                </a:solidFill>
              </a:rPr>
              <a:t>. </a:t>
            </a:r>
            <a:r>
              <a:rPr lang="en-US" sz="4800" b="1" dirty="0" err="1">
                <a:solidFill>
                  <a:srgbClr val="0000FF"/>
                </a:solidFill>
              </a:rPr>
              <a:t>Trong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trận</a:t>
            </a:r>
            <a:r>
              <a:rPr lang="en-US" sz="4800" b="1" dirty="0">
                <a:solidFill>
                  <a:srgbClr val="0000FF"/>
                </a:solidFill>
              </a:rPr>
              <a:t> Him Lam (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dịch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Phủ</a:t>
            </a:r>
            <a:r>
              <a:rPr lang="en-US" sz="4800" b="1" dirty="0">
                <a:solidFill>
                  <a:srgbClr val="0000FF"/>
                </a:solidFill>
              </a:rPr>
              <a:t>) </a:t>
            </a:r>
            <a:r>
              <a:rPr lang="en-US" sz="4800" b="1" dirty="0" err="1">
                <a:solidFill>
                  <a:srgbClr val="0000FF"/>
                </a:solidFill>
              </a:rPr>
              <a:t>ngày</a:t>
            </a:r>
            <a:r>
              <a:rPr lang="en-US" sz="4800" b="1" dirty="0">
                <a:solidFill>
                  <a:srgbClr val="0000FF"/>
                </a:solidFill>
              </a:rPr>
              <a:t> 13 - 3 - 1954, 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với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cương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Tiểu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đội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phó,Đại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đội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58,cùng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phá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hàng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rào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cuối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cùng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thì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thương</a:t>
            </a:r>
            <a:r>
              <a:rPr lang="en-US" sz="4800" b="1" dirty="0">
                <a:solidFill>
                  <a:srgbClr val="0000FF"/>
                </a:solidFill>
              </a:rPr>
              <a:t> 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687016" y="500064"/>
            <a:ext cx="10657184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</a:rPr>
              <a:t>Lúc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đó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lực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lượng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xung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kích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Tiểu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đoàn</a:t>
            </a:r>
            <a:r>
              <a:rPr lang="en-US" sz="4800" b="1" dirty="0">
                <a:solidFill>
                  <a:srgbClr val="0000FF"/>
                </a:solidFill>
              </a:rPr>
              <a:t> 428 </a:t>
            </a:r>
            <a:r>
              <a:rPr lang="en-US" sz="4800" b="1" dirty="0" err="1">
                <a:solidFill>
                  <a:srgbClr val="0000FF"/>
                </a:solidFill>
              </a:rPr>
              <a:t>xung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phong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cứ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bị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địch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trong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lô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cốt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bắn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cản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dữ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dội</a:t>
            </a:r>
            <a:r>
              <a:rPr lang="en-US" sz="4800" b="1" dirty="0">
                <a:solidFill>
                  <a:srgbClr val="0000FF"/>
                </a:solidFill>
              </a:rPr>
              <a:t>. 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nhanh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chóng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trườn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lên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dùng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tiểu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liên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lựu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diệt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hỏa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địch</a:t>
            </a:r>
            <a:r>
              <a:rPr lang="en-US" sz="4800" b="1" dirty="0">
                <a:solidFill>
                  <a:srgbClr val="0000FF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endParaRPr lang="en-US" sz="20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ietna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33375"/>
            <a:ext cx="4046538" cy="6191250"/>
          </a:xfr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4035" name="Picture 3" descr="v_laichau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5426" y="404813"/>
            <a:ext cx="3940175" cy="6119812"/>
          </a:xfr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7772400" y="3886200"/>
            <a:ext cx="1295400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630488" y="1125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sz="3600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847976" y="1270001"/>
            <a:ext cx="5453063" cy="2944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6" grpId="1" animBg="1"/>
      <p:bldP spid="440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6"/>
          <p:cNvSpPr txBox="1">
            <a:spLocks noChangeArrowheads="1"/>
          </p:cNvSpPr>
          <p:nvPr/>
        </p:nvSpPr>
        <p:spPr bwMode="auto">
          <a:xfrm>
            <a:off x="615008" y="500064"/>
            <a:ext cx="10945216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</a:rPr>
              <a:t>Đạn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hết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hỏa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thứ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vẫn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chưa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diệt</a:t>
            </a:r>
            <a:r>
              <a:rPr lang="en-US" sz="4800" b="1" dirty="0">
                <a:solidFill>
                  <a:srgbClr val="0000FF"/>
                </a:solidFill>
              </a:rPr>
              <a:t>, 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liền</a:t>
            </a:r>
            <a:r>
              <a:rPr lang="en-US" sz="4800" b="1" dirty="0">
                <a:solidFill>
                  <a:srgbClr val="0000FF"/>
                </a:solidFill>
              </a:rPr>
              <a:t> lao </a:t>
            </a:r>
            <a:r>
              <a:rPr lang="en-US" sz="4800" b="1" dirty="0" err="1">
                <a:solidFill>
                  <a:srgbClr val="0000FF"/>
                </a:solidFill>
              </a:rPr>
              <a:t>cả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thân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lấp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lỗ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châu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mai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tạo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điều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xông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tiêu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diệt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cứ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điểm</a:t>
            </a:r>
            <a:r>
              <a:rPr lang="en-US" sz="4800" b="1" dirty="0">
                <a:solidFill>
                  <a:srgbClr val="0000FF"/>
                </a:solidFill>
              </a:rPr>
              <a:t> Him Lam. Phan </a:t>
            </a:r>
            <a:r>
              <a:rPr lang="en-US" sz="4800" b="1" dirty="0" err="1">
                <a:solidFill>
                  <a:srgbClr val="0000FF"/>
                </a:solidFill>
              </a:rPr>
              <a:t>Đình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Giót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sinh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anh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dũng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48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800" dirty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han%20Dinh%20Gi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42876"/>
            <a:ext cx="5715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cf87ee498f6c7c4ed04c1ef0c57ee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"/>
            <a:ext cx="42116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"/>
            <a:ext cx="5003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6976" y="5013326"/>
            <a:ext cx="115602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Bế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Đàn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lấy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thân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làm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giá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súng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3020" y="76200"/>
            <a:ext cx="8385175" cy="1023938"/>
          </a:xfrm>
        </p:spPr>
        <p:txBody>
          <a:bodyPr/>
          <a:lstStyle/>
          <a:p>
            <a:pPr eaLnBrk="1" hangingPunct="1"/>
            <a:r>
              <a:rPr lang="en-US" sz="4800" dirty="0" err="1">
                <a:solidFill>
                  <a:srgbClr val="FF0000"/>
                </a:solidFill>
                <a:latin typeface=".VnArial" panose="020B7200000000000000" pitchFamily="34" charset="0"/>
              </a:rPr>
              <a:t>Ghi</a:t>
            </a:r>
            <a:r>
              <a:rPr lang="en-US" sz="4800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.VnArial" panose="020B7200000000000000" pitchFamily="34" charset="0"/>
              </a:rPr>
              <a:t>nhớ</a:t>
            </a:r>
            <a:r>
              <a:rPr lang="en-US" sz="4800" dirty="0">
                <a:solidFill>
                  <a:srgbClr val="FF0000"/>
                </a:solidFill>
                <a:latin typeface=".VnArial" panose="020B7200000000000000" pitchFamily="34" charset="0"/>
              </a:rPr>
              <a:t>: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992" y="1268414"/>
            <a:ext cx="11089232" cy="4827587"/>
          </a:xfrm>
        </p:spPr>
        <p:txBody>
          <a:bodyPr/>
          <a:lstStyle/>
          <a:p>
            <a:pPr marL="0" eaLnBrk="1" hangingPunct="1">
              <a:buNone/>
            </a:pPr>
            <a:r>
              <a:rPr lang="en-US" sz="4800" b="1" dirty="0">
                <a:solidFill>
                  <a:srgbClr val="0000FF"/>
                </a:solidFill>
              </a:rPr>
              <a:t>   Sau 56 </a:t>
            </a:r>
            <a:r>
              <a:rPr lang="en-US" sz="4800" b="1" dirty="0" err="1">
                <a:solidFill>
                  <a:srgbClr val="0000FF"/>
                </a:solidFill>
              </a:rPr>
              <a:t>ngày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đêm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chiến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đấu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kiên</a:t>
            </a:r>
            <a:r>
              <a:rPr lang="en-US" sz="4800" b="1" dirty="0">
                <a:solidFill>
                  <a:srgbClr val="0000FF"/>
                </a:solidFill>
              </a:rPr>
              <a:t>  </a:t>
            </a:r>
            <a:r>
              <a:rPr lang="en-US" sz="4800" b="1" dirty="0" err="1">
                <a:solidFill>
                  <a:srgbClr val="0000FF"/>
                </a:solidFill>
              </a:rPr>
              <a:t>cường</a:t>
            </a:r>
            <a:r>
              <a:rPr lang="en-US" sz="4800" b="1" dirty="0">
                <a:solidFill>
                  <a:srgbClr val="0000FF"/>
                </a:solidFill>
              </a:rPr>
              <a:t>,  </a:t>
            </a:r>
            <a:r>
              <a:rPr lang="en-US" sz="4800" b="1" dirty="0" err="1">
                <a:solidFill>
                  <a:srgbClr val="0000FF"/>
                </a:solidFill>
              </a:rPr>
              <a:t>gian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khổ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bộ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đội</a:t>
            </a:r>
            <a:r>
              <a:rPr lang="en-US" sz="4800" b="1" dirty="0">
                <a:solidFill>
                  <a:srgbClr val="0000FF"/>
                </a:solidFill>
              </a:rPr>
              <a:t> ta </a:t>
            </a:r>
            <a:r>
              <a:rPr lang="en-US" sz="4800" b="1" dirty="0" err="1">
                <a:solidFill>
                  <a:srgbClr val="0000FF"/>
                </a:solidFill>
              </a:rPr>
              <a:t>đã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đánh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sập</a:t>
            </a:r>
            <a:r>
              <a:rPr lang="en-US" sz="4800" b="1" dirty="0">
                <a:solidFill>
                  <a:srgbClr val="0000FF"/>
                </a:solidFill>
              </a:rPr>
              <a:t> “</a:t>
            </a:r>
            <a:r>
              <a:rPr lang="en-US" sz="4800" b="1" dirty="0" err="1">
                <a:solidFill>
                  <a:srgbClr val="0000FF"/>
                </a:solidFill>
              </a:rPr>
              <a:t>pháo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đài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khổng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lồ</a:t>
            </a:r>
            <a:r>
              <a:rPr lang="en-US" sz="4800" b="1" dirty="0">
                <a:solidFill>
                  <a:srgbClr val="0000FF"/>
                </a:solidFill>
              </a:rPr>
              <a:t>”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thực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dân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Pháp</a:t>
            </a:r>
            <a:r>
              <a:rPr lang="en-US" sz="4800" b="1" dirty="0">
                <a:solidFill>
                  <a:srgbClr val="0000FF"/>
                </a:solidFill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</a:rPr>
              <a:t>Điện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Phủ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ghi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trang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chói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lọi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lịch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sử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chống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giặc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ngoại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xâm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dân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tộc</a:t>
            </a:r>
            <a:r>
              <a:rPr lang="en-US" sz="4800" b="1" dirty="0">
                <a:solidFill>
                  <a:srgbClr val="0000FF"/>
                </a:solidFill>
              </a:rPr>
              <a:t> ta</a:t>
            </a:r>
            <a:r>
              <a:rPr lang="en-US" sz="48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hiXaDienBien-nhin-tu-tren-"/>
          <p:cNvPicPr>
            <a:picLocks noChangeAspect="1" noChangeArrowheads="1"/>
          </p:cNvPicPr>
          <p:nvPr/>
        </p:nvPicPr>
        <p:blipFill>
          <a:blip r:embed="rId3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"/>
            <a:ext cx="9144000" cy="58848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71601" y="6034089"/>
            <a:ext cx="8748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PHỐ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/>
              <a:t> </a:t>
            </a:r>
            <a:r>
              <a:rPr lang="en-US" sz="3200" b="1" dirty="0" err="1"/>
              <a:t>BIÊN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NAY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34988" y="404664"/>
            <a:ext cx="11017224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4800">
                <a:solidFill>
                  <a:srgbClr val="FF0000"/>
                </a:solidFill>
              </a:rPr>
              <a:t>Theo em </a:t>
            </a:r>
          </a:p>
          <a:p>
            <a:pPr eaLnBrk="1" hangingPunct="1">
              <a:spcBef>
                <a:spcPts val="600"/>
              </a:spcBef>
            </a:pPr>
            <a:r>
              <a:rPr lang="en-US" sz="4800">
                <a:solidFill>
                  <a:srgbClr val="FF0000"/>
                </a:solidFill>
              </a:rPr>
              <a:t>“ Tập đoàn cứ điểm”  là gì?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93759" y="2157265"/>
            <a:ext cx="117379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 err="1">
                <a:solidFill>
                  <a:srgbClr val="0000FF"/>
                </a:solidFill>
              </a:rPr>
              <a:t>Tập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đoàn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cứ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điểm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là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nhiều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cứ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điểm</a:t>
            </a:r>
            <a:r>
              <a:rPr lang="en-US" sz="4800" dirty="0">
                <a:solidFill>
                  <a:srgbClr val="0000FF"/>
                </a:solidFill>
              </a:rPr>
              <a:t> (</a:t>
            </a:r>
            <a:r>
              <a:rPr lang="en-US" sz="4800" dirty="0" err="1">
                <a:solidFill>
                  <a:srgbClr val="0000FF"/>
                </a:solidFill>
              </a:rPr>
              <a:t>vị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trí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phòng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ngự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có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công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sự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vững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chắc</a:t>
            </a:r>
            <a:r>
              <a:rPr lang="en-US" sz="4800" dirty="0">
                <a:solidFill>
                  <a:srgbClr val="0000FF"/>
                </a:solidFill>
              </a:rPr>
              <a:t>) </a:t>
            </a:r>
            <a:r>
              <a:rPr lang="en-US" sz="4800" dirty="0" err="1">
                <a:solidFill>
                  <a:srgbClr val="0000FF"/>
                </a:solidFill>
              </a:rPr>
              <a:t>hợp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thành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một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hệ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thống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phòng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thủ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kiên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cố</a:t>
            </a:r>
            <a:r>
              <a:rPr lang="en-US" sz="4800" dirty="0">
                <a:solidFill>
                  <a:srgbClr val="0000FF"/>
                </a:solidFill>
              </a:rPr>
              <a:t> (</a:t>
            </a:r>
            <a:r>
              <a:rPr lang="en-US" sz="4800" dirty="0" err="1">
                <a:solidFill>
                  <a:srgbClr val="0000FF"/>
                </a:solidFill>
              </a:rPr>
              <a:t>tại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Điện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Biên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Phủ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địch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xây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dựng</a:t>
            </a:r>
            <a:r>
              <a:rPr lang="en-US" sz="4800" dirty="0">
                <a:solidFill>
                  <a:srgbClr val="0000FF"/>
                </a:solidFill>
              </a:rPr>
              <a:t> 49 </a:t>
            </a:r>
            <a:r>
              <a:rPr lang="en-US" sz="4800" dirty="0" err="1">
                <a:solidFill>
                  <a:srgbClr val="0000FF"/>
                </a:solidFill>
              </a:rPr>
              <a:t>cứ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điểm</a:t>
            </a:r>
            <a:r>
              <a:rPr lang="en-US" sz="4800" dirty="0">
                <a:solidFill>
                  <a:srgbClr val="0000FF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7314"/>
            <a:ext cx="4675188" cy="5500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28750"/>
            <a:ext cx="4343400" cy="5429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7016" y="33875"/>
            <a:ext cx="106571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đoàn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cứ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điểm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Điện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Phủ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âm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mưu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của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giặc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Pháp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29038" y="0"/>
            <a:ext cx="434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Pháo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00225" y="785813"/>
            <a:ext cx="8382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công</a:t>
            </a:r>
            <a:r>
              <a:rPr lang="en-US" sz="4400" b="1" dirty="0"/>
              <a:t> </a:t>
            </a:r>
            <a:r>
              <a:rPr lang="en-US" sz="4400" b="1" dirty="0" err="1"/>
              <a:t>trình</a:t>
            </a:r>
            <a:r>
              <a:rPr lang="en-US" sz="4400" b="1" dirty="0"/>
              <a:t> </a:t>
            </a:r>
            <a:r>
              <a:rPr lang="en-US" sz="4400" b="1" dirty="0" err="1"/>
              <a:t>quân</a:t>
            </a:r>
            <a:r>
              <a:rPr lang="en-US" sz="4400" b="1" dirty="0"/>
              <a:t> </a:t>
            </a:r>
            <a:r>
              <a:rPr lang="en-US" sz="4400" b="1" dirty="0" err="1"/>
              <a:t>sự</a:t>
            </a:r>
            <a:r>
              <a:rPr lang="en-US" sz="4400" b="1" dirty="0"/>
              <a:t> </a:t>
            </a:r>
            <a:r>
              <a:rPr lang="en-US" sz="4400" b="1" dirty="0" err="1"/>
              <a:t>kiên</a:t>
            </a:r>
            <a:r>
              <a:rPr lang="en-US" sz="4400" b="1" dirty="0"/>
              <a:t> </a:t>
            </a:r>
            <a:r>
              <a:rPr lang="en-US" sz="4400" b="1" dirty="0" err="1"/>
              <a:t>cố</a:t>
            </a:r>
            <a:r>
              <a:rPr lang="en-US" sz="4400" b="1" dirty="0"/>
              <a:t>, </a:t>
            </a:r>
            <a:r>
              <a:rPr lang="en-US" sz="4400" b="1" dirty="0" err="1"/>
              <a:t>vững</a:t>
            </a:r>
            <a:r>
              <a:rPr lang="en-US" sz="4400" b="1" dirty="0"/>
              <a:t> </a:t>
            </a:r>
            <a:r>
              <a:rPr lang="en-US" sz="4400" b="1" dirty="0" err="1"/>
              <a:t>chắc</a:t>
            </a:r>
            <a:r>
              <a:rPr lang="en-US" sz="4400" b="1" dirty="0"/>
              <a:t>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phòng</a:t>
            </a:r>
            <a:r>
              <a:rPr lang="en-US" sz="4400" b="1" dirty="0"/>
              <a:t> </a:t>
            </a:r>
            <a:r>
              <a:rPr lang="en-US" sz="4400" b="1" dirty="0" err="1"/>
              <a:t>thủ</a:t>
            </a:r>
            <a:r>
              <a:rPr lang="en-US" sz="4400" b="1" dirty="0"/>
              <a:t>.</a:t>
            </a:r>
          </a:p>
        </p:txBody>
      </p:sp>
      <p:pic>
        <p:nvPicPr>
          <p:cNvPr id="8196" name="Picture 4" descr="d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3150" y="2205038"/>
            <a:ext cx="7272338" cy="4652962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4968" y="642938"/>
            <a:ext cx="1116124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Vì sao Pháp lại xây dựng Điện Biên Phủ thành pháo đài vững chắc nhất Đông Dương?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4968" y="2996952"/>
            <a:ext cx="112665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/>
              <a:t>- </a:t>
            </a:r>
            <a:r>
              <a:rPr lang="en-US" sz="4400" b="1" dirty="0" err="1"/>
              <a:t>Chúng</a:t>
            </a:r>
            <a:r>
              <a:rPr lang="en-US" sz="4400" b="1" dirty="0"/>
              <a:t> </a:t>
            </a:r>
            <a:r>
              <a:rPr lang="en-US" sz="4400" b="1" dirty="0" err="1"/>
              <a:t>âm</a:t>
            </a:r>
            <a:r>
              <a:rPr lang="en-US" sz="4400" b="1" dirty="0"/>
              <a:t> </a:t>
            </a:r>
            <a:r>
              <a:rPr lang="en-US" sz="4400" b="1" dirty="0" err="1"/>
              <a:t>mưu</a:t>
            </a:r>
            <a:r>
              <a:rPr lang="en-US" sz="4400" b="1" dirty="0"/>
              <a:t> </a:t>
            </a:r>
            <a:r>
              <a:rPr lang="en-US" sz="4400" b="1" dirty="0" err="1"/>
              <a:t>thu</a:t>
            </a:r>
            <a:r>
              <a:rPr lang="en-US" sz="4400" b="1" dirty="0"/>
              <a:t> </a:t>
            </a:r>
            <a:r>
              <a:rPr lang="en-US" sz="4400" b="1" dirty="0" err="1"/>
              <a:t>hút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tiêu</a:t>
            </a:r>
            <a:r>
              <a:rPr lang="en-US" sz="4400" b="1" dirty="0"/>
              <a:t> </a:t>
            </a:r>
            <a:r>
              <a:rPr lang="en-US" sz="4400" b="1" dirty="0" err="1"/>
              <a:t>diệt</a:t>
            </a:r>
            <a:r>
              <a:rPr lang="en-US" sz="4400" b="1" dirty="0"/>
              <a:t> </a:t>
            </a:r>
            <a:r>
              <a:rPr lang="en-US" sz="4400" b="1" dirty="0" err="1"/>
              <a:t>bộ</a:t>
            </a:r>
            <a:r>
              <a:rPr lang="en-US" sz="4400" b="1" dirty="0"/>
              <a:t> </a:t>
            </a:r>
            <a:r>
              <a:rPr lang="en-US" sz="4400" b="1" dirty="0" err="1"/>
              <a:t>đội</a:t>
            </a:r>
            <a:r>
              <a:rPr lang="en-US" sz="4400" b="1" dirty="0"/>
              <a:t> </a:t>
            </a:r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lực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ta.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4183" y="116583"/>
            <a:ext cx="112332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1.</a:t>
            </a:r>
            <a:r>
              <a:rPr lang="en-US" sz="3600" b="1"/>
              <a:t> Vì sao ta quyết định mở chiến dịch Điện Biên Phủ. Quân ta đã chuẩn bị cho chiến dịch như thế nào?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9379" y="1571626"/>
            <a:ext cx="11442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i="1" spc="-50" dirty="0">
                <a:solidFill>
                  <a:srgbClr val="FF0000"/>
                </a:solidFill>
                <a:latin typeface="Arial" charset="0"/>
                <a:cs typeface="Arial" charset="0"/>
              </a:rPr>
              <a:t>2.</a:t>
            </a:r>
            <a:r>
              <a:rPr lang="en-US" sz="3600" b="1" spc="-50" dirty="0">
                <a:latin typeface="Arial" charset="0"/>
                <a:cs typeface="Arial" charset="0"/>
              </a:rPr>
              <a:t> Ta </a:t>
            </a:r>
            <a:r>
              <a:rPr lang="en-US" sz="3600" b="1" spc="-50" dirty="0" err="1">
                <a:latin typeface="Arial" charset="0"/>
                <a:cs typeface="Arial" charset="0"/>
              </a:rPr>
              <a:t>mở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chiến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dịch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điện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Biên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Phủ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gồm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mấy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đợt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tấn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công</a:t>
            </a:r>
            <a:r>
              <a:rPr lang="en-US" sz="3600" b="1" spc="-50" dirty="0">
                <a:latin typeface="Arial" charset="0"/>
                <a:cs typeface="Arial" charset="0"/>
              </a:rPr>
              <a:t>? </a:t>
            </a:r>
            <a:r>
              <a:rPr lang="en-US" sz="3600" b="1" spc="-50" dirty="0" err="1">
                <a:latin typeface="Arial" charset="0"/>
                <a:cs typeface="Arial" charset="0"/>
              </a:rPr>
              <a:t>Thuật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lại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từng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đợt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tấn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công</a:t>
            </a:r>
            <a:r>
              <a:rPr lang="en-US" sz="3600" b="1" spc="-50" dirty="0">
                <a:latin typeface="Arial" charset="0"/>
                <a:cs typeface="Arial" charset="0"/>
              </a:rPr>
              <a:t> </a:t>
            </a:r>
            <a:r>
              <a:rPr lang="en-US" sz="3600" b="1" spc="-50" dirty="0" err="1">
                <a:latin typeface="Arial" charset="0"/>
                <a:cs typeface="Arial" charset="0"/>
              </a:rPr>
              <a:t>đó</a:t>
            </a:r>
            <a:r>
              <a:rPr lang="en-US" sz="3600" b="1" spc="-50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79" y="2643189"/>
            <a:ext cx="112096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3. </a:t>
            </a:r>
            <a:r>
              <a:rPr lang="en-US" sz="3600" b="1" dirty="0" err="1"/>
              <a:t>Vì</a:t>
            </a:r>
            <a:r>
              <a:rPr lang="en-US" sz="3600" b="1" dirty="0"/>
              <a:t> </a:t>
            </a:r>
            <a:r>
              <a:rPr lang="en-US" sz="3600" b="1" dirty="0" err="1"/>
              <a:t>sao</a:t>
            </a:r>
            <a:r>
              <a:rPr lang="en-US" sz="3600" b="1" dirty="0"/>
              <a:t> ta </a:t>
            </a:r>
            <a:r>
              <a:rPr lang="en-US" sz="3600" b="1" dirty="0" err="1"/>
              <a:t>giành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thắng</a:t>
            </a:r>
            <a:r>
              <a:rPr lang="en-US" sz="3600" b="1" dirty="0"/>
              <a:t> </a:t>
            </a:r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chiến</a:t>
            </a:r>
            <a:r>
              <a:rPr lang="en-US" sz="3600" b="1" dirty="0"/>
              <a:t> </a:t>
            </a:r>
            <a:r>
              <a:rPr lang="en-US" sz="3600" b="1" dirty="0" err="1"/>
              <a:t>dịch</a:t>
            </a:r>
            <a:r>
              <a:rPr lang="en-US" sz="3600" b="1" dirty="0"/>
              <a:t> </a:t>
            </a:r>
            <a:r>
              <a:rPr lang="en-US" sz="3600" b="1" dirty="0" err="1"/>
              <a:t>Điện</a:t>
            </a:r>
            <a:r>
              <a:rPr lang="en-US" sz="3600" b="1" dirty="0"/>
              <a:t> </a:t>
            </a:r>
            <a:r>
              <a:rPr lang="en-US" sz="3600" b="1" dirty="0" err="1"/>
              <a:t>Biên</a:t>
            </a:r>
            <a:r>
              <a:rPr lang="en-US" sz="3600" b="1" dirty="0"/>
              <a:t> </a:t>
            </a:r>
            <a:r>
              <a:rPr lang="en-US" sz="3600" b="1" dirty="0" err="1"/>
              <a:t>Phủ</a:t>
            </a:r>
            <a:r>
              <a:rPr lang="en-US" sz="3600" b="1" dirty="0"/>
              <a:t>? </a:t>
            </a:r>
            <a:r>
              <a:rPr lang="en-US" sz="3600" b="1" dirty="0" err="1"/>
              <a:t>Thắng</a:t>
            </a:r>
            <a:r>
              <a:rPr lang="en-US" sz="3600" b="1" dirty="0"/>
              <a:t> </a:t>
            </a:r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ý </a:t>
            </a:r>
            <a:r>
              <a:rPr lang="en-US" sz="3600" b="1" dirty="0" err="1"/>
              <a:t>nghĩa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9379" y="5715001"/>
            <a:ext cx="11442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6.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gương</a:t>
            </a:r>
            <a:r>
              <a:rPr lang="en-US" sz="3600" b="1" dirty="0"/>
              <a:t> </a:t>
            </a:r>
            <a:r>
              <a:rPr lang="en-US" sz="3600" b="1" dirty="0" err="1"/>
              <a:t>tiêu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chiến</a:t>
            </a:r>
            <a:r>
              <a:rPr lang="en-US" sz="3600" b="1" dirty="0"/>
              <a:t> </a:t>
            </a:r>
            <a:r>
              <a:rPr lang="en-US" sz="3600" b="1" dirty="0" err="1"/>
              <a:t>dịch</a:t>
            </a:r>
            <a:r>
              <a:rPr lang="en-US" sz="3600" b="1" dirty="0"/>
              <a:t> </a:t>
            </a:r>
            <a:r>
              <a:rPr lang="en-US" sz="3600" b="1" dirty="0" err="1"/>
              <a:t>Điện</a:t>
            </a:r>
            <a:r>
              <a:rPr lang="en-US" sz="3600" b="1" dirty="0"/>
              <a:t> </a:t>
            </a:r>
            <a:r>
              <a:rPr lang="en-US" sz="3600" b="1" dirty="0" err="1"/>
              <a:t>Biên</a:t>
            </a:r>
            <a:r>
              <a:rPr lang="en-US" sz="3600" b="1" dirty="0"/>
              <a:t> </a:t>
            </a:r>
            <a:r>
              <a:rPr lang="en-US" sz="3600" b="1" dirty="0" err="1"/>
              <a:t>Phủ</a:t>
            </a:r>
            <a:r>
              <a:rPr lang="en-US" sz="3600" b="1" dirty="0"/>
              <a:t>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9379" y="4071938"/>
            <a:ext cx="10965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4. </a:t>
            </a:r>
            <a:r>
              <a:rPr lang="en-US" sz="3600" b="1" dirty="0"/>
              <a:t>Ai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người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huy</a:t>
            </a:r>
            <a:r>
              <a:rPr lang="en-US" sz="3600" b="1" dirty="0"/>
              <a:t> </a:t>
            </a:r>
            <a:r>
              <a:rPr lang="en-US" sz="3600" b="1" dirty="0" err="1"/>
              <a:t>chiến</a:t>
            </a:r>
            <a:r>
              <a:rPr lang="en-US" sz="3600" b="1" dirty="0"/>
              <a:t> </a:t>
            </a:r>
            <a:r>
              <a:rPr lang="en-US" sz="3600" b="1" dirty="0" err="1"/>
              <a:t>dịch</a:t>
            </a:r>
            <a:r>
              <a:rPr lang="en-US" sz="3600" b="1" dirty="0"/>
              <a:t> </a:t>
            </a:r>
            <a:r>
              <a:rPr lang="en-US" sz="3600" b="1" dirty="0" err="1"/>
              <a:t>ĐBP</a:t>
            </a:r>
            <a:r>
              <a:rPr lang="en-US" sz="3600" b="1" dirty="0"/>
              <a:t>?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79827" y="4375150"/>
            <a:ext cx="10460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vi-VN" sz="3600" b="1"/>
          </a:p>
        </p:txBody>
      </p:sp>
      <p:sp>
        <p:nvSpPr>
          <p:cNvPr id="14" name="Hình Chữ nhật 13"/>
          <p:cNvSpPr>
            <a:spLocks noChangeArrowheads="1"/>
          </p:cNvSpPr>
          <p:nvPr/>
        </p:nvSpPr>
        <p:spPr bwMode="auto">
          <a:xfrm>
            <a:off x="182960" y="4643438"/>
            <a:ext cx="107020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3600" b="1" dirty="0"/>
              <a:t>. Ta </a:t>
            </a:r>
            <a:r>
              <a:rPr lang="en-US" sz="3600" b="1" dirty="0" err="1"/>
              <a:t>chuẩn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chu </a:t>
            </a:r>
            <a:r>
              <a:rPr lang="en-US" sz="3600" b="1" dirty="0" err="1"/>
              <a:t>đáo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chiến</a:t>
            </a:r>
            <a:r>
              <a:rPr lang="en-US" sz="3600" b="1" dirty="0"/>
              <a:t> </a:t>
            </a:r>
            <a:r>
              <a:rPr lang="en-US" sz="3600" b="1" dirty="0" err="1"/>
              <a:t>dịch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4" grpId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626</TotalTime>
  <Words>1539</Words>
  <Application>Microsoft Office PowerPoint</Application>
  <PresentationFormat>Custom</PresentationFormat>
  <Paragraphs>153</Paragraphs>
  <Slides>44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.VnArial</vt:lpstr>
      <vt:lpstr>.VnTime</vt:lpstr>
      <vt:lpstr>.VnTimeH</vt:lpstr>
      <vt:lpstr>Arial</vt:lpstr>
      <vt:lpstr>Times New Roman</vt:lpstr>
      <vt:lpstr>Wingdings</vt:lpstr>
      <vt:lpstr>Network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 Vì sao ta quyết định mở chiến dịch Điện Biên Phủ?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nhớ: </vt:lpstr>
      <vt:lpstr>PowerPoint Presentation</vt:lpstr>
    </vt:vector>
  </TitlesOfParts>
  <Company>Huy Hoang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Duc Huan</dc:creator>
  <cp:lastModifiedBy>Huong Tran Thi</cp:lastModifiedBy>
  <cp:revision>156</cp:revision>
  <dcterms:created xsi:type="dcterms:W3CDTF">2006-11-01T18:01:24Z</dcterms:created>
  <dcterms:modified xsi:type="dcterms:W3CDTF">2021-02-10T13:13:29Z</dcterms:modified>
</cp:coreProperties>
</file>