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11088412" r:id="rId3"/>
    <p:sldId id="11088408" r:id="rId4"/>
    <p:sldId id="11088424" r:id="rId5"/>
    <p:sldId id="11088409" r:id="rId6"/>
    <p:sldId id="11088425" r:id="rId7"/>
    <p:sldId id="11088426" r:id="rId8"/>
    <p:sldId id="11088401" r:id="rId9"/>
    <p:sldId id="11088399" r:id="rId10"/>
    <p:sldId id="11088427" r:id="rId11"/>
    <p:sldId id="11088410" r:id="rId12"/>
    <p:sldId id="11088398" r:id="rId13"/>
    <p:sldId id="11088428" r:id="rId14"/>
    <p:sldId id="11088429" r:id="rId15"/>
    <p:sldId id="11088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124" d="100"/>
          <a:sy n="124" d="100"/>
        </p:scale>
        <p:origin x="-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317" y="2522298"/>
            <a:ext cx="8813492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GIẢI</a:t>
            </a:r>
            <a:r>
              <a:rPr kumimoji="0" lang="en-US" sz="5400" b="1" i="0" u="none" strike="noStrike" kern="1200" cap="none" spc="0" normalizeH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TOÁN VỀ TỈ SỐ PHẦN TRĂM</a:t>
            </a:r>
            <a:endParaRPr kumimoji="0" lang="vi-VN" sz="5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73221" y="265435"/>
              <a:ext cx="1972089" cy="37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smtClean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Trang 75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smtClean="0">
                <a:solidFill>
                  <a:prstClr val="white"/>
                </a:solidFill>
                <a:latin typeface="Arial" panose="020B0604020202020204"/>
              </a:rPr>
              <a:t>TOÁN 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354183" y="681128"/>
            <a:ext cx="9305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/>
              <a:t>Bài 1: Viết thành tỉ số phần tr</a:t>
            </a:r>
            <a:r>
              <a:rPr lang="vi-VN" altLang="en-US" sz="3200" b="1"/>
              <a:t>ă</a:t>
            </a:r>
            <a:r>
              <a:rPr lang="en-US" altLang="en-US" sz="3200" b="1"/>
              <a:t>m (theo mẫu):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510938" y="2408736"/>
            <a:ext cx="897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FF"/>
                </a:solidFill>
              </a:rPr>
              <a:t>0,3                        0,234                              </a:t>
            </a:r>
            <a:r>
              <a:rPr lang="en-US" altLang="en-US" sz="3200" b="1">
                <a:solidFill>
                  <a:srgbClr val="0000FF"/>
                </a:solidFill>
              </a:rPr>
              <a:t>1,35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1471748" y="1506583"/>
            <a:ext cx="7447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Mẫu : 0,57  = 57%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14549" y="3347085"/>
            <a:ext cx="2386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0,3 = </a:t>
            </a:r>
            <a:r>
              <a:rPr lang="en-US" altLang="en-US" sz="3200" b="1">
                <a:solidFill>
                  <a:srgbClr val="FF0000"/>
                </a:solidFill>
              </a:rPr>
              <a:t>30 %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33950" y="3322185"/>
            <a:ext cx="3150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0,234 = </a:t>
            </a:r>
            <a:r>
              <a:rPr lang="en-US" altLang="en-US" sz="3200" b="1">
                <a:solidFill>
                  <a:srgbClr val="FF0000"/>
                </a:solidFill>
              </a:rPr>
              <a:t>23,4 %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898674" y="3268708"/>
            <a:ext cx="3341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1,35 = </a:t>
            </a:r>
            <a:r>
              <a:rPr lang="en-US" altLang="en-US" sz="3200" b="1">
                <a:solidFill>
                  <a:srgbClr val="FF0000"/>
                </a:solidFill>
              </a:rPr>
              <a:t>135 %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10342" y="577033"/>
            <a:ext cx="11377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vi-VN" altLang="en-US" sz="3200" b="1">
                <a:solidFill>
                  <a:srgbClr val="0000FF"/>
                </a:solidFill>
              </a:rPr>
              <a:t>  Bài 2: </a:t>
            </a:r>
            <a:r>
              <a:rPr lang="en-US" altLang="en-US" sz="3200" b="1">
                <a:solidFill>
                  <a:srgbClr val="0000FF"/>
                </a:solidFill>
              </a:rPr>
              <a:t> Tính tỉ số phần tr</a:t>
            </a:r>
            <a:r>
              <a:rPr lang="vi-VN" altLang="en-US" sz="3200" b="1">
                <a:solidFill>
                  <a:srgbClr val="0000FF"/>
                </a:solidFill>
              </a:rPr>
              <a:t>ă</a:t>
            </a:r>
            <a:r>
              <a:rPr lang="en-US" altLang="en-US" sz="3200" b="1">
                <a:solidFill>
                  <a:srgbClr val="0000FF"/>
                </a:solidFill>
              </a:rPr>
              <a:t>m của hai số :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309189" y="1362892"/>
            <a:ext cx="82447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Mẫu:    a) 19 và 30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                 19 : 30 = …………………   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14893" y="2885349"/>
            <a:ext cx="3959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   b) 45 và 61    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18431" y="4347935"/>
            <a:ext cx="4287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   c) 1,2 và 26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87467" y="3618593"/>
            <a:ext cx="6760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   </a:t>
            </a:r>
            <a:r>
              <a:rPr lang="en-US" altLang="en-US" sz="3200" b="1">
                <a:solidFill>
                  <a:srgbClr val="FF0000"/>
                </a:solidFill>
              </a:rPr>
              <a:t>45 : 61 = 0,7377… = 73,77 %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95896" y="4974726"/>
            <a:ext cx="6760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</a:rPr>
              <a:t>1,2 : 26 = 0,0461… =  4,61 %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76788" y="2103120"/>
            <a:ext cx="457621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0,6333… = 63,33%</a:t>
            </a:r>
          </a:p>
        </p:txBody>
      </p:sp>
    </p:spTree>
    <p:extLst>
      <p:ext uri="{BB962C8B-B14F-4D97-AF65-F5344CB8AC3E}">
        <p14:creationId xmlns:p14="http://schemas.microsoft.com/office/powerpoint/2010/main" val="475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578224" y="692617"/>
            <a:ext cx="11080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      Bài 3: Một lớp học có 25 học sinh, trong đó có 13 học sinh nữ. Hỏi  số học sinh nữ chiếm bao nhiêu phần trăm số học sinh </a:t>
            </a:r>
            <a:r>
              <a:rPr lang="en-US" altLang="en-US" sz="3200" b="1" smtClean="0"/>
              <a:t>của lớp học đó?</a:t>
            </a:r>
            <a:endParaRPr lang="en-US" altLang="en-US" sz="3200" b="1"/>
          </a:p>
        </p:txBody>
      </p:sp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4826971" y="2302342"/>
            <a:ext cx="1754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1344705" y="2813423"/>
            <a:ext cx="93053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 Tỉ số phần tr</a:t>
            </a:r>
            <a:r>
              <a:rPr lang="vi-VN" altLang="en-US" sz="3200" b="1">
                <a:solidFill>
                  <a:srgbClr val="0000FF"/>
                </a:solidFill>
              </a:rPr>
              <a:t>ă</a:t>
            </a:r>
            <a:r>
              <a:rPr lang="en-US" altLang="en-US" sz="3200" b="1">
                <a:solidFill>
                  <a:srgbClr val="0000FF"/>
                </a:solidFill>
              </a:rPr>
              <a:t>m của số học sinh nữ và số học sinh cả lớp là: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251886" y="3813175"/>
            <a:ext cx="5078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13  :  25   = </a:t>
            </a:r>
            <a:r>
              <a:rPr lang="en-US" altLang="en-US" sz="3200" b="1" smtClean="0">
                <a:solidFill>
                  <a:srgbClr val="0000FF"/>
                </a:solidFill>
              </a:rPr>
              <a:t>0,52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4775873" y="5100917"/>
            <a:ext cx="3416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Đáp số: </a:t>
            </a:r>
            <a:r>
              <a:rPr lang="en-US" altLang="en-US" sz="3200" b="1">
                <a:solidFill>
                  <a:srgbClr val="0000FF"/>
                </a:solidFill>
              </a:rPr>
              <a:t>52 %</a:t>
            </a: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297605" y="4401670"/>
            <a:ext cx="28624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FF"/>
                </a:solidFill>
              </a:rPr>
              <a:t>0,52 = 52 %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59"/>
            <a:ext cx="825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83368" y="918754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</a:rPr>
              <a:t>1. Viết các phân số thành tỉ số phần trăm  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64570"/>
              </p:ext>
            </p:extLst>
          </p:nvPr>
        </p:nvGraphicFramePr>
        <p:xfrm>
          <a:off x="7270788" y="1480065"/>
          <a:ext cx="2265098" cy="120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825500" imgH="393700" progId="Equation.DSMT4">
                  <p:embed/>
                </p:oleObj>
              </mc:Choice>
              <mc:Fallback>
                <p:oleObj name="Equation" r:id="rId3" imgW="825500" imgH="393700" progId="Equation.DSMT4">
                  <p:embed/>
                  <p:pic>
                    <p:nvPicPr>
                      <p:cNvPr id="10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88" y="1480065"/>
                        <a:ext cx="2265098" cy="1204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98171" y="1553777"/>
            <a:ext cx="1005269" cy="1149531"/>
            <a:chOff x="816" y="2526"/>
            <a:chExt cx="537" cy="669"/>
          </a:xfrm>
        </p:grpSpPr>
        <p:graphicFrame>
          <p:nvGraphicFramePr>
            <p:cNvPr id="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338"/>
                </p:ext>
              </p:extLst>
            </p:nvPr>
          </p:nvGraphicFramePr>
          <p:xfrm>
            <a:off x="918" y="2526"/>
            <a:ext cx="435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Equation" r:id="rId5" imgW="291973" imgH="393529" progId="Equation.3">
                    <p:embed/>
                  </p:oleObj>
                </mc:Choice>
                <mc:Fallback>
                  <p:oleObj name="Equation" r:id="rId5" imgW="291973" imgH="393529" progId="Equation.3">
                    <p:embed/>
                    <p:pic>
                      <p:nvPicPr>
                        <p:cNvPr id="309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" y="2526"/>
                          <a:ext cx="435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816" y="2832"/>
              <a:ext cx="96" cy="96"/>
            </a:xfrm>
            <a:prstGeom prst="star32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400911" y="3065417"/>
            <a:ext cx="89912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</a:rPr>
              <a:t>2. Nêu cách tìm tỉ số phần trăm của hai số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60085"/>
              </p:ext>
            </p:extLst>
          </p:nvPr>
        </p:nvGraphicFramePr>
        <p:xfrm>
          <a:off x="2575207" y="1565830"/>
          <a:ext cx="2649936" cy="1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7" imgW="837836" imgH="393529" progId="Equation.DSMT4">
                  <p:embed/>
                </p:oleObj>
              </mc:Choice>
              <mc:Fallback>
                <p:oleObj name="Equation" r:id="rId7" imgW="837836" imgH="393529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207" y="1565830"/>
                        <a:ext cx="2649936" cy="113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823746" y="1479504"/>
            <a:ext cx="1419608" cy="1199288"/>
            <a:chOff x="816" y="2496"/>
            <a:chExt cx="774" cy="669"/>
          </a:xfrm>
        </p:grpSpPr>
        <p:graphicFrame>
          <p:nvGraphicFramePr>
            <p:cNvPr id="10" name="Object 15"/>
            <p:cNvGraphicFramePr>
              <a:graphicFrameLocks noChangeAspect="1"/>
            </p:cNvGraphicFramePr>
            <p:nvPr/>
          </p:nvGraphicFramePr>
          <p:xfrm>
            <a:off x="1126" y="2496"/>
            <a:ext cx="464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Equation" r:id="rId9" imgW="291973" imgH="393529" progId="Equation.DSMT4">
                    <p:embed/>
                  </p:oleObj>
                </mc:Choice>
                <mc:Fallback>
                  <p:oleObj name="Equation" r:id="rId9" imgW="291973" imgH="393529" progId="Equation.DSMT4">
                    <p:embed/>
                    <p:pic>
                      <p:nvPicPr>
                        <p:cNvPr id="308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2496"/>
                          <a:ext cx="464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816" y="2832"/>
              <a:ext cx="96" cy="96"/>
            </a:xfrm>
            <a:prstGeom prst="star32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2" name="Subtitle 4"/>
          <p:cNvSpPr txBox="1">
            <a:spLocks/>
          </p:cNvSpPr>
          <p:nvPr/>
        </p:nvSpPr>
        <p:spPr bwMode="auto">
          <a:xfrm>
            <a:off x="783771" y="3764279"/>
            <a:ext cx="10580914" cy="1304110"/>
          </a:xfrm>
          <a:prstGeom prst="rect">
            <a:avLst/>
          </a:prstGeom>
          <a:solidFill>
            <a:srgbClr val="FFFFD5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Ta tìm thương của hai số, viết thương đó dưới dạng phân số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có mẫu số là 100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, rồi viết dưới dạng tỉ số phần trăm (%)</a:t>
            </a:r>
          </a:p>
        </p:txBody>
      </p:sp>
    </p:spTree>
    <p:extLst>
      <p:ext uri="{BB962C8B-B14F-4D97-AF65-F5344CB8AC3E}">
        <p14:creationId xmlns:p14="http://schemas.microsoft.com/office/powerpoint/2010/main" val="31462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2698" y="1244782"/>
            <a:ext cx="11839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 a) Ví dụ: </a:t>
            </a:r>
            <a:r>
              <a:rPr lang="en-US" altLang="en-US" sz="2800" b="1">
                <a:solidFill>
                  <a:srgbClr val="0000FF"/>
                </a:solidFill>
              </a:rPr>
              <a:t>Tr</a:t>
            </a:r>
            <a:r>
              <a:rPr lang="vi-VN" altLang="en-US" sz="2800" b="1">
                <a:solidFill>
                  <a:srgbClr val="0000FF"/>
                </a:solidFill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ờ</a:t>
            </a:r>
            <a:r>
              <a:rPr lang="en-US" altLang="en-US" sz="2800" b="1">
                <a:solidFill>
                  <a:srgbClr val="0000FF"/>
                </a:solidFill>
              </a:rPr>
              <a:t>ng tiểu học  Vạn Thọ có 600 học sinh, trong </a:t>
            </a:r>
            <a:r>
              <a:rPr lang="vi-VN" altLang="en-US" sz="2800" b="1">
                <a:solidFill>
                  <a:srgbClr val="0000FF"/>
                </a:solidFill>
              </a:rPr>
              <a:t>đ</a:t>
            </a:r>
            <a:r>
              <a:rPr lang="en-US" altLang="en-US" sz="2800" b="1">
                <a:solidFill>
                  <a:srgbClr val="0000FF"/>
                </a:solidFill>
              </a:rPr>
              <a:t>ó có 315 học sinh nữ. Tìm tỉ số phần tr</a:t>
            </a:r>
            <a:r>
              <a:rPr lang="vi-VN" altLang="en-US" sz="2800" b="1">
                <a:solidFill>
                  <a:srgbClr val="0000FF"/>
                </a:solidFill>
              </a:rPr>
              <a:t>ă</a:t>
            </a:r>
            <a:r>
              <a:rPr lang="en-US" altLang="en-US" sz="2800" b="1">
                <a:solidFill>
                  <a:srgbClr val="0000FF"/>
                </a:solidFill>
              </a:rPr>
              <a:t>m của số học sinh nữ và số học sinh toàn tr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ườ</a:t>
            </a:r>
            <a:r>
              <a:rPr lang="en-US" altLang="en-US" sz="2800" b="1">
                <a:solidFill>
                  <a:srgbClr val="0000FF"/>
                </a:solidFill>
              </a:rPr>
              <a:t>ng.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10302240" y="1706472"/>
            <a:ext cx="1101634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041571" y="1704295"/>
            <a:ext cx="246561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2586445" y="2155371"/>
            <a:ext cx="5120641" cy="830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8290559" y="2155371"/>
            <a:ext cx="3413761" cy="1170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60698" y="2517629"/>
            <a:ext cx="11341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Tỉ số của số học sinh nữ và số học sinh toàn tr</a:t>
            </a:r>
            <a:r>
              <a:rPr lang="vi-VN" altLang="en-US" sz="2800" b="1">
                <a:solidFill>
                  <a:srgbClr val="0000FF"/>
                </a:solidFill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ờ</a:t>
            </a:r>
            <a:r>
              <a:rPr lang="en-US" altLang="en-US" sz="2800" b="1">
                <a:solidFill>
                  <a:srgbClr val="0000FF"/>
                </a:solidFill>
              </a:rPr>
              <a:t>ng là 315  :  600</a:t>
            </a:r>
          </a:p>
          <a:p>
            <a:r>
              <a:rPr lang="en-US" altLang="en-US" sz="2800" b="1">
                <a:solidFill>
                  <a:srgbClr val="0000FF"/>
                </a:solidFill>
              </a:rPr>
              <a:t>Ta có : 315   :  600   =  0,525  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0635" y="3457388"/>
            <a:ext cx="581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0,525  x  100 :</a:t>
            </a:r>
            <a:r>
              <a:rPr lang="vi-VN" altLang="en-US" sz="2800" b="1">
                <a:solidFill>
                  <a:srgbClr val="0000FF"/>
                </a:solidFill>
              </a:rPr>
              <a:t> 100</a:t>
            </a:r>
            <a:r>
              <a:rPr lang="en-US" altLang="en-US" sz="2800" b="1">
                <a:solidFill>
                  <a:srgbClr val="0000FF"/>
                </a:solidFill>
              </a:rPr>
              <a:t> = 52,5 : 100 =  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629834" y="3448610"/>
            <a:ext cx="2268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FF"/>
                </a:solidFill>
              </a:rPr>
              <a:t>52,5  %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64832" y="4046538"/>
            <a:ext cx="1181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 b="1">
                <a:solidFill>
                  <a:srgbClr val="C00000"/>
                </a:solidFill>
              </a:rPr>
              <a:t>Vậy tỉ số phần tr</a:t>
            </a:r>
            <a:r>
              <a:rPr lang="vi-VN" altLang="en-US" sz="2800" b="1">
                <a:solidFill>
                  <a:srgbClr val="C00000"/>
                </a:solidFill>
              </a:rPr>
              <a:t>ă</a:t>
            </a:r>
            <a:r>
              <a:rPr lang="en-US" altLang="en-US" sz="2800" b="1">
                <a:solidFill>
                  <a:srgbClr val="C00000"/>
                </a:solidFill>
              </a:rPr>
              <a:t>m của số học sinh nữ và số học sinh toàn tr</a:t>
            </a:r>
            <a:r>
              <a:rPr lang="en-US" altLang="en-US" sz="2800" b="1">
                <a:solidFill>
                  <a:srgbClr val="C00000"/>
                </a:solidFill>
                <a:cs typeface="Times New Roman" panose="02020603050405020304" pitchFamily="18" charset="0"/>
              </a:rPr>
              <a:t>ườ</a:t>
            </a:r>
            <a:r>
              <a:rPr lang="en-US" altLang="en-US" sz="2800" b="1">
                <a:solidFill>
                  <a:srgbClr val="C00000"/>
                </a:solidFill>
              </a:rPr>
              <a:t>ng là </a:t>
            </a:r>
            <a:r>
              <a:rPr lang="en-US" altLang="en-US" sz="2800" b="1" smtClean="0">
                <a:solidFill>
                  <a:srgbClr val="C00000"/>
                </a:solidFill>
              </a:rPr>
              <a:t>52,5%</a:t>
            </a:r>
            <a:endParaRPr lang="en-US" altLang="en-US" sz="2800" b="1">
              <a:solidFill>
                <a:srgbClr val="C00000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76835" y="4730750"/>
            <a:ext cx="858033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Thông th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ườ</a:t>
            </a:r>
            <a:r>
              <a:rPr lang="en-US" altLang="en-US" sz="2800" b="1">
                <a:solidFill>
                  <a:srgbClr val="FF0000"/>
                </a:solidFill>
              </a:rPr>
              <a:t>ng ta viết gọn cách tính nh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FF0000"/>
                </a:solidFill>
              </a:rPr>
              <a:t> sau:</a:t>
            </a:r>
          </a:p>
          <a:p>
            <a:pPr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     315  :  600  =  0,525  =  </a:t>
            </a:r>
            <a:r>
              <a:rPr lang="en-US" altLang="en-US" sz="2800" b="1" smtClean="0">
                <a:solidFill>
                  <a:srgbClr val="FF0000"/>
                </a:solidFill>
              </a:rPr>
              <a:t>52,5%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610349" y="169817"/>
            <a:ext cx="701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800" b="1" smtClean="0">
                <a:solidFill>
                  <a:srgbClr val="0000FF"/>
                </a:solidFill>
              </a:rPr>
              <a:t>TOÁN 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315744" y="563880"/>
            <a:ext cx="701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GIẢI TOÁN VỀ TỈ SỐ PHẦN TRĂM 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87531" y="2124483"/>
            <a:ext cx="1467394" cy="47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287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2698" y="801029"/>
            <a:ext cx="118393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 a) Ví dụ: </a:t>
            </a:r>
            <a:r>
              <a:rPr lang="en-US" altLang="en-US" sz="3200" b="1">
                <a:solidFill>
                  <a:srgbClr val="0000FF"/>
                </a:solidFill>
              </a:rPr>
              <a:t>Tr</a:t>
            </a:r>
            <a:r>
              <a:rPr lang="vi-VN" altLang="en-US" sz="3200" b="1">
                <a:solidFill>
                  <a:srgbClr val="0000FF"/>
                </a:solidFill>
              </a:rPr>
              <a:t>ư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ờ</a:t>
            </a:r>
            <a:r>
              <a:rPr lang="en-US" altLang="en-US" sz="3200" b="1">
                <a:solidFill>
                  <a:srgbClr val="0000FF"/>
                </a:solidFill>
              </a:rPr>
              <a:t>ng tiểu học  Vạn Thọ có 600 học sinh, trong </a:t>
            </a:r>
            <a:r>
              <a:rPr lang="vi-VN" altLang="en-US" sz="3200" b="1">
                <a:solidFill>
                  <a:srgbClr val="0000FF"/>
                </a:solidFill>
              </a:rPr>
              <a:t>đ</a:t>
            </a:r>
            <a:r>
              <a:rPr lang="en-US" altLang="en-US" sz="3200" b="1">
                <a:solidFill>
                  <a:srgbClr val="0000FF"/>
                </a:solidFill>
              </a:rPr>
              <a:t>ó có 315 học sinh nữ. Tìm tỉ số phần tr</a:t>
            </a:r>
            <a:r>
              <a:rPr lang="vi-VN" altLang="en-US" sz="3200" b="1">
                <a:solidFill>
                  <a:srgbClr val="0000FF"/>
                </a:solidFill>
              </a:rPr>
              <a:t>ă</a:t>
            </a:r>
            <a:r>
              <a:rPr lang="en-US" altLang="en-US" sz="3200" b="1">
                <a:solidFill>
                  <a:srgbClr val="0000FF"/>
                </a:solidFill>
              </a:rPr>
              <a:t>m của số học sinh nữ và số học sinh toàn tr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ườ</a:t>
            </a:r>
            <a:r>
              <a:rPr lang="en-US" altLang="en-US" sz="3200" b="1">
                <a:solidFill>
                  <a:srgbClr val="0000FF"/>
                </a:solidFill>
              </a:rPr>
              <a:t>ng.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83374" y="2441856"/>
            <a:ext cx="4152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76518" y="2975909"/>
            <a:ext cx="11681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Tỉ số phần trăm của số học sinh nữ và số học sinh toàn trường là: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567082" y="4317348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= 52,5%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90365" y="5012112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Đáp số: 52,5%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28683" y="3591205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315 : 600 = 0,525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6201" y="4306652"/>
            <a:ext cx="1107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0,525</a:t>
            </a:r>
          </a:p>
        </p:txBody>
      </p:sp>
    </p:spTree>
    <p:extLst>
      <p:ext uri="{BB962C8B-B14F-4D97-AF65-F5344CB8AC3E}">
        <p14:creationId xmlns:p14="http://schemas.microsoft.com/office/powerpoint/2010/main" val="8157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3060" y="1966726"/>
            <a:ext cx="11698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CC"/>
                </a:solidFill>
              </a:rPr>
              <a:t>Muốn tìm tỉ số phần tr</a:t>
            </a:r>
            <a:r>
              <a:rPr lang="vi-VN" altLang="en-US" sz="3200" b="1">
                <a:solidFill>
                  <a:srgbClr val="CC00CC"/>
                </a:solidFill>
              </a:rPr>
              <a:t>ă</a:t>
            </a:r>
            <a:r>
              <a:rPr lang="en-US" altLang="en-US" sz="3200" b="1">
                <a:solidFill>
                  <a:srgbClr val="CC00CC"/>
                </a:solidFill>
              </a:rPr>
              <a:t>m của hai số  315 và 600 ta làm nh</a:t>
            </a:r>
            <a:r>
              <a:rPr lang="vi-VN" altLang="en-US" sz="3200" b="1">
                <a:solidFill>
                  <a:srgbClr val="CC00CC"/>
                </a:solidFill>
              </a:rPr>
              <a:t>ư</a:t>
            </a:r>
            <a:r>
              <a:rPr lang="en-US" altLang="en-US" sz="3200" b="1">
                <a:solidFill>
                  <a:srgbClr val="CC00CC"/>
                </a:solidFill>
              </a:rPr>
              <a:t> sau: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67870" y="2564092"/>
            <a:ext cx="6578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CC"/>
                </a:solidFill>
              </a:rPr>
              <a:t>- Tìm  th</a:t>
            </a:r>
            <a:r>
              <a:rPr lang="en-US" altLang="en-US" sz="3200" b="1">
                <a:solidFill>
                  <a:srgbClr val="CC00CC"/>
                </a:solidFill>
                <a:cs typeface="Times New Roman" panose="02020603050405020304" pitchFamily="18" charset="0"/>
              </a:rPr>
              <a:t>ươ</a:t>
            </a:r>
            <a:r>
              <a:rPr lang="en-US" altLang="en-US" sz="3200" b="1">
                <a:solidFill>
                  <a:srgbClr val="CC00CC"/>
                </a:solidFill>
              </a:rPr>
              <a:t>ng của 315 và 600.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67870" y="3127655"/>
            <a:ext cx="110041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CC"/>
                </a:solidFill>
              </a:rPr>
              <a:t>- Nhân th</a:t>
            </a:r>
            <a:r>
              <a:rPr lang="en-US" altLang="en-US" sz="3200" b="1">
                <a:solidFill>
                  <a:srgbClr val="CC00CC"/>
                </a:solidFill>
                <a:cs typeface="Times New Roman" panose="02020603050405020304" pitchFamily="18" charset="0"/>
              </a:rPr>
              <a:t>ươ</a:t>
            </a:r>
            <a:r>
              <a:rPr lang="en-US" altLang="en-US" sz="3200" b="1">
                <a:solidFill>
                  <a:srgbClr val="CC00CC"/>
                </a:solidFill>
              </a:rPr>
              <a:t>ng </a:t>
            </a:r>
            <a:r>
              <a:rPr lang="vi-VN" altLang="en-US" sz="3200" b="1">
                <a:solidFill>
                  <a:srgbClr val="CC00CC"/>
                </a:solidFill>
              </a:rPr>
              <a:t>đ</a:t>
            </a:r>
            <a:r>
              <a:rPr lang="en-US" altLang="en-US" sz="3200" b="1">
                <a:solidFill>
                  <a:srgbClr val="CC00CC"/>
                </a:solidFill>
              </a:rPr>
              <a:t>ó với 100 và viết thêm kí hiệu % vào bên phải tích tìm </a:t>
            </a:r>
            <a:r>
              <a:rPr lang="vi-VN" altLang="en-US" sz="3200" b="1">
                <a:solidFill>
                  <a:srgbClr val="CC00CC"/>
                </a:solidFill>
              </a:rPr>
              <a:t>đư</a:t>
            </a:r>
            <a:r>
              <a:rPr lang="en-US" altLang="en-US" sz="3200" b="1">
                <a:solidFill>
                  <a:srgbClr val="CC00CC"/>
                </a:solidFill>
              </a:rPr>
              <a:t>ợc.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721658" y="475129"/>
            <a:ext cx="105066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*Muốn tìm tỉ số phần trăm của hai số 315 và  600 ta làm như thế nào?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748552" y="1438181"/>
            <a:ext cx="32239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 nhớ: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5799" y="4267200"/>
            <a:ext cx="981928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7030A0"/>
                </a:solidFill>
              </a:rPr>
              <a:t>*Ví dụ: Tìm tỉ số phần tr</a:t>
            </a:r>
            <a:r>
              <a:rPr lang="vi-VN" altLang="en-US" sz="3200" b="1">
                <a:solidFill>
                  <a:srgbClr val="7030A0"/>
                </a:solidFill>
              </a:rPr>
              <a:t>ă</a:t>
            </a:r>
            <a:r>
              <a:rPr lang="en-US" altLang="en-US" sz="3200" b="1">
                <a:solidFill>
                  <a:srgbClr val="7030A0"/>
                </a:solidFill>
              </a:rPr>
              <a:t>m của </a:t>
            </a:r>
            <a:r>
              <a:rPr lang="en-US" altLang="en-US" sz="3200" b="1" smtClean="0">
                <a:solidFill>
                  <a:srgbClr val="7030A0"/>
                </a:solidFill>
              </a:rPr>
              <a:t>a và b.</a:t>
            </a:r>
            <a:endParaRPr lang="en-US" altLang="en-US" sz="3200" b="1">
              <a:solidFill>
                <a:srgbClr val="7030A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043517" y="4902200"/>
            <a:ext cx="49096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7030A0"/>
                </a:solidFill>
              </a:rPr>
              <a:t> </a:t>
            </a:r>
            <a:r>
              <a:rPr lang="en-US" altLang="en-US" sz="3200" b="1" smtClean="0">
                <a:solidFill>
                  <a:srgbClr val="7030A0"/>
                </a:solidFill>
              </a:rPr>
              <a:t>a </a:t>
            </a:r>
            <a:r>
              <a:rPr lang="en-US" altLang="en-US" sz="3200" b="1">
                <a:solidFill>
                  <a:srgbClr val="7030A0"/>
                </a:solidFill>
              </a:rPr>
              <a:t>: </a:t>
            </a:r>
            <a:r>
              <a:rPr lang="en-US" altLang="en-US" sz="3200" b="1" smtClean="0">
                <a:solidFill>
                  <a:srgbClr val="7030A0"/>
                </a:solidFill>
              </a:rPr>
              <a:t>b</a:t>
            </a:r>
            <a:r>
              <a:rPr lang="vi-VN" altLang="en-US" sz="3200" b="1" smtClean="0">
                <a:solidFill>
                  <a:srgbClr val="7030A0"/>
                </a:solidFill>
              </a:rPr>
              <a:t> </a:t>
            </a:r>
            <a:r>
              <a:rPr lang="vi-VN" altLang="en-US" sz="3200" b="1">
                <a:solidFill>
                  <a:srgbClr val="7030A0"/>
                </a:solidFill>
              </a:rPr>
              <a:t>= </a:t>
            </a:r>
            <a:r>
              <a:rPr lang="en-US" altLang="en-US" sz="3200" b="1" smtClean="0">
                <a:solidFill>
                  <a:srgbClr val="FF0000"/>
                </a:solidFill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</a:rPr>
              <a:t>c</a:t>
            </a:r>
            <a:r>
              <a:rPr lang="vi-VN" altLang="en-US" sz="3200" b="1" smtClean="0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7030A0"/>
                </a:solidFill>
              </a:rPr>
              <a:t>x 100 = … %.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1330" y="623047"/>
            <a:ext cx="11026588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b) Bài toán: </a:t>
            </a:r>
            <a:r>
              <a:rPr lang="en-US" altLang="en-US" sz="3200" b="1">
                <a:solidFill>
                  <a:srgbClr val="0000FF"/>
                </a:solidFill>
              </a:rPr>
              <a:t>Trong 80 kg n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ướ</a:t>
            </a:r>
            <a:r>
              <a:rPr lang="en-US" altLang="en-US" sz="3200" b="1">
                <a:solidFill>
                  <a:srgbClr val="0000FF"/>
                </a:solidFill>
              </a:rPr>
              <a:t>c biển có 2,8 kg muối. Tìm tỉ số phần tr</a:t>
            </a:r>
            <a:r>
              <a:rPr lang="vi-VN" altLang="en-US" sz="3200" b="1">
                <a:solidFill>
                  <a:srgbClr val="0000FF"/>
                </a:solidFill>
              </a:rPr>
              <a:t>ă</a:t>
            </a:r>
            <a:r>
              <a:rPr lang="en-US" altLang="en-US" sz="3200" b="1">
                <a:solidFill>
                  <a:srgbClr val="0000FF"/>
                </a:solidFill>
              </a:rPr>
              <a:t>m của l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ượ</a:t>
            </a:r>
            <a:r>
              <a:rPr lang="en-US" altLang="en-US" sz="3200" b="1">
                <a:solidFill>
                  <a:srgbClr val="0000FF"/>
                </a:solidFill>
              </a:rPr>
              <a:t>ng muối trong n</a:t>
            </a:r>
            <a:r>
              <a:rPr lang="vi-VN" altLang="en-US" sz="3200" b="1">
                <a:solidFill>
                  <a:srgbClr val="0000FF"/>
                </a:solidFill>
              </a:rPr>
              <a:t>ư</a:t>
            </a:r>
            <a:r>
              <a:rPr lang="en-US" altLang="en-US" sz="3200" b="1">
                <a:solidFill>
                  <a:srgbClr val="0000FF"/>
                </a:solidFill>
              </a:rPr>
              <a:t>ớc biển.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77642" y="1864659"/>
            <a:ext cx="19447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34352" y="2465294"/>
            <a:ext cx="1050189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Tỉ số phần tr</a:t>
            </a:r>
            <a:r>
              <a:rPr lang="vi-VN" altLang="en-US" sz="3200" b="1">
                <a:solidFill>
                  <a:srgbClr val="0000FF"/>
                </a:solidFill>
              </a:rPr>
              <a:t>ă</a:t>
            </a:r>
            <a:r>
              <a:rPr lang="en-US" altLang="en-US" sz="3200" b="1">
                <a:solidFill>
                  <a:srgbClr val="0000FF"/>
                </a:solidFill>
              </a:rPr>
              <a:t>m của l</a:t>
            </a:r>
            <a:r>
              <a:rPr lang="vi-VN" altLang="en-US" sz="3200" b="1">
                <a:solidFill>
                  <a:srgbClr val="0000FF"/>
                </a:solidFill>
              </a:rPr>
              <a:t>ư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ợ</a:t>
            </a:r>
            <a:r>
              <a:rPr lang="en-US" altLang="en-US" sz="3200" b="1">
                <a:solidFill>
                  <a:srgbClr val="0000FF"/>
                </a:solidFill>
              </a:rPr>
              <a:t>ng muối trong n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ướ</a:t>
            </a:r>
            <a:r>
              <a:rPr lang="en-US" altLang="en-US" sz="3200" b="1">
                <a:solidFill>
                  <a:srgbClr val="0000FF"/>
                </a:solidFill>
              </a:rPr>
              <a:t>c biển là: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50666" y="3079376"/>
            <a:ext cx="447303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2,8  : 80   =  0,035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097434" y="3697941"/>
            <a:ext cx="486199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0,035 = 3,5 %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994239" y="4370294"/>
            <a:ext cx="466751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Đáp số: 3,5 %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94011" y="1071282"/>
            <a:ext cx="90543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</a:rPr>
              <a:t>*Muốn tìm tỉ số phần trăm của hai số ta làm như thế nào 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85046" y="2145086"/>
            <a:ext cx="9493624" cy="23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2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Muốn tìm tỉ số phần trăm của hai số ta làm như sau:</a:t>
            </a:r>
          </a:p>
          <a:p>
            <a:pPr eaLnBrk="1" hangingPunct="1">
              <a:spcBef>
                <a:spcPts val="102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  - Tìm thương của hai số.</a:t>
            </a:r>
          </a:p>
          <a:p>
            <a:pPr eaLnBrk="1" hangingPunct="1">
              <a:spcBef>
                <a:spcPts val="102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  - Nhân thương đó với 100 rồi viết thêm kí hiệu % vào bên phải số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40441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684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2021-08-07T03:38:00Z</dcterms:created>
  <dcterms:modified xsi:type="dcterms:W3CDTF">2021-12-20T03:05:24Z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E1030C6D988E4C148EE3AE36AF706F21</vt:lpwstr>
  </property>
  <property fmtid="{D5CDD505-2E9C-101B-9397-08002B2CF9AE}" pid="3" name="KSOProductBuildVer">
    <vt:lpwstr>1033-11.2.0.10351</vt:lpwstr>
  </property>
</Properties>
</file>