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6" r:id="rId2"/>
    <p:sldMasterId id="2147483868" r:id="rId3"/>
  </p:sldMasterIdLst>
  <p:notesMasterIdLst>
    <p:notesMasterId r:id="rId25"/>
  </p:notesMasterIdLst>
  <p:sldIdLst>
    <p:sldId id="274" r:id="rId4"/>
    <p:sldId id="258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6" r:id="rId14"/>
    <p:sldId id="277" r:id="rId15"/>
    <p:sldId id="282" r:id="rId16"/>
    <p:sldId id="279" r:id="rId17"/>
    <p:sldId id="269" r:id="rId18"/>
    <p:sldId id="280" r:id="rId19"/>
    <p:sldId id="268" r:id="rId20"/>
    <p:sldId id="281" r:id="rId21"/>
    <p:sldId id="272" r:id="rId22"/>
    <p:sldId id="265" r:id="rId23"/>
    <p:sldId id="267" r:id="rId24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2208E2"/>
    <a:srgbClr val="0B1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63" d="100"/>
          <a:sy n="63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AAC2A1-FE37-4929-B92A-B969FB69084E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2DDDFB5-FF41-45FE-B0B9-1443E65E2630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DBB6A-B5E1-4DF2-8A61-33BE4C78B205}" type="slidenum">
              <a:rPr lang="vi-VN" altLang="en-US"/>
              <a:pPr>
                <a:spcBef>
                  <a:spcPct val="0"/>
                </a:spcBef>
              </a:pPr>
              <a:t>3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42A77B-ABC5-4B6D-B16C-3BBDD79AD058}" type="slidenum">
              <a:rPr lang="vi-VN" altLang="en-US"/>
              <a:pPr>
                <a:spcBef>
                  <a:spcPct val="0"/>
                </a:spcBef>
              </a:pPr>
              <a:t>4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DBA75F-F833-492F-AC98-F615865944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7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20AD-A452-4942-8BA2-425A2582B9FB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A9221-75E6-44E1-97A0-7691849CF75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6918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C473-BD76-4416-B238-C33861061FB9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9835-911E-42C3-9C07-C91AC75AEAC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8756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BE36-FA15-47F7-8200-FAB7C995E7FB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01FE8-B1E5-437A-AA1F-F7E0AB605F9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9333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866" y="275167"/>
            <a:ext cx="1097227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865" y="1600729"/>
            <a:ext cx="5422635" cy="219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9501" y="1600729"/>
            <a:ext cx="5422636" cy="219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865" y="3926418"/>
            <a:ext cx="5422635" cy="2200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9501" y="3926418"/>
            <a:ext cx="5422636" cy="2200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60DDE1F-0AFF-416F-8EB5-5F2CF2501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14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F399B-CE22-45E9-93FB-FBCE4B0E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155C3-2BB7-4BCF-A5A8-FBB7CE7A4C76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BA2C3-F989-4619-B73C-1F6D71DD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86AE-6792-4A39-8AA4-4EEE64B0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C68A8E-AE80-4C47-AB6D-1742989658DA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04C63-1A83-4A46-BB57-21B82B7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7FDB7-4C7E-4C32-9EF6-463E1D587D9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97475-0754-4591-B3EB-4F94CC1D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D8470-1BBA-4B71-81EF-7AAA5B99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15EEA7-49C4-4CEB-9FE3-FFA8484F61DA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5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DC6B-DCBD-4DBC-9A15-421C310C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F1D31-5F49-42B8-87DA-BDD4EB1F7C7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84792-4868-4B81-A89C-0787F3A8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6A3C9-91E5-4D4F-A426-7EED2364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AB0DF-1D5F-41FC-BAE0-44AC1B7B7280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6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B87F96-EEA9-467C-B586-868DF9BF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09ADA-9E7B-48E0-8EC4-549C63C6446E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EAD2C3-AB18-468D-BCF7-2FF2803B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385EE0-73C3-469E-9DF6-973C2CFB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5B1BA1-8194-46C3-96BC-C08242F957BB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6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A66975-1AD3-48A2-B251-4A979DAB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FAA09-918D-4901-81E9-03A4855BF73E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4D6715-AA57-46C5-A7B4-6DE060B3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E644AF-CAA2-4874-8168-FB8E0A4B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99A8D-90C5-4844-BDD1-B8A92FC84F52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18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BD2A95-7795-4CB4-9A57-AB15A036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22830-84AF-409E-8712-F7703764D7C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6CC082-E37A-440C-AF2D-EC6990BD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D1B00A-B78B-4267-A853-BCF89D0C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AAC36-E4A7-45F9-AE1C-C864550B8F3D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71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BCE15E-625E-4AB7-8ED3-E2305A32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0536E-D869-4033-92DB-8D44B850097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4DED88-F6DD-433E-80C1-DFBAADA3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FA2F2-3A39-4710-B9BC-C8B89E23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322DFB-D4F7-405E-B90D-5CB1DA57058C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793A-BA6D-444F-A3C6-F2160ECFE44C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4C258-D880-43A8-9843-EA06F7FCDF5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54336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E0A9BC-8D59-4B22-846F-1F3D51F2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98C8-032D-4557-916D-7D52FFE3421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30DAA-6D81-442E-A139-1574920F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8BA85-63FB-481D-B387-8243CA83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C3FFA-BF1D-4BE5-9C4D-4F6FA8BDD9A2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72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7DAF4B-E04D-4374-8EA4-AB5E9291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B7CA2-6F93-429E-A308-3278C263F0A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A48DF9-C726-47F7-9AB2-DA9C4396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33FB14-4BF5-465E-BD50-F16A3E5E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5C3A2-6268-4E60-92D5-5EE1F2B9EA1B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9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45ED7-6A0E-4E53-BFF6-CB79C8E4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44826-603A-4217-B1F2-76E49219CEF1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B1ABC-0011-4BC3-BEC3-36DCC13B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4D19-5A77-4E78-B286-46B5345D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6CD82-07A6-406A-AC55-F1DFCA8F6479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2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BDAB3-E651-425B-8A6E-0C32C44B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2DF75-E1C0-4D81-8897-77C9F68FEF2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47A1C-9025-4D8A-8A41-22117CA8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4AD8D-B05D-4295-B85B-557EB359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65E41-0283-402E-9D73-4B482C4B08E6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51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1AF0-0E73-4F01-AFC8-961C1EEA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D8E7B-DCDC-4EF9-9F01-828CE3EEF15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47C5C-76EA-47AA-823A-AE90C282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F84F8-0341-4FA0-80F3-65C3A899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19960-40BD-41BC-88FB-45EC90C6283A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8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E53B-FBEB-4088-A1BC-481469A8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86924-A966-4D0A-9A6E-AA8799728AFE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8BB60-11DE-4E26-8E58-DB4E6AA1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995C-7228-4BA4-A399-97D26396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7771B1-69E2-4008-BB3D-C7999646DC35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2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072F4-D83A-420D-B7BF-F1FBCFA4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95BEF-0891-4A76-8B7F-666225C04A7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845-0FA8-4428-9A42-8C8B73D5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B69BF-EF45-45DB-942E-0E20A45D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7D61A-4CFE-4D23-86EB-F61666135CB1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72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3CF1D-72DB-4B4E-BD56-C94AFDA4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286D9-3817-431F-937C-C3843B2856A1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774D8D-4DE8-4E03-8A80-F20B91DB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EFE9D5-A454-4EC7-A69E-AE814D6F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BF4294-0B43-4EA8-93FF-16F342F523A9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92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86B6FC-FA23-4D6A-942D-F7F27E89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B8623-9476-4CA9-AD21-5A2F143F79C7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296851-7E1F-4315-A4DC-F0822E0E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38176C-152F-4F9C-B74E-C6681DA6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B9B40-D4BD-49A9-896A-DADA5FAFEA6B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72BB48-BFCD-44DB-A5EB-A7AB0305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7D6C3-606E-4F88-95D9-9E1C4C117A7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F4199E5-243E-4F71-BEDE-ED4A4B14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158481-7401-4FE1-A26D-2FB67C98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9BD469-2C39-4923-BE7C-CCE6E99D9FEB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FDD0-576E-4991-9A77-1A2158FD93D1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506E4-5D88-4E4C-8AF4-18490204CA3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91198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1B2E12-D9ED-471B-BA8E-716F6A98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3DA00-A5F0-4962-BAB7-1662D52D46F7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4BA976-5DC6-44B8-90EF-1F090879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27E144-557D-4519-98B8-CA322648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2D39B1-8A1A-42C7-A813-98D7B5DA1F12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44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7DF552-63DE-421D-BB44-54669B3F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3084C-26DF-4010-B026-07E2617B1FE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B00388-1A2A-485A-8930-444EA73D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00B78-CD86-40A2-ACFE-8A7A7BFF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E200C-601D-4ADB-90FE-59082B39D644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06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555D24-727A-4023-BE53-B71E1D96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F864B-47B7-4271-84AB-B3C01984029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2C7949-6A35-4180-8558-A7C2D125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A2F652-A879-44A1-BEA6-0D8EF2C5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758F21-9568-443A-B5B1-55B76CC7ED8D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7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7392-C8C8-4F9B-8E8F-B16CB877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A03B6-551B-4DC9-B19F-BEA922FBD77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1B895-CBDB-4D1E-A932-FF055867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80E78-CD4B-4078-AA56-E0638934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4983C-28CA-4BD2-AA1D-9484A5647B57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89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3185-5045-497D-94E7-9C4B7724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16E14-D6F3-4521-B8D4-B230C8C0C127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138D0-9BB2-4E53-A2EE-40B81FA9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69C7A-7A09-496C-97E0-4944BCB4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E867E-3CA2-4B06-9760-E1C51179401E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9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30F4-4D1C-4532-8BEA-F04043773661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8D381-6E63-4362-9968-16FDA9E0801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0842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4F6E-40B4-4E79-A11D-BDAC1BC1F157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B3527-A2E2-4123-A1CD-BF4C03859BE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1816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F0F0-6133-4247-B252-E33798C56C7D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0512A-E43D-4E1A-833D-2C50B7C90AA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5265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ADCE-C2F7-4B10-9588-904E20B99F94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14750-B9C5-4766-A883-926D7BFFB90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3935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C534-6110-4E68-8BA6-665C80D82210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A7973-48A6-49C0-B6DC-DA4F911DCB0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9213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03CC-5C31-4D1B-85AA-AC102F937A02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62720-DA74-4141-B5CB-836CE46DBA2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257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F9C84-C1E2-4B8B-A2CE-01EC01A9F1A3}" type="datetimeFigureOut">
              <a:rPr lang="vi-VN"/>
              <a:pPr>
                <a:defRPr/>
              </a:pPr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CEA396CD-5CA8-44F2-A1B5-1467B132D25A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CD26F7-BC22-4BCA-97B9-7CAC49F0C9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CF4010-C55F-40E0-8DD4-E6C03476DF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DADB4-A08E-4517-958F-1FFF94031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5E745-C955-43DD-90D5-A2BE91E03DB0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77A1B-AC28-4CB8-AAEB-4C5D9D07E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1B6C4-4F56-4B72-8A54-C2BD8219C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52A40F-DA83-493C-A796-DFAD95DF1B4D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2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9B18447-C681-48B5-8D75-8F8F233536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397A867-0E63-4C3A-8A42-96938FD257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23A53-6507-4D74-BE88-D138741CA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5195-BCC8-4DBF-B553-73E68B99DB55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19704-0727-4824-89D9-E3DE4EAD6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BDC3F-E865-40B6-8DE8-95A09595E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3D5A5-750E-449B-947C-9A07C026AAAB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3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0.jpeg"/><Relationship Id="rId21" Type="http://schemas.openxmlformats.org/officeDocument/2006/relationships/image" Target="../media/image31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24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9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3105150" y="371475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900FF"/>
                </a:solidFill>
                <a:latin typeface=".VnExoticH" pitchFamily="34" charset="0"/>
              </a:rPr>
              <a:t> </a:t>
            </a:r>
            <a:endParaRPr lang="en-US" altLang="en-US"/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3657600" y="5326063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4102" name="WordArt 3"/>
          <p:cNvSpPr>
            <a:spLocks noChangeArrowheads="1" noChangeShapeType="1" noTextEdit="1"/>
          </p:cNvSpPr>
          <p:nvPr/>
        </p:nvSpPr>
        <p:spPr bwMode="auto">
          <a:xfrm>
            <a:off x="2139988" y="2780928"/>
            <a:ext cx="8429550" cy="2774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1 SỐ TỰ NHIÊN CHO 1 SỐ TỰ NHIÊN</a:t>
            </a:r>
          </a:p>
          <a:p>
            <a:pPr algn="ctr"/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vi-VN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TÌM ĐƯỢC LÀ 1 SỐ THẬP PHÂN</a:t>
            </a:r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(Tr.68)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9998" y="198884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9063" y="1901825"/>
            <a:ext cx="11425237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May 25 bộ quần áo như nhau hết 70 m vải. Hỏi may 6 bộ quần áo như thế hết bao nhiêu mét vải? 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461000" y="3049588"/>
            <a:ext cx="31416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816350" y="3573463"/>
            <a:ext cx="682783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Số vải để may 1 bộ quần áo là: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754563" y="4130675"/>
            <a:ext cx="495141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70 : 25 = 2,8 (m)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676650" y="4668838"/>
            <a:ext cx="71088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Số vải để may 6 bộ quần áo là: 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054600" y="5233988"/>
            <a:ext cx="523557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2,8 × 6 = 16,8 (m)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726238" y="5848350"/>
            <a:ext cx="3752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16,8 m</a:t>
            </a:r>
          </a:p>
        </p:txBody>
      </p:sp>
      <p:sp>
        <p:nvSpPr>
          <p:cNvPr id="16393" name="Text Box 63"/>
          <p:cNvSpPr txBox="1">
            <a:spLocks noChangeArrowheads="1"/>
          </p:cNvSpPr>
          <p:nvPr/>
        </p:nvSpPr>
        <p:spPr bwMode="auto">
          <a:xfrm>
            <a:off x="144711" y="764704"/>
            <a:ext cx="1142523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phân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8307" y="39221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Toán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endParaRPr lang="en-US" altLang="en-US" sz="2400" dirty="0">
              <a:latin typeface="Calibri" panose="020F0502020204030204" pitchFamily="34" charset="0"/>
              <a:ea typeface="Arial Unicode MS" pitchFamily="34" charset="-128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C27B04C7-6E5A-4DAD-9B22-71103ADC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307" y="44624"/>
            <a:ext cx="9144000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 15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12  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m 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56" grpId="0"/>
      <p:bldP spid="14357" grpId="0"/>
      <p:bldP spid="14358" grpId="0"/>
      <p:bldP spid="14359" grpId="0"/>
      <p:bldP spid="14360" grpId="0"/>
      <p:bldP spid="14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>
            <a:extLst>
              <a:ext uri="{FF2B5EF4-FFF2-40B4-BE49-F238E27FC236}">
                <a16:creationId xmlns:a16="http://schemas.microsoft.com/office/drawing/2014/main" id="{8EBF98CC-8F05-4B22-9B06-943C85B1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19" y="4221088"/>
            <a:ext cx="3857625" cy="19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marL="533400" indent="-533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Tx/>
              <a:buAutoNum type="alphaLcParenR"/>
              <a:tabLst>
                <a:tab pos="3840163" algn="l"/>
              </a:tabLst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5,9 : 2 + 13,06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Tx/>
              <a:buAutoNum type="alphaLcParenR"/>
              <a:tabLst>
                <a:tab pos="3840163" algn="l"/>
              </a:tabLst>
              <a:defRPr/>
            </a:pP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 typeface="Arial" panose="020B0604020202020204" pitchFamily="34" charset="0"/>
              <a:buNone/>
              <a:tabLst>
                <a:tab pos="3840163" algn="l"/>
              </a:tabLst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35,04 : 4 – 6,87</a:t>
            </a:r>
          </a:p>
        </p:txBody>
      </p:sp>
      <p:sp>
        <p:nvSpPr>
          <p:cNvPr id="5127" name="TextBox 1">
            <a:extLst>
              <a:ext uri="{FF2B5EF4-FFF2-40B4-BE49-F238E27FC236}">
                <a16:creationId xmlns:a16="http://schemas.microsoft.com/office/drawing/2014/main" id="{D74CEC36-E1FB-4A7A-ADF7-4EAF385A3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52" y="3277937"/>
            <a:ext cx="3384376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1/68: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914CEA-D948-467A-886E-763676529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088" y="4149080"/>
            <a:ext cx="3857625" cy="19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marL="533400" indent="-533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 typeface="Arial" panose="020B0604020202020204" pitchFamily="34" charset="0"/>
              <a:buNone/>
              <a:tabLst>
                <a:tab pos="3840163" algn="l"/>
              </a:tabLst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167  : 25 : 4 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Tx/>
              <a:buChar char="•"/>
              <a:tabLst>
                <a:tab pos="3840163" algn="l"/>
              </a:tabLst>
              <a:defRPr/>
            </a:pP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 typeface="Arial" panose="020B0604020202020204" pitchFamily="34" charset="0"/>
              <a:buNone/>
              <a:tabLst>
                <a:tab pos="3840163" algn="l"/>
              </a:tabLst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8,67 x 4 : 8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10A35D0B-A64B-4BDB-85C0-B1B3E585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9" y="1473262"/>
            <a:ext cx="914400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065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4338966B-A255-481A-9A4D-5307B7771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618" y="766850"/>
            <a:ext cx="9220201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Toán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endParaRPr kumimoji="0" lang="en-US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C66AB399-557C-4553-AEDD-DCA0E5C42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258862"/>
            <a:ext cx="9144000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 15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12  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m  2021</a:t>
            </a:r>
          </a:p>
        </p:txBody>
      </p:sp>
    </p:spTree>
    <p:extLst>
      <p:ext uri="{BB962C8B-B14F-4D97-AF65-F5344CB8AC3E}">
        <p14:creationId xmlns:p14="http://schemas.microsoft.com/office/powerpoint/2010/main" val="2268894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  <p:bldP spid="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>
            <a:extLst>
              <a:ext uri="{FF2B5EF4-FFF2-40B4-BE49-F238E27FC236}">
                <a16:creationId xmlns:a16="http://schemas.microsoft.com/office/drawing/2014/main" id="{9255292F-0D9E-47BF-BBDC-AAF023676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196752"/>
            <a:ext cx="3960440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 marL="533400" indent="-533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 typeface="Arial" panose="020B0604020202020204" pitchFamily="34" charset="0"/>
              <a:buNone/>
              <a:tabLst>
                <a:tab pos="3840163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5,9 : 2 + 13,06</a:t>
            </a:r>
          </a:p>
        </p:txBody>
      </p:sp>
      <p:sp>
        <p:nvSpPr>
          <p:cNvPr id="5127" name="TextBox 1">
            <a:extLst>
              <a:ext uri="{FF2B5EF4-FFF2-40B4-BE49-F238E27FC236}">
                <a16:creationId xmlns:a16="http://schemas.microsoft.com/office/drawing/2014/main" id="{7BEB60A2-86D4-4552-80A7-E81583DB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79401"/>
            <a:ext cx="3672408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1/68: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1D08F61-5C09-46C8-8906-D6110D2F1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189" y="1196752"/>
            <a:ext cx="3048000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marL="533400" indent="-533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 typeface="Arial" panose="020B0604020202020204" pitchFamily="34" charset="0"/>
              <a:buNone/>
              <a:tabLst>
                <a:tab pos="3840163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167 : 25 :  4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D87A442-3C5C-47D7-BBD6-92253C45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46" y="3741316"/>
            <a:ext cx="3578928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35,04 : 4 – 6,87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9E3CE-2E37-4422-BE46-34BD13DC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434" y="1831752"/>
            <a:ext cx="3363912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2,95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13,06</a:t>
            </a: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85072270-617C-47FD-B841-B5C8239B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435" y="2460402"/>
            <a:ext cx="1800225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16,01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4980A-FFA4-4068-8989-C2DEF5AC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59" y="4457278"/>
            <a:ext cx="3213100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8,76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6,87</a:t>
            </a: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742355FB-7723-4FD2-B6AE-991D56F97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460" y="5104978"/>
            <a:ext cx="1430905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 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1,89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B266AF68-AF0C-4518-BE84-3E2CD122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39" y="3711154"/>
            <a:ext cx="2771015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83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8,76 x 4 :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BF897-E692-4BC0-8D3C-772E8B088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189" y="1928590"/>
            <a:ext cx="3048000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6,68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4</a:t>
            </a: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1EE0BD9F-818B-43AF-95D3-16C98882B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764" y="2423890"/>
            <a:ext cx="1543115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1,67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F5785-70A0-4D7D-AF5E-C4438B8FF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189" y="4523954"/>
            <a:ext cx="3341688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  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35,04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9" name="Rectangle 15">
            <a:extLst>
              <a:ext uri="{FF2B5EF4-FFF2-40B4-BE49-F238E27FC236}">
                <a16:creationId xmlns:a16="http://schemas.microsoft.com/office/drawing/2014/main" id="{6D8B544F-C1E9-46DD-A2F9-0BAE3371E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764" y="5158954"/>
            <a:ext cx="1427699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 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4,38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2364753" y="1186823"/>
            <a:ext cx="229096" cy="1152128"/>
          </a:xfrm>
          <a:prstGeom prst="rightBrace">
            <a:avLst>
              <a:gd name="adj1" fmla="val 105000"/>
              <a:gd name="adj2" fmla="val 472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2647330" y="3571830"/>
            <a:ext cx="151641" cy="1561122"/>
          </a:xfrm>
          <a:prstGeom prst="rightBrace">
            <a:avLst>
              <a:gd name="adj1" fmla="val 105000"/>
              <a:gd name="adj2" fmla="val 472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8499367" y="1050398"/>
            <a:ext cx="109302" cy="1420668"/>
          </a:xfrm>
          <a:prstGeom prst="rightBrace">
            <a:avLst>
              <a:gd name="adj1" fmla="val 105000"/>
              <a:gd name="adj2" fmla="val 472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8548425" y="3556543"/>
            <a:ext cx="151641" cy="1561122"/>
          </a:xfrm>
          <a:prstGeom prst="rightBrace">
            <a:avLst>
              <a:gd name="adj1" fmla="val 105000"/>
              <a:gd name="adj2" fmla="val 472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94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  <p:bldP spid="6" grpId="0"/>
      <p:bldP spid="26630" grpId="0"/>
      <p:bldP spid="2" grpId="0"/>
      <p:bldP spid="26632" grpId="0"/>
      <p:bldP spid="3" grpId="0"/>
      <p:bldP spid="26634" grpId="0"/>
      <p:bldP spid="26635" grpId="0"/>
      <p:bldP spid="4" grpId="0"/>
      <p:bldP spid="26637" grpId="0"/>
      <p:bldP spid="5" grpId="0"/>
      <p:bldP spid="26639" grpId="0"/>
      <p:bldP spid="8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0">
            <a:extLst>
              <a:ext uri="{FF2B5EF4-FFF2-40B4-BE49-F238E27FC236}">
                <a16:creationId xmlns:a16="http://schemas.microsoft.com/office/drawing/2014/main" id="{72462EC9-1769-416E-95B4-11E5EFCA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27" y="2282032"/>
            <a:ext cx="2086992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en-US" altLang="en-US" sz="3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8ECA535A-2D31-4434-9D93-09631513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27" y="3082216"/>
            <a:ext cx="2948781" cy="26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- P</a:t>
            </a:r>
            <a:r>
              <a:rPr kumimoji="0" lang="en-US" altLang="en-US" sz="2800" b="0" i="0" u="none" strike="noStrike" kern="1200" cap="none" spc="0" normalizeH="0" baseline="-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HCN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...?m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840163" algn="l"/>
              </a:tabLst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- S</a:t>
            </a:r>
            <a:r>
              <a:rPr kumimoji="0" lang="en-US" altLang="en-US" sz="2800" b="0" i="0" u="none" strike="noStrike" kern="1200" cap="none" spc="0" normalizeH="0" baseline="-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HCN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...?m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F104044A-6613-4157-8210-42121FF9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610" y="2111770"/>
            <a:ext cx="6947270" cy="477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iải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vi-V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: 5 x 2 = 9,6 (m)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vi-V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(24 + 9,6) x 2 = 67,2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vi-V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x 9,6 = 230,4 (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34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2208E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208E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220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208E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 : P: 67,2 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lang="en-US" altLang="en-US" sz="3400" dirty="0">
                <a:solidFill>
                  <a:srgbClr val="220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S: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208E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230,4 m</a:t>
            </a:r>
            <a:r>
              <a:rPr kumimoji="0" lang="en-US" altLang="en-US" sz="3400" b="0" i="0" u="none" strike="noStrike" kern="1200" cap="none" spc="0" normalizeH="0" baseline="30000" noProof="0" dirty="0">
                <a:ln>
                  <a:noFill/>
                </a:ln>
                <a:solidFill>
                  <a:srgbClr val="2208E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  <a:endParaRPr kumimoji="0" lang="en-US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2208E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A5E2DE89-7BAD-45D0-8AB1-0AF5AA257B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1172" y="3348930"/>
            <a:ext cx="17716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53E8FD8C-DC3D-4FEF-A8C5-70AB84D537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6884" y="334893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AC546AD5-2E9A-4FC7-B867-76AF9F52FA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6884" y="3285430"/>
            <a:ext cx="0" cy="127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593CF961-E2DA-4193-AD9E-6C5E65898D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1259" y="3793430"/>
            <a:ext cx="0" cy="127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3">
            <a:extLst>
              <a:ext uri="{FF2B5EF4-FFF2-40B4-BE49-F238E27FC236}">
                <a16:creationId xmlns:a16="http://schemas.microsoft.com/office/drawing/2014/main" id="{BE98E660-39F8-455F-96D4-7A20A54A99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1372" y="379343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id="{607BFDF9-AF34-4724-B667-15B3BF47C4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9009" y="3285430"/>
            <a:ext cx="0" cy="127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8D0357D0-8C44-4171-8A73-6F4FE6178C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5634" y="3285430"/>
            <a:ext cx="0" cy="127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6">
            <a:extLst>
              <a:ext uri="{FF2B5EF4-FFF2-40B4-BE49-F238E27FC236}">
                <a16:creationId xmlns:a16="http://schemas.microsoft.com/office/drawing/2014/main" id="{F9C85210-7892-47DE-A132-1078B0F044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94634" y="3285430"/>
            <a:ext cx="0" cy="127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7">
            <a:extLst>
              <a:ext uri="{FF2B5EF4-FFF2-40B4-BE49-F238E27FC236}">
                <a16:creationId xmlns:a16="http://schemas.microsoft.com/office/drawing/2014/main" id="{2A387787-6EBC-4F9B-9D37-456804766D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1259" y="3285430"/>
            <a:ext cx="0" cy="127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8">
            <a:extLst>
              <a:ext uri="{FF2B5EF4-FFF2-40B4-BE49-F238E27FC236}">
                <a16:creationId xmlns:a16="http://schemas.microsoft.com/office/drawing/2014/main" id="{57764EA2-9CDB-4808-8C54-F1860D3383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7884" y="3285430"/>
            <a:ext cx="0" cy="127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9">
            <a:extLst>
              <a:ext uri="{FF2B5EF4-FFF2-40B4-BE49-F238E27FC236}">
                <a16:creationId xmlns:a16="http://schemas.microsoft.com/office/drawing/2014/main" id="{406A7CF8-75F9-46DE-B1BA-16EFCEF3C5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6884" y="3793430"/>
            <a:ext cx="0" cy="127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4B65E641-413C-40BE-BEC4-910AE277B7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6885" y="3856930"/>
            <a:ext cx="703263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id="{799634D9-73CA-4652-98A6-0203846A2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7848" y="2981166"/>
            <a:ext cx="0" cy="3556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Left Brace 16">
            <a:extLst>
              <a:ext uri="{FF2B5EF4-FFF2-40B4-BE49-F238E27FC236}">
                <a16:creationId xmlns:a16="http://schemas.microsoft.com/office/drawing/2014/main" id="{AA7178FA-8C83-4FDD-99BE-35B176D9BD4A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400153" y="2214661"/>
            <a:ext cx="241300" cy="1747838"/>
          </a:xfrm>
          <a:prstGeom prst="leftBrace">
            <a:avLst>
              <a:gd name="adj1" fmla="val 43863"/>
              <a:gd name="adj2" fmla="val 50000"/>
            </a:avLst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64008" tIns="32004" rIns="64008" bIns="3200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Left Brace 37">
            <a:extLst>
              <a:ext uri="{FF2B5EF4-FFF2-40B4-BE49-F238E27FC236}">
                <a16:creationId xmlns:a16="http://schemas.microsoft.com/office/drawing/2014/main" id="{79B57219-E39B-4425-B1B5-3651D629DB99}"/>
              </a:ext>
            </a:extLst>
          </p:cNvPr>
          <p:cNvSpPr>
            <a:spLocks/>
          </p:cNvSpPr>
          <p:nvPr/>
        </p:nvSpPr>
        <p:spPr bwMode="auto">
          <a:xfrm rot="5400000" flipH="1">
            <a:off x="2923110" y="3696593"/>
            <a:ext cx="138112" cy="690563"/>
          </a:xfrm>
          <a:prstGeom prst="leftBrace">
            <a:avLst>
              <a:gd name="adj1" fmla="val 44375"/>
              <a:gd name="adj2" fmla="val 50000"/>
            </a:avLst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lIns="64008" tIns="32004" rIns="64008" bIns="3200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A923444C-3184-4371-B831-68F409D1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971" y="2594869"/>
            <a:ext cx="949325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24m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C60AAA99-B982-4810-9A74-EBDEED8C4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023" y="4056956"/>
            <a:ext cx="695325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?m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58BB9B96-96E0-40C2-9CA6-0B335BE08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619361"/>
            <a:ext cx="9361040" cy="169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24m,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2/5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dài.Tính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chu vi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mảnh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58BB9B96-96E0-40C2-9CA6-0B335BE08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202" y="98154"/>
            <a:ext cx="2304256" cy="5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3/68: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 animBg="1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">
            <a:extLst>
              <a:ext uri="{FF2B5EF4-FFF2-40B4-BE49-F238E27FC236}">
                <a16:creationId xmlns:a16="http://schemas.microsoft.com/office/drawing/2014/main" id="{F104044A-6613-4157-8210-42121FF9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2132856"/>
            <a:ext cx="10681864" cy="425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840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840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93 : 3 = 31 (km)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103 : 2 = 51,5 (km)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51,5 – 31 = 20,5 (km)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840163" algn="l"/>
              </a:tabLst>
              <a:defRPr/>
            </a:pP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20,5 (km)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BB9B96-96E0-40C2-9CA6-0B335BE08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13945"/>
            <a:ext cx="9696400" cy="16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4/68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93km.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103km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ki-lô-mét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09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43011" name="Picture 3" descr="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73868" b="79889"/>
          <a:stretch>
            <a:fillRect/>
          </a:stretch>
        </p:blipFill>
        <p:spPr bwMode="auto">
          <a:xfrm>
            <a:off x="8610600" y="1744663"/>
            <a:ext cx="1620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9002713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8990013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9007475" y="231775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9004300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8990013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9002713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9002713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9002713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9012238" y="231775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9015413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9007475" y="230505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9007475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9004300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9004300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9018588" y="2306638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9004300" y="2292350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2417763" y="476250"/>
            <a:ext cx="5710237" cy="1016000"/>
          </a:xfrm>
          <a:prstGeom prst="cloudCallout">
            <a:avLst>
              <a:gd name="adj1" fmla="val -59047"/>
              <a:gd name="adj2" fmla="val 161846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2208E2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2208E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208E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b="1" dirty="0">
                <a:solidFill>
                  <a:srgbClr val="2208E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3429000" y="3132138"/>
            <a:ext cx="4683125" cy="584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Chọn phép tính đúng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1541463" y="4102100"/>
            <a:ext cx="24796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136        5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36        27,2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10</a:t>
            </a: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5313363" y="4149725"/>
            <a:ext cx="1905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136      5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36      272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  0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9088438" y="4113213"/>
            <a:ext cx="2286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136       5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36       2,72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  0</a:t>
            </a:r>
          </a:p>
        </p:txBody>
      </p:sp>
      <p:grpSp>
        <p:nvGrpSpPr>
          <p:cNvPr id="43040" name="Group 32"/>
          <p:cNvGrpSpPr>
            <a:grpSpLocks/>
          </p:cNvGrpSpPr>
          <p:nvPr/>
        </p:nvGrpSpPr>
        <p:grpSpPr bwMode="auto">
          <a:xfrm>
            <a:off x="2543175" y="4197350"/>
            <a:ext cx="762000" cy="860425"/>
            <a:chOff x="3640" y="2544"/>
            <a:chExt cx="480" cy="576"/>
          </a:xfrm>
        </p:grpSpPr>
        <p:sp>
          <p:nvSpPr>
            <p:cNvPr id="19495" name="Line 33"/>
            <p:cNvSpPr>
              <a:spLocks noChangeShapeType="1"/>
            </p:cNvSpPr>
            <p:nvPr/>
          </p:nvSpPr>
          <p:spPr bwMode="auto">
            <a:xfrm>
              <a:off x="3648" y="2544"/>
              <a:ext cx="0" cy="576"/>
            </a:xfrm>
            <a:prstGeom prst="line">
              <a:avLst/>
            </a:prstGeom>
            <a:noFill/>
            <a:ln w="28575">
              <a:solidFill>
                <a:srgbClr val="2208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34"/>
            <p:cNvSpPr>
              <a:spLocks noChangeShapeType="1"/>
            </p:cNvSpPr>
            <p:nvPr/>
          </p:nvSpPr>
          <p:spPr bwMode="auto">
            <a:xfrm>
              <a:off x="3640" y="2808"/>
              <a:ext cx="480" cy="0"/>
            </a:xfrm>
            <a:prstGeom prst="line">
              <a:avLst/>
            </a:prstGeom>
            <a:noFill/>
            <a:ln w="28575">
              <a:solidFill>
                <a:srgbClr val="2208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43" name="Group 35"/>
          <p:cNvGrpSpPr>
            <a:grpSpLocks/>
          </p:cNvGrpSpPr>
          <p:nvPr/>
        </p:nvGrpSpPr>
        <p:grpSpPr bwMode="auto">
          <a:xfrm>
            <a:off x="6270625" y="4186238"/>
            <a:ext cx="762000" cy="915987"/>
            <a:chOff x="1816" y="2572"/>
            <a:chExt cx="480" cy="576"/>
          </a:xfrm>
        </p:grpSpPr>
        <p:sp>
          <p:nvSpPr>
            <p:cNvPr id="19493" name="Line 36"/>
            <p:cNvSpPr>
              <a:spLocks noChangeShapeType="1"/>
            </p:cNvSpPr>
            <p:nvPr/>
          </p:nvSpPr>
          <p:spPr bwMode="auto">
            <a:xfrm>
              <a:off x="1824" y="2572"/>
              <a:ext cx="0" cy="576"/>
            </a:xfrm>
            <a:prstGeom prst="line">
              <a:avLst/>
            </a:prstGeom>
            <a:noFill/>
            <a:ln w="28575">
              <a:solidFill>
                <a:srgbClr val="2208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7"/>
            <p:cNvSpPr>
              <a:spLocks noChangeShapeType="1"/>
            </p:cNvSpPr>
            <p:nvPr/>
          </p:nvSpPr>
          <p:spPr bwMode="auto">
            <a:xfrm>
              <a:off x="1816" y="2836"/>
              <a:ext cx="480" cy="0"/>
            </a:xfrm>
            <a:prstGeom prst="line">
              <a:avLst/>
            </a:prstGeom>
            <a:noFill/>
            <a:ln w="28575">
              <a:solidFill>
                <a:srgbClr val="2208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46" name="Group 38"/>
          <p:cNvGrpSpPr>
            <a:grpSpLocks/>
          </p:cNvGrpSpPr>
          <p:nvPr/>
        </p:nvGrpSpPr>
        <p:grpSpPr bwMode="auto">
          <a:xfrm>
            <a:off x="10069513" y="4151313"/>
            <a:ext cx="762000" cy="914400"/>
            <a:chOff x="1816" y="2572"/>
            <a:chExt cx="480" cy="576"/>
          </a:xfrm>
        </p:grpSpPr>
        <p:sp>
          <p:nvSpPr>
            <p:cNvPr id="19491" name="Line 39"/>
            <p:cNvSpPr>
              <a:spLocks noChangeShapeType="1"/>
            </p:cNvSpPr>
            <p:nvPr/>
          </p:nvSpPr>
          <p:spPr bwMode="auto">
            <a:xfrm>
              <a:off x="1824" y="2572"/>
              <a:ext cx="0" cy="576"/>
            </a:xfrm>
            <a:prstGeom prst="line">
              <a:avLst/>
            </a:prstGeom>
            <a:noFill/>
            <a:ln w="28575">
              <a:solidFill>
                <a:srgbClr val="2208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40"/>
            <p:cNvSpPr>
              <a:spLocks noChangeShapeType="1"/>
            </p:cNvSpPr>
            <p:nvPr/>
          </p:nvSpPr>
          <p:spPr bwMode="auto">
            <a:xfrm>
              <a:off x="1816" y="2836"/>
              <a:ext cx="480" cy="0"/>
            </a:xfrm>
            <a:prstGeom prst="line">
              <a:avLst/>
            </a:prstGeom>
            <a:noFill/>
            <a:ln w="28575">
              <a:solidFill>
                <a:srgbClr val="2208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49" name="Oval 41"/>
          <p:cNvSpPr>
            <a:spLocks noChangeArrowheads="1"/>
          </p:cNvSpPr>
          <p:nvPr/>
        </p:nvSpPr>
        <p:spPr bwMode="auto">
          <a:xfrm>
            <a:off x="5556250" y="5902325"/>
            <a:ext cx="9906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050" name="Oval 42"/>
          <p:cNvSpPr>
            <a:spLocks noChangeArrowheads="1"/>
          </p:cNvSpPr>
          <p:nvPr/>
        </p:nvSpPr>
        <p:spPr bwMode="auto">
          <a:xfrm>
            <a:off x="9618663" y="5894388"/>
            <a:ext cx="1068387" cy="533400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50000">
                <a:srgbClr val="B8FFB8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051" name="Oval 43"/>
          <p:cNvSpPr>
            <a:spLocks noChangeArrowheads="1"/>
          </p:cNvSpPr>
          <p:nvPr/>
        </p:nvSpPr>
        <p:spPr bwMode="auto">
          <a:xfrm>
            <a:off x="1922463" y="5830888"/>
            <a:ext cx="9906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59" name="Oval 51"/>
          <p:cNvSpPr>
            <a:spLocks noChangeArrowheads="1"/>
          </p:cNvSpPr>
          <p:nvPr/>
        </p:nvSpPr>
        <p:spPr bwMode="auto">
          <a:xfrm>
            <a:off x="8688388" y="1992313"/>
            <a:ext cx="1524000" cy="1397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008" tIns="32004" rIns="64008" bIns="3200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43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430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43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85" decel="100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85" decel="100000"/>
                                        <p:tgtEl>
                                          <p:spTgt spid="43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430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85" decel="1000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85" decel="100000"/>
                                        <p:tgtEl>
                                          <p:spTgt spid="43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85" decel="100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85" decel="100000"/>
                                        <p:tgtEl>
                                          <p:spTgt spid="43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43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85" decel="1000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85" decel="100000"/>
                                        <p:tgtEl>
                                          <p:spTgt spid="43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385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4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2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0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8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6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4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8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7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8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9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1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16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1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2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2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9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3" dur="2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2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2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8" dur="2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1" dur="20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2" grpId="1" animBg="1"/>
      <p:bldP spid="43013" grpId="0" animBg="1"/>
      <p:bldP spid="43013" grpId="1" animBg="1"/>
      <p:bldP spid="43014" grpId="0" animBg="1"/>
      <p:bldP spid="43014" grpId="1" animBg="1"/>
      <p:bldP spid="43015" grpId="0" animBg="1"/>
      <p:bldP spid="43015" grpId="1" animBg="1"/>
      <p:bldP spid="43016" grpId="0" animBg="1"/>
      <p:bldP spid="43016" grpId="1" animBg="1"/>
      <p:bldP spid="43017" grpId="0" animBg="1"/>
      <p:bldP spid="43017" grpId="1" animBg="1"/>
      <p:bldP spid="43018" grpId="0" animBg="1"/>
      <p:bldP spid="43018" grpId="1" animBg="1"/>
      <p:bldP spid="43019" grpId="0" animBg="1"/>
      <p:bldP spid="43019" grpId="1" animBg="1"/>
      <p:bldP spid="43020" grpId="0" animBg="1"/>
      <p:bldP spid="43020" grpId="1" animBg="1"/>
      <p:bldP spid="43021" grpId="0" animBg="1"/>
      <p:bldP spid="43021" grpId="1" animBg="1"/>
      <p:bldP spid="43022" grpId="0" animBg="1"/>
      <p:bldP spid="43022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7" grpId="0" animBg="1"/>
      <p:bldP spid="43027" grpId="1" animBg="1"/>
      <p:bldP spid="43036" grpId="0" animBg="1"/>
      <p:bldP spid="43037" grpId="0"/>
      <p:bldP spid="43038" grpId="0"/>
      <p:bldP spid="43039" grpId="0"/>
      <p:bldP spid="43049" grpId="0" animBg="1"/>
      <p:bldP spid="43049" grpId="1" animBg="1"/>
      <p:bldP spid="43050" grpId="0" animBg="1"/>
      <p:bldP spid="43050" grpId="1" animBg="1"/>
      <p:bldP spid="43051" grpId="0" animBg="1"/>
      <p:bldP spid="43051" grpId="1" animBg="1"/>
      <p:bldP spid="430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01">
            <a:extLst>
              <a:ext uri="{FF2B5EF4-FFF2-40B4-BE49-F238E27FC236}">
                <a16:creationId xmlns:a16="http://schemas.microsoft.com/office/drawing/2014/main" id="{06228069-70E4-4430-985D-B702E18E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73868" b="79889"/>
          <a:stretch>
            <a:fillRect/>
          </a:stretch>
        </p:blipFill>
        <p:spPr bwMode="auto">
          <a:xfrm>
            <a:off x="8622011" y="574774"/>
            <a:ext cx="15097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Oval 4">
            <a:extLst>
              <a:ext uri="{FF2B5EF4-FFF2-40B4-BE49-F238E27FC236}">
                <a16:creationId xmlns:a16="http://schemas.microsoft.com/office/drawing/2014/main" id="{B6C0513A-0638-4504-AFDE-A80D9E4A6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013" name="Oval 5">
            <a:extLst>
              <a:ext uri="{FF2B5EF4-FFF2-40B4-BE49-F238E27FC236}">
                <a16:creationId xmlns:a16="http://schemas.microsoft.com/office/drawing/2014/main" id="{782BAFB5-4D91-456C-8940-A4FE2CE8E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014" name="Oval 6">
            <a:extLst>
              <a:ext uri="{FF2B5EF4-FFF2-40B4-BE49-F238E27FC236}">
                <a16:creationId xmlns:a16="http://schemas.microsoft.com/office/drawing/2014/main" id="{33CBFF13-0089-4B38-88ED-EECA6F4E2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015" name="Oval 7">
            <a:extLst>
              <a:ext uri="{FF2B5EF4-FFF2-40B4-BE49-F238E27FC236}">
                <a16:creationId xmlns:a16="http://schemas.microsoft.com/office/drawing/2014/main" id="{BE9AD422-73E5-49C4-A070-ABDE72EA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016" name="Oval 8">
            <a:extLst>
              <a:ext uri="{FF2B5EF4-FFF2-40B4-BE49-F238E27FC236}">
                <a16:creationId xmlns:a16="http://schemas.microsoft.com/office/drawing/2014/main" id="{A501A451-5862-4812-BF7A-F6C361E1F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017" name="Oval 9">
            <a:extLst>
              <a:ext uri="{FF2B5EF4-FFF2-40B4-BE49-F238E27FC236}">
                <a16:creationId xmlns:a16="http://schemas.microsoft.com/office/drawing/2014/main" id="{AB7B2614-FA38-4C5A-981D-6AA44A16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018" name="Oval 10">
            <a:extLst>
              <a:ext uri="{FF2B5EF4-FFF2-40B4-BE49-F238E27FC236}">
                <a16:creationId xmlns:a16="http://schemas.microsoft.com/office/drawing/2014/main" id="{4B74622E-D3E5-4D37-9C3B-2C5C3A8B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3019" name="Oval 11">
            <a:extLst>
              <a:ext uri="{FF2B5EF4-FFF2-40B4-BE49-F238E27FC236}">
                <a16:creationId xmlns:a16="http://schemas.microsoft.com/office/drawing/2014/main" id="{C10F72ED-5C93-4C3D-9062-0B746C9F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020" name="Oval 12">
            <a:extLst>
              <a:ext uri="{FF2B5EF4-FFF2-40B4-BE49-F238E27FC236}">
                <a16:creationId xmlns:a16="http://schemas.microsoft.com/office/drawing/2014/main" id="{9BBAFDC6-1A57-4894-BB49-7E1935F37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021" name="Oval 13">
            <a:extLst>
              <a:ext uri="{FF2B5EF4-FFF2-40B4-BE49-F238E27FC236}">
                <a16:creationId xmlns:a16="http://schemas.microsoft.com/office/drawing/2014/main" id="{1E34EE69-04B9-4773-A3AA-4AD04D9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022" name="Oval 14">
            <a:extLst>
              <a:ext uri="{FF2B5EF4-FFF2-40B4-BE49-F238E27FC236}">
                <a16:creationId xmlns:a16="http://schemas.microsoft.com/office/drawing/2014/main" id="{0F02181A-5234-408F-9001-756C3846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023" name="Oval 15">
            <a:extLst>
              <a:ext uri="{FF2B5EF4-FFF2-40B4-BE49-F238E27FC236}">
                <a16:creationId xmlns:a16="http://schemas.microsoft.com/office/drawing/2014/main" id="{BB64E9C9-0184-4A11-A350-B3E71DF94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3024" name="Oval 16">
            <a:extLst>
              <a:ext uri="{FF2B5EF4-FFF2-40B4-BE49-F238E27FC236}">
                <a16:creationId xmlns:a16="http://schemas.microsoft.com/office/drawing/2014/main" id="{E4BCCC60-542D-4785-8EAA-288A42A44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025" name="Oval 17">
            <a:extLst>
              <a:ext uri="{FF2B5EF4-FFF2-40B4-BE49-F238E27FC236}">
                <a16:creationId xmlns:a16="http://schemas.microsoft.com/office/drawing/2014/main" id="{2D43633B-6C61-4236-BCDD-A728AFEA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3026" name="Oval 18">
            <a:extLst>
              <a:ext uri="{FF2B5EF4-FFF2-40B4-BE49-F238E27FC236}">
                <a16:creationId xmlns:a16="http://schemas.microsoft.com/office/drawing/2014/main" id="{C815AAF4-F4F1-455E-A906-65BD2AA57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3027" name="Oval 19">
            <a:extLst>
              <a:ext uri="{FF2B5EF4-FFF2-40B4-BE49-F238E27FC236}">
                <a16:creationId xmlns:a16="http://schemas.microsoft.com/office/drawing/2014/main" id="{CD8E2A55-87D0-4EB1-B847-3AEF8244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073" y="1138336"/>
            <a:ext cx="8382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036" name="Text Box 28">
            <a:extLst>
              <a:ext uri="{FF2B5EF4-FFF2-40B4-BE49-F238E27FC236}">
                <a16:creationId xmlns:a16="http://schemas.microsoft.com/office/drawing/2014/main" id="{A6002331-EB10-4A4A-8597-76B3952C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274" y="1941611"/>
            <a:ext cx="4714875" cy="585788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065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Chọn phép tính đúng</a:t>
            </a:r>
          </a:p>
        </p:txBody>
      </p:sp>
      <p:sp>
        <p:nvSpPr>
          <p:cNvPr id="43037" name="Rectangle 29">
            <a:extLst>
              <a:ext uri="{FF2B5EF4-FFF2-40B4-BE49-F238E27FC236}">
                <a16:creationId xmlns:a16="http://schemas.microsoft.com/office/drawing/2014/main" id="{91DA0444-E751-4175-AE7F-18357F9C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48" y="3491349"/>
            <a:ext cx="1981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15        4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30      37,5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38" name="Rectangle 30">
            <a:extLst>
              <a:ext uri="{FF2B5EF4-FFF2-40B4-BE49-F238E27FC236}">
                <a16:creationId xmlns:a16="http://schemas.microsoft.com/office/drawing/2014/main" id="{588B86E4-43B3-4C66-AF4B-435BF129A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3501008"/>
            <a:ext cx="1905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15        4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30      375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39" name="Rectangle 31">
            <a:extLst>
              <a:ext uri="{FF2B5EF4-FFF2-40B4-BE49-F238E27FC236}">
                <a16:creationId xmlns:a16="http://schemas.microsoft.com/office/drawing/2014/main" id="{A2F0FA18-2CF2-4A7C-B123-338504CE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36" y="3621523"/>
            <a:ext cx="2286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15         4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30       3,75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703B4BEF-CFB3-44F4-829A-A7BEA7EC3587}"/>
              </a:ext>
            </a:extLst>
          </p:cNvPr>
          <p:cNvGrpSpPr>
            <a:grpSpLocks/>
          </p:cNvGrpSpPr>
          <p:nvPr/>
        </p:nvGrpSpPr>
        <p:grpSpPr bwMode="auto">
          <a:xfrm>
            <a:off x="1832111" y="3484999"/>
            <a:ext cx="762000" cy="860425"/>
            <a:chOff x="3640" y="2544"/>
            <a:chExt cx="480" cy="576"/>
          </a:xfrm>
        </p:grpSpPr>
        <p:sp>
          <p:nvSpPr>
            <p:cNvPr id="8228" name="Line 33">
              <a:extLst>
                <a:ext uri="{FF2B5EF4-FFF2-40B4-BE49-F238E27FC236}">
                  <a16:creationId xmlns:a16="http://schemas.microsoft.com/office/drawing/2014/main" id="{B6866552-C486-42E2-9637-239095974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544"/>
              <a:ext cx="0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9" name="Line 34">
              <a:extLst>
                <a:ext uri="{FF2B5EF4-FFF2-40B4-BE49-F238E27FC236}">
                  <a16:creationId xmlns:a16="http://schemas.microsoft.com/office/drawing/2014/main" id="{C953C4B7-6907-4755-A852-9CD59B4D6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2808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A042C874-31FE-4652-92B0-27C812327F1F}"/>
              </a:ext>
            </a:extLst>
          </p:cNvPr>
          <p:cNvGrpSpPr>
            <a:grpSpLocks/>
          </p:cNvGrpSpPr>
          <p:nvPr/>
        </p:nvGrpSpPr>
        <p:grpSpPr bwMode="auto">
          <a:xfrm>
            <a:off x="5566618" y="3475608"/>
            <a:ext cx="762000" cy="915988"/>
            <a:chOff x="1816" y="2572"/>
            <a:chExt cx="480" cy="576"/>
          </a:xfrm>
        </p:grpSpPr>
        <p:sp>
          <p:nvSpPr>
            <p:cNvPr id="8226" name="Line 36">
              <a:extLst>
                <a:ext uri="{FF2B5EF4-FFF2-40B4-BE49-F238E27FC236}">
                  <a16:creationId xmlns:a16="http://schemas.microsoft.com/office/drawing/2014/main" id="{14EA2EAB-716C-41EA-8D23-537195B80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572"/>
              <a:ext cx="0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7" name="Line 37">
              <a:extLst>
                <a:ext uri="{FF2B5EF4-FFF2-40B4-BE49-F238E27FC236}">
                  <a16:creationId xmlns:a16="http://schemas.microsoft.com/office/drawing/2014/main" id="{E0F03E4F-64FB-4623-9C04-406FE162A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6" y="2836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6C008DF8-C696-4025-BFFA-FD6C67B3E866}"/>
              </a:ext>
            </a:extLst>
          </p:cNvPr>
          <p:cNvGrpSpPr>
            <a:grpSpLocks/>
          </p:cNvGrpSpPr>
          <p:nvPr/>
        </p:nvGrpSpPr>
        <p:grpSpPr bwMode="auto">
          <a:xfrm>
            <a:off x="9753561" y="3615172"/>
            <a:ext cx="762000" cy="914400"/>
            <a:chOff x="1816" y="2572"/>
            <a:chExt cx="480" cy="576"/>
          </a:xfrm>
        </p:grpSpPr>
        <p:sp>
          <p:nvSpPr>
            <p:cNvPr id="8224" name="Line 39">
              <a:extLst>
                <a:ext uri="{FF2B5EF4-FFF2-40B4-BE49-F238E27FC236}">
                  <a16:creationId xmlns:a16="http://schemas.microsoft.com/office/drawing/2014/main" id="{5FD66A9D-235A-4527-B154-233980DCE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572"/>
              <a:ext cx="0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5" name="Line 40">
              <a:extLst>
                <a:ext uri="{FF2B5EF4-FFF2-40B4-BE49-F238E27FC236}">
                  <a16:creationId xmlns:a16="http://schemas.microsoft.com/office/drawing/2014/main" id="{CF558C74-089D-4CE0-AC8A-E8914EE63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6" y="2836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049" name="Oval 41">
            <a:extLst>
              <a:ext uri="{FF2B5EF4-FFF2-40B4-BE49-F238E27FC236}">
                <a16:creationId xmlns:a16="http://schemas.microsoft.com/office/drawing/2014/main" id="{ED138798-0D03-4958-9B62-0E774BC2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743" y="5188521"/>
            <a:ext cx="9906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050" name="Oval 42">
            <a:extLst>
              <a:ext uri="{FF2B5EF4-FFF2-40B4-BE49-F238E27FC236}">
                <a16:creationId xmlns:a16="http://schemas.microsoft.com/office/drawing/2014/main" id="{960ED746-CC53-40D1-BD98-2FB78A335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762" y="5328085"/>
            <a:ext cx="1068387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3051" name="Oval 43">
            <a:extLst>
              <a:ext uri="{FF2B5EF4-FFF2-40B4-BE49-F238E27FC236}">
                <a16:creationId xmlns:a16="http://schemas.microsoft.com/office/drawing/2014/main" id="{2D9B2715-EBF8-41B4-B336-AD89AEE66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248" y="5212198"/>
            <a:ext cx="9906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059" name="Oval 51">
            <a:extLst>
              <a:ext uri="{FF2B5EF4-FFF2-40B4-BE49-F238E27FC236}">
                <a16:creationId xmlns:a16="http://schemas.microsoft.com/office/drawing/2014/main" id="{74CAA31C-CD05-47AC-AE2E-2AE5CA2D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624" y="765275"/>
            <a:ext cx="1412875" cy="14747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64008" tIns="32004" rIns="64008" bIns="3200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38" name="AutoShape 27"/>
          <p:cNvSpPr>
            <a:spLocks noChangeArrowheads="1"/>
          </p:cNvSpPr>
          <p:nvPr/>
        </p:nvSpPr>
        <p:spPr bwMode="auto">
          <a:xfrm>
            <a:off x="2360912" y="403175"/>
            <a:ext cx="5710237" cy="1016000"/>
          </a:xfrm>
          <a:prstGeom prst="cloudCallout">
            <a:avLst>
              <a:gd name="adj1" fmla="val -61843"/>
              <a:gd name="adj2" fmla="val 84703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2208E2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2208E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208E2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b="1" dirty="0">
                <a:solidFill>
                  <a:srgbClr val="2208E2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967783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43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85" decel="100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85" decel="100000"/>
                                        <p:tgtEl>
                                          <p:spTgt spid="43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43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1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3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7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8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93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9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0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6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2" grpId="1" animBg="1"/>
      <p:bldP spid="43013" grpId="0" animBg="1"/>
      <p:bldP spid="43013" grpId="1" animBg="1"/>
      <p:bldP spid="43014" grpId="0" animBg="1"/>
      <p:bldP spid="43014" grpId="1" animBg="1"/>
      <p:bldP spid="43015" grpId="0" animBg="1"/>
      <p:bldP spid="43015" grpId="1" animBg="1"/>
      <p:bldP spid="43016" grpId="0" animBg="1"/>
      <p:bldP spid="43016" grpId="1" animBg="1"/>
      <p:bldP spid="43017" grpId="0" animBg="1"/>
      <p:bldP spid="43017" grpId="1" animBg="1"/>
      <p:bldP spid="43018" grpId="0" animBg="1"/>
      <p:bldP spid="43018" grpId="1" animBg="1"/>
      <p:bldP spid="43019" grpId="0" animBg="1"/>
      <p:bldP spid="43019" grpId="1" animBg="1"/>
      <p:bldP spid="43020" grpId="0" animBg="1"/>
      <p:bldP spid="43020" grpId="1" animBg="1"/>
      <p:bldP spid="43021" grpId="0" animBg="1"/>
      <p:bldP spid="43021" grpId="1" animBg="1"/>
      <p:bldP spid="43022" grpId="0" animBg="1"/>
      <p:bldP spid="43022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7" grpId="0" animBg="1"/>
      <p:bldP spid="43027" grpId="1" animBg="1"/>
      <p:bldP spid="43036" grpId="0" animBg="1"/>
      <p:bldP spid="43037" grpId="0"/>
      <p:bldP spid="43038" grpId="0"/>
      <p:bldP spid="43039" grpId="0"/>
      <p:bldP spid="43049" grpId="0" animBg="1"/>
      <p:bldP spid="43049" grpId="1" animBg="1"/>
      <p:bldP spid="43050" grpId="0" animBg="1"/>
      <p:bldP spid="43050" grpId="1" animBg="1"/>
      <p:bldP spid="43051" grpId="0" animBg="1"/>
      <p:bldP spid="43051" grpId="1" animBg="1"/>
      <p:bldP spid="430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06426" y="404664"/>
            <a:ext cx="7436271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67408" y="1700808"/>
            <a:ext cx="1036275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983432" y="2986325"/>
            <a:ext cx="9667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-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983432" y="3570525"/>
            <a:ext cx="1185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-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983432" y="4199968"/>
            <a:ext cx="10657184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-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3" grpId="0"/>
      <p:bldP spid="50194" grpId="0"/>
      <p:bldP spid="501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BA92103-B9DE-40C8-AFC0-62DF748E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276872"/>
            <a:ext cx="9433048" cy="32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1,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68 ( ở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Chia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thập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19" name="AutoShape 27">
            <a:extLst>
              <a:ext uri="{FF2B5EF4-FFF2-40B4-BE49-F238E27FC236}">
                <a16:creationId xmlns:a16="http://schemas.microsoft.com/office/drawing/2014/main" id="{46E7928B-F2DE-4AF6-83BE-757B8DC0C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332656"/>
            <a:ext cx="5357813" cy="935037"/>
          </a:xfrm>
          <a:prstGeom prst="cloudCallout">
            <a:avLst>
              <a:gd name="adj1" fmla="val -54061"/>
              <a:gd name="adj2" fmla="val 174599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5" tIns="45718" rIns="91435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3972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15"/>
          <p:cNvGrpSpPr>
            <a:grpSpLocks/>
          </p:cNvGrpSpPr>
          <p:nvPr/>
        </p:nvGrpSpPr>
        <p:grpSpPr bwMode="auto">
          <a:xfrm>
            <a:off x="8991600" y="5105400"/>
            <a:ext cx="1219200" cy="990600"/>
            <a:chOff x="2256" y="1536"/>
            <a:chExt cx="1176" cy="744"/>
          </a:xfrm>
        </p:grpSpPr>
        <p:pic>
          <p:nvPicPr>
            <p:cNvPr id="21515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6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1517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8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9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508" name="Picture 35" descr="image0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519737"/>
            <a:ext cx="1895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36"/>
          <p:cNvSpPr>
            <a:spLocks noChangeArrowheads="1" noChangeShapeType="1" noTextEdit="1"/>
          </p:cNvSpPr>
          <p:nvPr/>
        </p:nvSpPr>
        <p:spPr bwMode="auto">
          <a:xfrm>
            <a:off x="893274" y="3501092"/>
            <a:ext cx="9198034" cy="1710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  <a:endParaRPr lang="en-US" sz="3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3352800" y="381000"/>
            <a:ext cx="3962400" cy="1371600"/>
            <a:chOff x="2864" y="288"/>
            <a:chExt cx="1552" cy="864"/>
          </a:xfrm>
        </p:grpSpPr>
        <p:pic>
          <p:nvPicPr>
            <p:cNvPr id="21512" name="Picture 12" descr="Picture2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13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4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1" name="Rectangle 36"/>
          <p:cNvSpPr>
            <a:spLocks noChangeArrowheads="1"/>
          </p:cNvSpPr>
          <p:nvPr/>
        </p:nvSpPr>
        <p:spPr bwMode="auto">
          <a:xfrm>
            <a:off x="0" y="30163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" name="WordArt 36"/>
          <p:cNvSpPr>
            <a:spLocks noChangeArrowheads="1" noChangeShapeType="1" noTextEdit="1"/>
          </p:cNvSpPr>
          <p:nvPr/>
        </p:nvSpPr>
        <p:spPr bwMode="auto">
          <a:xfrm>
            <a:off x="1621688" y="1804987"/>
            <a:ext cx="7741207" cy="1387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thúc!</a:t>
            </a:r>
            <a:endParaRPr lang="en-US" sz="3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151782" y="2537594"/>
            <a:ext cx="6251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marL="490538" indent="-490538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32,1 : 10 =  				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3058045" y="4032692"/>
            <a:ext cx="319881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413,5 : 1000 =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078757" y="3306165"/>
            <a:ext cx="441801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246,8 : 100 = 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689202" y="2544738"/>
            <a:ext cx="14097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3,21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825132" y="3242665"/>
            <a:ext cx="28511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2,468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5994920" y="4032692"/>
            <a:ext cx="29606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0,4135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453531" y="448895"/>
            <a:ext cx="5460602" cy="10156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>
            <a:lvl1pPr marL="490538" indent="-490538" defTabSz="13065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3065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3065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3065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3065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6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Khởi</a:t>
            </a:r>
            <a:r>
              <a:rPr lang="en-US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</a:t>
            </a:r>
            <a:endParaRPr lang="en-US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501332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0645775" y="53943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3058045" y="4772140"/>
            <a:ext cx="6251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marL="490538" indent="-490538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16,1 : 1000 =  				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6277569" y="4822719"/>
            <a:ext cx="14097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0,0161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151782" y="1848840"/>
            <a:ext cx="6251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marL="490538" indent="-490538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182 : 10 =  				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5303912" y="1873771"/>
            <a:ext cx="14097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18,2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108" grpId="0"/>
      <p:bldP spid="4117" grpId="0"/>
      <p:bldP spid="4118" grpId="0"/>
      <p:bldP spid="4119" grpId="0"/>
      <p:bldP spid="4120" grpId="0"/>
      <p:bldP spid="4121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34963" y="2605088"/>
            <a:ext cx="11522075" cy="9144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2208E2"/>
                </a:solidFill>
                <a:latin typeface="Times New Roman" panose="02020603050405020304" pitchFamily="18" charset="0"/>
              </a:rPr>
              <a:t>b) 15 : 8                                    75 : 12                                         81 : 4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5125" y="3571875"/>
            <a:ext cx="2447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2208E2"/>
                </a:solidFill>
                <a:latin typeface="Times New Roman" panose="02020603050405020304" pitchFamily="18" charset="0"/>
              </a:rPr>
              <a:t>1 5          8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96900" y="4203700"/>
            <a:ext cx="2733675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2208E2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latin typeface="Times New Roman" panose="02020603050405020304" pitchFamily="18" charset="0"/>
              </a:rPr>
              <a:t>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1, 8 7 5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2208E2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0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2208E2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0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         0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452938" y="3821113"/>
            <a:ext cx="22209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7 5       12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625975" y="4373563"/>
            <a:ext cx="2624138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6, 2 5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616950" y="3679825"/>
            <a:ext cx="2157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2208E2"/>
                </a:solidFill>
                <a:latin typeface="Times New Roman" panose="02020603050405020304" pitchFamily="18" charset="0"/>
              </a:rPr>
              <a:t>  8 1      4 </a:t>
            </a:r>
          </a:p>
        </p:txBody>
      </p:sp>
      <p:grpSp>
        <p:nvGrpSpPr>
          <p:cNvPr id="15368" name="Group 3"/>
          <p:cNvGrpSpPr>
            <a:grpSpLocks/>
          </p:cNvGrpSpPr>
          <p:nvPr/>
        </p:nvGrpSpPr>
        <p:grpSpPr bwMode="auto">
          <a:xfrm>
            <a:off x="1708150" y="3752850"/>
            <a:ext cx="1095375" cy="2044700"/>
            <a:chOff x="1619250" y="3733800"/>
            <a:chExt cx="1095375" cy="2044700"/>
          </a:xfrm>
        </p:grpSpPr>
        <p:sp>
          <p:nvSpPr>
            <p:cNvPr id="15472" name="Line 8"/>
            <p:cNvSpPr>
              <a:spLocks noChangeShapeType="1"/>
            </p:cNvSpPr>
            <p:nvPr/>
          </p:nvSpPr>
          <p:spPr bwMode="auto">
            <a:xfrm>
              <a:off x="1619250" y="3733800"/>
              <a:ext cx="0" cy="2044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008" tIns="32004" rIns="64008" bIns="32004"/>
            <a:lstStyle/>
            <a:p>
              <a:endParaRPr lang="en-US"/>
            </a:p>
          </p:txBody>
        </p:sp>
        <p:sp>
          <p:nvSpPr>
            <p:cNvPr id="15473" name="Line 9"/>
            <p:cNvSpPr>
              <a:spLocks noChangeShapeType="1"/>
            </p:cNvSpPr>
            <p:nvPr/>
          </p:nvSpPr>
          <p:spPr bwMode="auto">
            <a:xfrm flipV="1">
              <a:off x="1619250" y="4064000"/>
              <a:ext cx="1095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008" tIns="32004" rIns="64008" bIns="32004"/>
            <a:lstStyle/>
            <a:p>
              <a:endParaRPr lang="en-US"/>
            </a:p>
          </p:txBody>
        </p:sp>
      </p:grpSp>
      <p:grpSp>
        <p:nvGrpSpPr>
          <p:cNvPr id="15369" name="Group 2"/>
          <p:cNvGrpSpPr>
            <a:grpSpLocks/>
          </p:cNvGrpSpPr>
          <p:nvPr/>
        </p:nvGrpSpPr>
        <p:grpSpPr bwMode="auto">
          <a:xfrm>
            <a:off x="5564188" y="3906838"/>
            <a:ext cx="1143000" cy="2032000"/>
            <a:chOff x="4524375" y="3619500"/>
            <a:chExt cx="1143000" cy="2032000"/>
          </a:xfrm>
        </p:grpSpPr>
        <p:sp>
          <p:nvSpPr>
            <p:cNvPr id="15470" name="Line 10"/>
            <p:cNvSpPr>
              <a:spLocks noChangeShapeType="1"/>
            </p:cNvSpPr>
            <p:nvPr/>
          </p:nvSpPr>
          <p:spPr bwMode="auto">
            <a:xfrm>
              <a:off x="4524375" y="3619500"/>
              <a:ext cx="0" cy="203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008" tIns="32004" rIns="64008" bIns="32004"/>
            <a:lstStyle/>
            <a:p>
              <a:endParaRPr lang="en-US"/>
            </a:p>
          </p:txBody>
        </p:sp>
        <p:sp>
          <p:nvSpPr>
            <p:cNvPr id="15471" name="Line 11"/>
            <p:cNvSpPr>
              <a:spLocks noChangeShapeType="1"/>
            </p:cNvSpPr>
            <p:nvPr/>
          </p:nvSpPr>
          <p:spPr bwMode="auto">
            <a:xfrm>
              <a:off x="4524375" y="40640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008" tIns="32004" rIns="64008" bIns="32004"/>
            <a:lstStyle/>
            <a:p>
              <a:endParaRPr lang="en-US"/>
            </a:p>
          </p:txBody>
        </p:sp>
      </p:grpSp>
      <p:grpSp>
        <p:nvGrpSpPr>
          <p:cNvPr id="15370" name="Group 1"/>
          <p:cNvGrpSpPr>
            <a:grpSpLocks/>
          </p:cNvGrpSpPr>
          <p:nvPr/>
        </p:nvGrpSpPr>
        <p:grpSpPr bwMode="auto">
          <a:xfrm>
            <a:off x="9798050" y="3735388"/>
            <a:ext cx="1057275" cy="1778000"/>
            <a:chOff x="7610475" y="3619500"/>
            <a:chExt cx="1057275" cy="1778000"/>
          </a:xfrm>
        </p:grpSpPr>
        <p:sp>
          <p:nvSpPr>
            <p:cNvPr id="15468" name="Line 12"/>
            <p:cNvSpPr>
              <a:spLocks noChangeShapeType="1"/>
            </p:cNvSpPr>
            <p:nvPr/>
          </p:nvSpPr>
          <p:spPr bwMode="auto">
            <a:xfrm>
              <a:off x="7620000" y="3619500"/>
              <a:ext cx="0" cy="177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008" tIns="32004" rIns="64008" bIns="32004"/>
            <a:lstStyle/>
            <a:p>
              <a:endParaRPr lang="en-US"/>
            </a:p>
          </p:txBody>
        </p:sp>
        <p:sp>
          <p:nvSpPr>
            <p:cNvPr id="15469" name="Line 13"/>
            <p:cNvSpPr>
              <a:spLocks noChangeShapeType="1"/>
            </p:cNvSpPr>
            <p:nvPr/>
          </p:nvSpPr>
          <p:spPr bwMode="auto">
            <a:xfrm>
              <a:off x="7610475" y="4127500"/>
              <a:ext cx="1057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008" tIns="32004" rIns="64008" bIns="32004"/>
            <a:lstStyle/>
            <a:p>
              <a:endParaRPr lang="en-US"/>
            </a:p>
          </p:txBody>
        </p:sp>
      </p:grp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8718550" y="4265613"/>
            <a:ext cx="272415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2208E2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2 0, 2 5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2208E2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0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         0</a:t>
            </a:r>
          </a:p>
        </p:txBody>
      </p:sp>
      <p:sp>
        <p:nvSpPr>
          <p:cNvPr id="15372" name="Text Box 4"/>
          <p:cNvSpPr txBox="1">
            <a:spLocks noChangeArrowheads="1"/>
          </p:cNvSpPr>
          <p:nvPr/>
        </p:nvSpPr>
        <p:spPr bwMode="auto">
          <a:xfrm>
            <a:off x="334963" y="2276475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1. Đặt tính rồi tính:</a:t>
            </a:r>
          </a:p>
        </p:txBody>
      </p:sp>
      <p:sp>
        <p:nvSpPr>
          <p:cNvPr id="15373" name="Text Box 63"/>
          <p:cNvSpPr txBox="1">
            <a:spLocks noChangeArrowheads="1"/>
          </p:cNvSpPr>
          <p:nvPr/>
        </p:nvSpPr>
        <p:spPr bwMode="auto">
          <a:xfrm>
            <a:off x="1350963" y="50165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Chia một số tự nhiên cho một số tự nhiên                          mà thương tìm được là một số thập phân</a:t>
            </a:r>
          </a:p>
        </p:txBody>
      </p:sp>
      <p:sp>
        <p:nvSpPr>
          <p:cNvPr id="15374" name="TextBox 23"/>
          <p:cNvSpPr txBox="1">
            <a:spLocks noChangeArrowheads="1"/>
          </p:cNvSpPr>
          <p:nvPr/>
        </p:nvSpPr>
        <p:spPr bwMode="auto">
          <a:xfrm>
            <a:off x="1350963" y="444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Toán </a:t>
            </a:r>
            <a:endParaRPr lang="en-US" altLang="en-US" sz="1800">
              <a:latin typeface="Calibri" panose="020F0502020204030204" pitchFamily="34" charset="0"/>
              <a:ea typeface="Arial Unicode MS" pitchFamily="34" charset="-128"/>
            </a:endParaRPr>
          </a:p>
        </p:txBody>
      </p:sp>
      <p:pic>
        <p:nvPicPr>
          <p:cNvPr id="15375" name="Picture 4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759282" y="631031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357188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90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89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88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87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86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85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84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83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82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81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80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79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78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77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76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75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74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73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72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71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70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69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68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67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66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65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64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63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62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61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60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59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58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57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56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55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54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53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52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51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50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49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48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47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46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45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44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43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42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41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40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39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38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37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36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35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34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33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32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31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04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05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106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107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108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09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10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1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12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13" name="Oval 176"/>
          <p:cNvSpPr>
            <a:spLocks noChangeArrowheads="1"/>
          </p:cNvSpPr>
          <p:nvPr/>
        </p:nvSpPr>
        <p:spPr bwMode="auto">
          <a:xfrm>
            <a:off x="10866438" y="7381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  <p:bldP spid="22534" grpId="0"/>
      <p:bldP spid="22535" grpId="0"/>
      <p:bldP spid="2254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4300" y="174307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0503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1513" y="3273425"/>
          <a:ext cx="3333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0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273425"/>
                        <a:ext cx="33337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26"/>
          <p:cNvSpPr txBox="1">
            <a:spLocks noChangeArrowheads="1"/>
          </p:cNvSpPr>
          <p:nvPr/>
        </p:nvSpPr>
        <p:spPr bwMode="auto">
          <a:xfrm>
            <a:off x="4824413" y="3165475"/>
            <a:ext cx="18097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anose="02020603050405020304" pitchFamily="18" charset="0"/>
            </a:endParaRPr>
          </a:p>
        </p:txBody>
      </p:sp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754063" y="5076825"/>
          <a:ext cx="4079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076825"/>
                        <a:ext cx="407987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3" name="Object 33"/>
          <p:cNvGraphicFramePr>
            <a:graphicFrameLocks noChangeAspect="1"/>
          </p:cNvGraphicFramePr>
          <p:nvPr/>
        </p:nvGraphicFramePr>
        <p:xfrm>
          <a:off x="5151438" y="2570163"/>
          <a:ext cx="4540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7" imgW="152334" imgH="393529" progId="Equation.DSMT4">
                  <p:embed/>
                </p:oleObj>
              </mc:Choice>
              <mc:Fallback>
                <p:oleObj name="Equation" r:id="rId7" imgW="152334" imgH="393529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2570163"/>
                        <a:ext cx="4540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4" name="Object 34"/>
          <p:cNvGraphicFramePr>
            <a:graphicFrameLocks noChangeAspect="1"/>
          </p:cNvGraphicFramePr>
          <p:nvPr/>
        </p:nvGraphicFramePr>
        <p:xfrm>
          <a:off x="1492250" y="2570163"/>
          <a:ext cx="4762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570163"/>
                        <a:ext cx="47625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5" name="Object 35"/>
          <p:cNvGraphicFramePr>
            <a:graphicFrameLocks noChangeAspect="1"/>
          </p:cNvGraphicFramePr>
          <p:nvPr/>
        </p:nvGraphicFramePr>
        <p:xfrm>
          <a:off x="9618663" y="2579688"/>
          <a:ext cx="3651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10" imgW="203112" imgH="393529" progId="Equation.DSMT4">
                  <p:embed/>
                </p:oleObj>
              </mc:Choice>
              <mc:Fallback>
                <p:oleObj name="Equation" r:id="rId10" imgW="203112" imgH="393529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8663" y="2579688"/>
                        <a:ext cx="3651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960438" y="3589338"/>
            <a:ext cx="22860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= 2 : 5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0,4</a:t>
            </a:r>
          </a:p>
        </p:txBody>
      </p:sp>
      <p:graphicFrame>
        <p:nvGraphicFramePr>
          <p:cNvPr id="20526" name="Object 46"/>
          <p:cNvGraphicFramePr>
            <a:graphicFrameLocks noChangeAspect="1"/>
          </p:cNvGraphicFramePr>
          <p:nvPr/>
        </p:nvGraphicFramePr>
        <p:xfrm>
          <a:off x="1373188" y="5076825"/>
          <a:ext cx="4762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12" imgW="203112" imgH="393529" progId="Equation.DSMT4">
                  <p:embed/>
                </p:oleObj>
              </mc:Choice>
              <mc:Fallback>
                <p:oleObj name="Equation" r:id="rId12" imgW="203112" imgH="393529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076825"/>
                        <a:ext cx="4762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1087438" y="5392738"/>
            <a:ext cx="381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2208E2"/>
                </a:solidFill>
                <a:latin typeface="Times New Roman" panose="02020603050405020304" pitchFamily="18" charset="0"/>
              </a:rPr>
              <a:t>= </a:t>
            </a:r>
            <a:endParaRPr lang="en-US" altLang="en-US" sz="4000">
              <a:solidFill>
                <a:srgbClr val="2208E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1793875" y="5380038"/>
            <a:ext cx="11430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 0,4</a:t>
            </a:r>
          </a:p>
        </p:txBody>
      </p:sp>
      <p:graphicFrame>
        <p:nvGraphicFramePr>
          <p:cNvPr id="20530" name="Object 50"/>
          <p:cNvGraphicFramePr>
            <a:graphicFrameLocks noChangeAspect="1"/>
          </p:cNvGraphicFramePr>
          <p:nvPr/>
        </p:nvGraphicFramePr>
        <p:xfrm>
          <a:off x="4348163" y="3338513"/>
          <a:ext cx="3841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14" imgW="152334" imgH="393529" progId="Equation.DSMT4">
                  <p:embed/>
                </p:oleObj>
              </mc:Choice>
              <mc:Fallback>
                <p:oleObj name="Equation" r:id="rId14" imgW="152334" imgH="393529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38513"/>
                        <a:ext cx="3841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4641850" y="3627438"/>
            <a:ext cx="2466975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= 3 : 4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0,75</a:t>
            </a:r>
          </a:p>
        </p:txBody>
      </p:sp>
      <p:graphicFrame>
        <p:nvGraphicFramePr>
          <p:cNvPr id="20532" name="Object 52"/>
          <p:cNvGraphicFramePr>
            <a:graphicFrameLocks noChangeAspect="1"/>
          </p:cNvGraphicFramePr>
          <p:nvPr/>
        </p:nvGraphicFramePr>
        <p:xfrm>
          <a:off x="8399463" y="3355975"/>
          <a:ext cx="4572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16" imgW="203112" imgH="393529" progId="Equation.DSMT4">
                  <p:embed/>
                </p:oleObj>
              </mc:Choice>
              <mc:Fallback>
                <p:oleObj name="Equation" r:id="rId16" imgW="203112" imgH="393529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3355975"/>
                        <a:ext cx="4572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8831263" y="3630613"/>
            <a:ext cx="2484437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= 18 : 5 =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3,6</a:t>
            </a:r>
          </a:p>
        </p:txBody>
      </p:sp>
      <p:graphicFrame>
        <p:nvGraphicFramePr>
          <p:cNvPr id="20534" name="Object 54"/>
          <p:cNvGraphicFramePr>
            <a:graphicFrameLocks noChangeAspect="1"/>
          </p:cNvGraphicFramePr>
          <p:nvPr/>
        </p:nvGraphicFramePr>
        <p:xfrm>
          <a:off x="4287838" y="5006975"/>
          <a:ext cx="4079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18" imgW="152334" imgH="393529" progId="Equation.DSMT4">
                  <p:embed/>
                </p:oleObj>
              </mc:Choice>
              <mc:Fallback>
                <p:oleObj name="Equation" r:id="rId18" imgW="152334" imgH="393529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5006975"/>
                        <a:ext cx="407987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5" name="Object 55"/>
          <p:cNvGraphicFramePr>
            <a:graphicFrameLocks noChangeAspect="1"/>
          </p:cNvGraphicFramePr>
          <p:nvPr/>
        </p:nvGraphicFramePr>
        <p:xfrm>
          <a:off x="4976813" y="4992688"/>
          <a:ext cx="88741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20" imgW="279279" imgH="393529" progId="Equation.DSMT4">
                  <p:embed/>
                </p:oleObj>
              </mc:Choice>
              <mc:Fallback>
                <p:oleObj name="Equation" r:id="rId20" imgW="279279" imgH="393529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4992688"/>
                        <a:ext cx="88741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4651375" y="5310188"/>
            <a:ext cx="3810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2208E2"/>
                </a:solidFill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5842000" y="5338763"/>
            <a:ext cx="15621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 0,75</a:t>
            </a:r>
          </a:p>
        </p:txBody>
      </p:sp>
      <p:graphicFrame>
        <p:nvGraphicFramePr>
          <p:cNvPr id="20538" name="Object 58"/>
          <p:cNvGraphicFramePr>
            <a:graphicFrameLocks noChangeAspect="1"/>
          </p:cNvGraphicFramePr>
          <p:nvPr/>
        </p:nvGraphicFramePr>
        <p:xfrm>
          <a:off x="8399463" y="5024438"/>
          <a:ext cx="544512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22" imgW="203112" imgH="393529" progId="Equation.DSMT4">
                  <p:embed/>
                </p:oleObj>
              </mc:Choice>
              <mc:Fallback>
                <p:oleObj name="Equation" r:id="rId22" imgW="203112" imgH="393529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5024438"/>
                        <a:ext cx="544512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9" name="Object 59"/>
          <p:cNvGraphicFramePr>
            <a:graphicFrameLocks noChangeAspect="1"/>
          </p:cNvGraphicFramePr>
          <p:nvPr/>
        </p:nvGraphicFramePr>
        <p:xfrm>
          <a:off x="9221788" y="5024438"/>
          <a:ext cx="6127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24" imgW="215713" imgH="393359" progId="Equation.DSMT4">
                  <p:embed/>
                </p:oleObj>
              </mc:Choice>
              <mc:Fallback>
                <p:oleObj name="Equation" r:id="rId24" imgW="215713" imgH="393359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1788" y="5024438"/>
                        <a:ext cx="61277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8920163" y="5327650"/>
            <a:ext cx="381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2208E2"/>
                </a:solidFill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20541" name="Text Box 61"/>
          <p:cNvSpPr txBox="1">
            <a:spLocks noChangeArrowheads="1"/>
          </p:cNvSpPr>
          <p:nvPr/>
        </p:nvSpPr>
        <p:spPr bwMode="auto">
          <a:xfrm>
            <a:off x="9826625" y="5314950"/>
            <a:ext cx="114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 3,6</a:t>
            </a:r>
          </a:p>
        </p:txBody>
      </p:sp>
      <p:sp>
        <p:nvSpPr>
          <p:cNvPr id="17433" name="Text Box 63"/>
          <p:cNvSpPr txBox="1">
            <a:spLocks noChangeArrowheads="1"/>
          </p:cNvSpPr>
          <p:nvPr/>
        </p:nvSpPr>
        <p:spPr bwMode="auto">
          <a:xfrm>
            <a:off x="1522413" y="457200"/>
            <a:ext cx="90805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Chia một số tự nhiên cho một số tự nhiên                          mà thương tìm được là một số thập phân</a:t>
            </a:r>
          </a:p>
        </p:txBody>
      </p:sp>
      <p:sp>
        <p:nvSpPr>
          <p:cNvPr id="17434" name="TextBox 29"/>
          <p:cNvSpPr txBox="1">
            <a:spLocks noChangeArrowheads="1"/>
          </p:cNvSpPr>
          <p:nvPr/>
        </p:nvSpPr>
        <p:spPr bwMode="auto">
          <a:xfrm>
            <a:off x="1493838" y="714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Toán </a:t>
            </a:r>
            <a:endParaRPr lang="en-US" altLang="en-US" sz="1800">
              <a:latin typeface="Calibri" panose="020F05020202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519" grpId="0"/>
      <p:bldP spid="20527" grpId="0"/>
      <p:bldP spid="20528" grpId="0"/>
      <p:bldP spid="20531" grpId="0"/>
      <p:bldP spid="20533" grpId="0"/>
      <p:bldP spid="20536" grpId="0"/>
      <p:bldP spid="20537" grpId="0"/>
      <p:bldP spid="20540" grpId="0"/>
      <p:bldP spid="205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2279650" y="1520825"/>
            <a:ext cx="56403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Thực hiện phép chia: 27 : 4 =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1905000" y="2984500"/>
            <a:ext cx="5143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2762250" y="29845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2762250" y="3492500"/>
            <a:ext cx="99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2762250" y="2984500"/>
            <a:ext cx="5334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4400550" y="2486025"/>
            <a:ext cx="66341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27 chia 4 được 6, viết 6;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762250" y="3429000"/>
            <a:ext cx="457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2066925" y="3365500"/>
            <a:ext cx="457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400550" y="3233738"/>
            <a:ext cx="75104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nhân 4 bằng 24; 27 trừ 24 bằng 3, viết 3.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4260850" y="4456113"/>
            <a:ext cx="3124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Vậy: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27 : 4 =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6589713" y="4459288"/>
            <a:ext cx="22574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6 dư 3</a:t>
            </a:r>
          </a:p>
        </p:txBody>
      </p:sp>
      <p:sp>
        <p:nvSpPr>
          <p:cNvPr id="6157" name="TextBox 34"/>
          <p:cNvSpPr txBox="1">
            <a:spLocks noChangeArrowheads="1"/>
          </p:cNvSpPr>
          <p:nvPr/>
        </p:nvSpPr>
        <p:spPr bwMode="auto">
          <a:xfrm>
            <a:off x="1524000" y="3032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Toán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endParaRPr lang="en-US" altLang="en-US" sz="4000" dirty="0">
              <a:solidFill>
                <a:srgbClr val="FF0000"/>
              </a:solidFill>
              <a:latin typeface="Calibri" panose="020F05020202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0"/>
      <p:bldP spid="5159" grpId="0"/>
      <p:bldP spid="5162" grpId="0"/>
      <p:bldP spid="5163" grpId="0"/>
      <p:bldP spid="5164" grpId="0"/>
      <p:bldP spid="5165" grpId="0"/>
      <p:bldP spid="5170" grpId="0"/>
      <p:bldP spid="5181" grpId="0"/>
      <p:bldP spid="5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00138" y="1652193"/>
            <a:ext cx="14287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marL="490538" indent="-490538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227263" y="1687911"/>
            <a:ext cx="996473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27 m.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526256" y="2065338"/>
            <a:ext cx="49291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chia: 27 : 4 = ? (m)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4286250" y="2433637"/>
            <a:ext cx="57546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1905000" y="2984500"/>
            <a:ext cx="5143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2762250" y="29845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2762250" y="3492500"/>
            <a:ext cx="99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2762250" y="2984500"/>
            <a:ext cx="5334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4079776" y="2854772"/>
            <a:ext cx="36195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27 chia 4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6,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6;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762250" y="3429000"/>
            <a:ext cx="457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2066925" y="3365500"/>
            <a:ext cx="457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2932113" y="3284538"/>
            <a:ext cx="38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2428875" y="4132263"/>
            <a:ext cx="4556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3000375" y="3429000"/>
            <a:ext cx="3810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4079776" y="3775075"/>
            <a:ext cx="757078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30.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400550" y="3352800"/>
            <a:ext cx="5410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24; 27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24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3.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4367808" y="4583113"/>
            <a:ext cx="4343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30 chia 4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7,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7;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4381500" y="5013176"/>
            <a:ext cx="66659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28; 30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28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2.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2238375" y="3746500"/>
            <a:ext cx="3810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2409825" y="3746500"/>
            <a:ext cx="304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4079776" y="5445224"/>
            <a:ext cx="7604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20;</a:t>
            </a: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3190875" y="3429000"/>
            <a:ext cx="457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4425751" y="5805264"/>
            <a:ext cx="68548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20 chia 4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5,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5;</a:t>
            </a: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2238375" y="3365500"/>
            <a:ext cx="457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4432795" y="6165304"/>
            <a:ext cx="71358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20; 20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0,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755650" y="4945063"/>
            <a:ext cx="31242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Vậy: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27 : 4 =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2544763" y="4967138"/>
            <a:ext cx="7620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6,75</a:t>
            </a:r>
          </a:p>
        </p:txBody>
      </p:sp>
      <p:sp>
        <p:nvSpPr>
          <p:cNvPr id="6177" name="Text Box 63"/>
          <p:cNvSpPr txBox="1">
            <a:spLocks noChangeArrowheads="1"/>
          </p:cNvSpPr>
          <p:nvPr/>
        </p:nvSpPr>
        <p:spPr bwMode="auto">
          <a:xfrm>
            <a:off x="1415480" y="754461"/>
            <a:ext cx="91440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phân</a:t>
            </a:r>
            <a:endParaRPr lang="en-US" altLang="en-US" sz="2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3168650" y="4957763"/>
            <a:ext cx="7620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(m)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1218307" y="44624"/>
            <a:ext cx="9144000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 15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12  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m  2021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1218307" y="39221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Toán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endParaRPr lang="en-US" altLang="en-US" sz="2400" dirty="0">
              <a:latin typeface="Calibri" panose="020F05020202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4" grpId="0"/>
      <p:bldP spid="5157" grpId="0"/>
      <p:bldP spid="5158" grpId="0"/>
      <p:bldP spid="5159" grpId="0"/>
      <p:bldP spid="5162" grpId="0"/>
      <p:bldP spid="5163" grpId="0"/>
      <p:bldP spid="5164" grpId="0"/>
      <p:bldP spid="5165" grpId="0"/>
      <p:bldP spid="5166" grpId="0"/>
      <p:bldP spid="5167" grpId="0"/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  <p:bldP spid="5176" grpId="0"/>
      <p:bldP spid="5177" grpId="0"/>
      <p:bldP spid="5178" grpId="0"/>
      <p:bldP spid="5179" grpId="0"/>
      <p:bldP spid="5181" grpId="0"/>
      <p:bldP spid="5182" grpId="0"/>
      <p:bldP spid="6177" grpId="0"/>
      <p:bldP spid="5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75520" y="1763539"/>
            <a:ext cx="936086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15975" y="2875136"/>
            <a:ext cx="107410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07368" y="3858625"/>
            <a:ext cx="912653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74712" y="4507152"/>
            <a:ext cx="108616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0" y="5155679"/>
            <a:ext cx="1007953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-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7" name="Text Box 63"/>
          <p:cNvSpPr txBox="1">
            <a:spLocks noChangeArrowheads="1"/>
          </p:cNvSpPr>
          <p:nvPr/>
        </p:nvSpPr>
        <p:spPr bwMode="auto">
          <a:xfrm>
            <a:off x="1558925" y="534988"/>
            <a:ext cx="9144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Chia một số tự nhiên cho một số tự nhiên                          mà thương tìm được là một số thập phân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1558925" y="476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Toán </a:t>
            </a:r>
            <a:endParaRPr lang="en-US" altLang="en-US" sz="1800">
              <a:latin typeface="Calibri" panose="020F05020202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48146" grpId="0"/>
      <p:bldP spid="48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1345" y="1652588"/>
            <a:ext cx="12811164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43 : 52 = ?</a:t>
            </a:r>
          </a:p>
          <a:p>
            <a:pPr eaLnBrk="1" hangingPunct="1"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So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chia?</a:t>
            </a:r>
          </a:p>
          <a:p>
            <a:pPr eaLnBrk="1" hangingPunct="1">
              <a:buFontTx/>
              <a:buNone/>
            </a:pP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43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52</a:t>
            </a:r>
          </a:p>
          <a:p>
            <a:pPr algn="just" eaLnBrk="1" hangingPunct="1">
              <a:buFontTx/>
              <a:buNone/>
            </a:pPr>
            <a:r>
              <a:rPr lang="en-US" altLang="en-US" sz="3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3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		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43 (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43,0 (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		-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43,0 : 52                            </a:t>
            </a:r>
          </a:p>
          <a:p>
            <a:pPr eaLnBrk="1" hangingPunct="1">
              <a:buFontTx/>
              <a:buNone/>
            </a:pP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(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267" name="Text Box 63"/>
          <p:cNvSpPr txBox="1">
            <a:spLocks noChangeArrowheads="1"/>
          </p:cNvSpPr>
          <p:nvPr/>
        </p:nvSpPr>
        <p:spPr bwMode="auto">
          <a:xfrm>
            <a:off x="1487488" y="576263"/>
            <a:ext cx="9144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Chia một số tự nhiên cho một số tự nhiên                          mà thương tìm được là một số thập phân</a:t>
            </a: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1487488" y="115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Toán </a:t>
            </a:r>
            <a:endParaRPr lang="en-US" altLang="en-US" sz="1800">
              <a:latin typeface="Calibri" panose="020F05020202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233488" y="1863725"/>
            <a:ext cx="304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71525" y="2338388"/>
            <a:ext cx="931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2208E2"/>
                </a:solidFill>
                <a:latin typeface="Times New Roman" panose="02020603050405020304" pitchFamily="18" charset="0"/>
              </a:rPr>
              <a:t>1  4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525588" y="2338388"/>
            <a:ext cx="304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187450" y="3043238"/>
            <a:ext cx="914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2208E2"/>
                </a:solidFill>
                <a:latin typeface="Times New Roman" panose="02020603050405020304" pitchFamily="18" charset="0"/>
              </a:rPr>
              <a:t>3 6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2052638" y="1889125"/>
            <a:ext cx="381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147888" y="1884363"/>
            <a:ext cx="60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2338388" y="1884363"/>
            <a:ext cx="60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2  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33388" y="1268413"/>
            <a:ext cx="2667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4 3, 0     5 2</a:t>
            </a:r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1862138" y="1312863"/>
            <a:ext cx="0" cy="183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57200" y="1784350"/>
            <a:ext cx="857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2208E2"/>
                </a:solidFill>
                <a:latin typeface="Times New Roman" panose="02020603050405020304" pitchFamily="18" charset="0"/>
              </a:rPr>
              <a:t>4 3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395490" y="2035366"/>
            <a:ext cx="72818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0, 43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4360777" y="2667457"/>
            <a:ext cx="5843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1862138" y="1916113"/>
            <a:ext cx="381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0 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4004954" y="1414529"/>
            <a:ext cx="5181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220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43 chia 52 </a:t>
            </a:r>
            <a:r>
              <a:rPr lang="en-US" altLang="en-US" sz="3000" b="1" dirty="0" err="1">
                <a:solidFill>
                  <a:srgbClr val="220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220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3000" b="1" dirty="0" err="1">
                <a:solidFill>
                  <a:srgbClr val="220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220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4009033" y="3299549"/>
            <a:ext cx="5899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430 chia 52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4367808" y="3825092"/>
            <a:ext cx="7337226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416, 430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416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</a:t>
            </a:r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3969966" y="4840751"/>
            <a:ext cx="805730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 ; 140 chia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4360777" y="5824989"/>
            <a:ext cx="7225480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104, 140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104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36.</a:t>
            </a: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>
            <a:off x="1862138" y="1884363"/>
            <a:ext cx="1114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774" y="4557553"/>
            <a:ext cx="3647231" cy="116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marL="735013" indent="-735013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AutoNum type="arabicPlain" startAt="43"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52  =  0,82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3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0,36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524599" y="203281"/>
            <a:ext cx="40862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marL="490538" indent="-490538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2:    </a:t>
            </a:r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: 52 = ?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969966" y="780803"/>
            <a:ext cx="5875351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marL="490538" indent="-490538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61" grpId="0"/>
      <p:bldP spid="147462" grpId="0"/>
      <p:bldP spid="147463" grpId="0"/>
      <p:bldP spid="147464" grpId="0"/>
      <p:bldP spid="147465" grpId="0"/>
      <p:bldP spid="147466" grpId="0"/>
      <p:bldP spid="147467" grpId="0"/>
      <p:bldP spid="147469" grpId="0"/>
      <p:bldP spid="147470" grpId="0"/>
      <p:bldP spid="147471" grpId="0"/>
      <p:bldP spid="147472" grpId="0"/>
      <p:bldP spid="147473" grpId="0"/>
      <p:bldP spid="147474" grpId="0"/>
      <p:bldP spid="147475" grpId="0"/>
      <p:bldP spid="147476" grpId="0"/>
      <p:bldP spid="147477" grpId="0"/>
      <p:bldP spid="23" grpId="0" animBg="1"/>
      <p:bldP spid="1948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623888" y="2717800"/>
            <a:ext cx="10944225" cy="391318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008" tIns="32004" rIns="64008" bIns="3200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004888" y="2786063"/>
            <a:ext cx="10287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Khi chia một số tự nhiên cho một số tự nhiên mà còn dư, ta tiếp tục chia như sau: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935038" y="3894138"/>
            <a:ext cx="991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   - Viết dấu phẩy vào bên phải số thương.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957263" y="4448175"/>
            <a:ext cx="10899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   - Viết thêm vào bên phải số dư một chữ số 0 rồi chia tiếp.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935038" y="5060950"/>
            <a:ext cx="102758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   - Nếu còn dư nữa, ta lại viết thêm vào bên phải số dư mới một chữ số 0 rồi tiếp tục chia, và có thể cứ làm như thế mãi.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0" y="1784350"/>
            <a:ext cx="2487613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lIns="91435" tIns="45718" rIns="91435" bIns="45718">
            <a:spAutoFit/>
          </a:bodyPr>
          <a:lstStyle>
            <a:lvl1pPr marL="457200" indent="-457200" defTabSz="13065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3065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3065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3065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3065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Ghi nhớ:</a:t>
            </a:r>
          </a:p>
        </p:txBody>
      </p:sp>
      <p:sp>
        <p:nvSpPr>
          <p:cNvPr id="13320" name="Text Box 63"/>
          <p:cNvSpPr txBox="1">
            <a:spLocks noChangeArrowheads="1"/>
          </p:cNvSpPr>
          <p:nvPr/>
        </p:nvSpPr>
        <p:spPr bwMode="auto">
          <a:xfrm>
            <a:off x="1500981" y="738939"/>
            <a:ext cx="9144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phân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218307" y="39221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Toán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endParaRPr lang="en-US" altLang="en-US" sz="2400" dirty="0">
              <a:latin typeface="Calibri" panose="020F0502020204030204" pitchFamily="34" charset="0"/>
              <a:ea typeface="Arial Unicode MS" pitchFamily="34" charset="-128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76D92F48-6177-4871-B49F-056E67ACA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307" y="44624"/>
            <a:ext cx="9144000" cy="4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 15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 12  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m 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6" grpId="0" animBg="1"/>
      <p:bldP spid="6191" grpId="0"/>
      <p:bldP spid="6192" grpId="0"/>
      <p:bldP spid="6193" grpId="0"/>
      <p:bldP spid="6194" grpId="0"/>
      <p:bldP spid="6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2450" y="1781175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1. Đặt tính rồi tính: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821738" y="348615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8 8 2      3 6</a:t>
            </a:r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1585913" y="4027488"/>
            <a:ext cx="809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18494" name="Line 62"/>
          <p:cNvSpPr>
            <a:spLocks noChangeShapeType="1"/>
          </p:cNvSpPr>
          <p:nvPr/>
        </p:nvSpPr>
        <p:spPr bwMode="auto">
          <a:xfrm>
            <a:off x="1585913" y="36591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723900" y="3497263"/>
            <a:ext cx="1504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12     5</a:t>
            </a:r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1709738" y="39639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900113" y="39639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>
            <a:off x="1919288" y="3963988"/>
            <a:ext cx="53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1157288" y="39639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2062163" y="39639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1163638" y="4408488"/>
            <a:ext cx="42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681038" y="5570538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12 : 5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2,4</a:t>
            </a:r>
          </a:p>
        </p:txBody>
      </p:sp>
      <p:sp>
        <p:nvSpPr>
          <p:cNvPr id="18506" name="Text Box 74"/>
          <p:cNvSpPr txBox="1">
            <a:spLocks noChangeArrowheads="1"/>
          </p:cNvSpPr>
          <p:nvPr/>
        </p:nvSpPr>
        <p:spPr bwMode="auto">
          <a:xfrm>
            <a:off x="4930775" y="3525838"/>
            <a:ext cx="163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2 3      4 </a:t>
            </a:r>
          </a:p>
        </p:txBody>
      </p:sp>
      <p:sp>
        <p:nvSpPr>
          <p:cNvPr id="18507" name="Line 75"/>
          <p:cNvSpPr>
            <a:spLocks noChangeShapeType="1"/>
          </p:cNvSpPr>
          <p:nvPr/>
        </p:nvSpPr>
        <p:spPr bwMode="auto">
          <a:xfrm>
            <a:off x="6010275" y="369093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18508" name="Line 76"/>
          <p:cNvSpPr>
            <a:spLocks noChangeShapeType="1"/>
          </p:cNvSpPr>
          <p:nvPr/>
        </p:nvSpPr>
        <p:spPr bwMode="auto">
          <a:xfrm>
            <a:off x="6010275" y="4071938"/>
            <a:ext cx="857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6048375" y="4008438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5186363" y="4008438"/>
            <a:ext cx="38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6248400" y="3932238"/>
            <a:ext cx="30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5432425" y="40084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13" name="Text Box 81"/>
          <p:cNvSpPr txBox="1">
            <a:spLocks noChangeArrowheads="1"/>
          </p:cNvSpPr>
          <p:nvPr/>
        </p:nvSpPr>
        <p:spPr bwMode="auto">
          <a:xfrm>
            <a:off x="6343650" y="40084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5410200" y="43640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5676900" y="43640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6567488" y="40084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517" name="Text Box 85"/>
          <p:cNvSpPr txBox="1">
            <a:spLocks noChangeArrowheads="1"/>
          </p:cNvSpPr>
          <p:nvPr/>
        </p:nvSpPr>
        <p:spPr bwMode="auto">
          <a:xfrm>
            <a:off x="5667375" y="46894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19" name="Text Box 87"/>
          <p:cNvSpPr txBox="1">
            <a:spLocks noChangeArrowheads="1"/>
          </p:cNvSpPr>
          <p:nvPr/>
        </p:nvSpPr>
        <p:spPr bwMode="auto">
          <a:xfrm>
            <a:off x="4595813" y="5532438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23 : 4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5,75</a:t>
            </a: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522" name="Line 90"/>
          <p:cNvSpPr>
            <a:spLocks noChangeShapeType="1"/>
          </p:cNvSpPr>
          <p:nvPr/>
        </p:nvSpPr>
        <p:spPr bwMode="auto">
          <a:xfrm>
            <a:off x="10250488" y="41021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18523" name="Line 91"/>
          <p:cNvSpPr>
            <a:spLocks noChangeShapeType="1"/>
          </p:cNvSpPr>
          <p:nvPr/>
        </p:nvSpPr>
        <p:spPr bwMode="auto">
          <a:xfrm>
            <a:off x="10250488" y="34671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18525" name="Text Box 93"/>
          <p:cNvSpPr txBox="1">
            <a:spLocks noChangeArrowheads="1"/>
          </p:cNvSpPr>
          <p:nvPr/>
        </p:nvSpPr>
        <p:spPr bwMode="auto">
          <a:xfrm>
            <a:off x="10250488" y="405765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526" name="Text Box 94"/>
          <p:cNvSpPr txBox="1">
            <a:spLocks noChangeArrowheads="1"/>
          </p:cNvSpPr>
          <p:nvPr/>
        </p:nvSpPr>
        <p:spPr bwMode="auto">
          <a:xfrm>
            <a:off x="9126538" y="394811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8527" name="Text Box 95"/>
          <p:cNvSpPr txBox="1">
            <a:spLocks noChangeArrowheads="1"/>
          </p:cNvSpPr>
          <p:nvPr/>
        </p:nvSpPr>
        <p:spPr bwMode="auto">
          <a:xfrm>
            <a:off x="8855075" y="3948113"/>
            <a:ext cx="29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528" name="Text Box 96"/>
          <p:cNvSpPr txBox="1">
            <a:spLocks noChangeArrowheads="1"/>
          </p:cNvSpPr>
          <p:nvPr/>
        </p:nvSpPr>
        <p:spPr bwMode="auto">
          <a:xfrm>
            <a:off x="9428163" y="39338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529" name="Text Box 97"/>
          <p:cNvSpPr txBox="1">
            <a:spLocks noChangeArrowheads="1"/>
          </p:cNvSpPr>
          <p:nvPr/>
        </p:nvSpPr>
        <p:spPr bwMode="auto">
          <a:xfrm>
            <a:off x="10488613" y="403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530" name="Text Box 98"/>
          <p:cNvSpPr txBox="1">
            <a:spLocks noChangeArrowheads="1"/>
          </p:cNvSpPr>
          <p:nvPr/>
        </p:nvSpPr>
        <p:spPr bwMode="auto">
          <a:xfrm>
            <a:off x="9431338" y="4330700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8531" name="Text Box 99"/>
          <p:cNvSpPr txBox="1">
            <a:spLocks noChangeArrowheads="1"/>
          </p:cNvSpPr>
          <p:nvPr/>
        </p:nvSpPr>
        <p:spPr bwMode="auto">
          <a:xfrm>
            <a:off x="9150350" y="4330700"/>
            <a:ext cx="368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533" name="Text Box 101"/>
          <p:cNvSpPr txBox="1">
            <a:spLocks noChangeArrowheads="1"/>
          </p:cNvSpPr>
          <p:nvPr/>
        </p:nvSpPr>
        <p:spPr bwMode="auto">
          <a:xfrm>
            <a:off x="10679113" y="39751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8534" name="Text Box 102"/>
          <p:cNvSpPr txBox="1">
            <a:spLocks noChangeArrowheads="1"/>
          </p:cNvSpPr>
          <p:nvPr/>
        </p:nvSpPr>
        <p:spPr bwMode="auto">
          <a:xfrm>
            <a:off x="9718675" y="4330700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10821988" y="40386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536" name="Text Box 104"/>
          <p:cNvSpPr txBox="1">
            <a:spLocks noChangeArrowheads="1"/>
          </p:cNvSpPr>
          <p:nvPr/>
        </p:nvSpPr>
        <p:spPr bwMode="auto">
          <a:xfrm>
            <a:off x="9752013" y="4721225"/>
            <a:ext cx="428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37" name="Text Box 105"/>
          <p:cNvSpPr txBox="1">
            <a:spLocks noChangeArrowheads="1"/>
          </p:cNvSpPr>
          <p:nvPr/>
        </p:nvSpPr>
        <p:spPr bwMode="auto">
          <a:xfrm>
            <a:off x="9458325" y="4735513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38" name="Text Box 106"/>
          <p:cNvSpPr txBox="1">
            <a:spLocks noChangeArrowheads="1"/>
          </p:cNvSpPr>
          <p:nvPr/>
        </p:nvSpPr>
        <p:spPr bwMode="auto">
          <a:xfrm>
            <a:off x="468313" y="2490788"/>
            <a:ext cx="11460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a)  12 : 5	                   23 : 4                                      882 : 36</a:t>
            </a:r>
          </a:p>
        </p:txBody>
      </p:sp>
      <p:sp>
        <p:nvSpPr>
          <p:cNvPr id="18539" name="Text Box 107"/>
          <p:cNvSpPr txBox="1">
            <a:spLocks noChangeArrowheads="1"/>
          </p:cNvSpPr>
          <p:nvPr/>
        </p:nvSpPr>
        <p:spPr bwMode="auto">
          <a:xfrm>
            <a:off x="9099550" y="5516563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2208E2"/>
                </a:solidFill>
                <a:latin typeface="Times New Roman" panose="02020603050405020304" pitchFamily="18" charset="0"/>
              </a:rPr>
              <a:t>882 : 36 =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24,5</a:t>
            </a:r>
          </a:p>
        </p:txBody>
      </p:sp>
      <p:sp>
        <p:nvSpPr>
          <p:cNvPr id="14379" name="Text Box 63"/>
          <p:cNvSpPr txBox="1">
            <a:spLocks noChangeArrowheads="1"/>
          </p:cNvSpPr>
          <p:nvPr/>
        </p:nvSpPr>
        <p:spPr bwMode="auto">
          <a:xfrm>
            <a:off x="1571625" y="539750"/>
            <a:ext cx="9144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Chia một số tự nhiên cho một số tự nhiên                          mà thương tìm được là một số thập phân</a:t>
            </a:r>
          </a:p>
        </p:txBody>
      </p:sp>
      <p:sp>
        <p:nvSpPr>
          <p:cNvPr id="14380" name="TextBox 47"/>
          <p:cNvSpPr txBox="1">
            <a:spLocks noChangeArrowheads="1"/>
          </p:cNvSpPr>
          <p:nvPr/>
        </p:nvSpPr>
        <p:spPr bwMode="auto">
          <a:xfrm>
            <a:off x="1571625" y="650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</a:rPr>
              <a:t>Toán </a:t>
            </a:r>
            <a:endParaRPr lang="en-US" altLang="en-US" sz="1800">
              <a:latin typeface="Calibri" panose="020F0502020204030204" pitchFamily="34" charset="0"/>
              <a:ea typeface="Arial Unicode MS" pitchFamily="34" charset="-128"/>
            </a:endParaRPr>
          </a:p>
        </p:txBody>
      </p:sp>
      <p:pic>
        <p:nvPicPr>
          <p:cNvPr id="14381" name="Picture 4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617994" y="600869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88" y="327025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90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89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88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87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86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85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84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83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81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80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79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78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77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76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75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74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73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72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71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70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69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68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67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66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65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64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63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62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61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60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59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58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57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56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55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54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53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52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51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50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49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48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47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46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45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44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43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42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41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40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39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38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37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36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35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34</a:t>
            </a:r>
          </a:p>
        </p:txBody>
      </p:sp>
      <p:sp>
        <p:nvSpPr>
          <p:cNvPr id="104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33</a:t>
            </a:r>
          </a:p>
        </p:txBody>
      </p:sp>
      <p:sp>
        <p:nvSpPr>
          <p:cNvPr id="105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32</a:t>
            </a:r>
          </a:p>
        </p:txBody>
      </p:sp>
      <p:sp>
        <p:nvSpPr>
          <p:cNvPr id="106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31</a:t>
            </a:r>
          </a:p>
        </p:txBody>
      </p:sp>
      <p:sp>
        <p:nvSpPr>
          <p:cNvPr id="10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108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109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110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111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112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113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116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11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118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119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120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121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122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23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24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25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26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2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28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29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130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131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132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33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34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35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36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7" name="Oval 176"/>
          <p:cNvSpPr>
            <a:spLocks noChangeArrowheads="1"/>
          </p:cNvSpPr>
          <p:nvPr/>
        </p:nvSpPr>
        <p:spPr bwMode="auto">
          <a:xfrm>
            <a:off x="10725150" y="70802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6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66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66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80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80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80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8436" grpId="0"/>
      <p:bldP spid="18440" grpId="0"/>
      <p:bldP spid="18495" grpId="0"/>
      <p:bldP spid="18497" grpId="0"/>
      <p:bldP spid="18499" grpId="0"/>
      <p:bldP spid="18500" grpId="0"/>
      <p:bldP spid="18501" grpId="0"/>
      <p:bldP spid="18502" grpId="0"/>
      <p:bldP spid="18503" grpId="0"/>
      <p:bldP spid="18505" grpId="0"/>
      <p:bldP spid="18506" grpId="0"/>
      <p:bldP spid="18509" grpId="0"/>
      <p:bldP spid="18510" grpId="0"/>
      <p:bldP spid="18511" grpId="0"/>
      <p:bldP spid="18512" grpId="0"/>
      <p:bldP spid="18513" grpId="0"/>
      <p:bldP spid="18514" grpId="0"/>
      <p:bldP spid="18515" grpId="0"/>
      <p:bldP spid="18516" grpId="0"/>
      <p:bldP spid="18517" grpId="0"/>
      <p:bldP spid="18519" grpId="0"/>
      <p:bldP spid="18525" grpId="0"/>
      <p:bldP spid="18526" grpId="0"/>
      <p:bldP spid="18527" grpId="0"/>
      <p:bldP spid="18528" grpId="0"/>
      <p:bldP spid="18529" grpId="0"/>
      <p:bldP spid="18530" grpId="0"/>
      <p:bldP spid="18531" grpId="0"/>
      <p:bldP spid="18533" grpId="0"/>
      <p:bldP spid="18534" grpId="0"/>
      <p:bldP spid="18535" grpId="0"/>
      <p:bldP spid="18536" grpId="0"/>
      <p:bldP spid="18537" grpId="0"/>
      <p:bldP spid="18539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1980</Words>
  <Application>Microsoft Office PowerPoint</Application>
  <PresentationFormat>Màn hình rộng</PresentationFormat>
  <Paragraphs>508</Paragraphs>
  <Slides>21</Slides>
  <Notes>3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31" baseType="lpstr">
      <vt:lpstr>.VnBlack</vt:lpstr>
      <vt:lpstr>.VnExoticH</vt:lpstr>
      <vt:lpstr>Arial</vt:lpstr>
      <vt:lpstr>Calibri</vt:lpstr>
      <vt:lpstr>Times New Roman</vt:lpstr>
      <vt:lpstr>Wingdings</vt:lpstr>
      <vt:lpstr>Office Theme</vt:lpstr>
      <vt:lpstr>1_Office Theme</vt:lpstr>
      <vt:lpstr>2_Office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b) 15 : 8                                    75 : 12                                         81 : 4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Nguyễn Phú Quốc</dc:creator>
  <cp:lastModifiedBy>My PC</cp:lastModifiedBy>
  <cp:revision>191</cp:revision>
  <dcterms:created xsi:type="dcterms:W3CDTF">2019-06-13T07:52:53Z</dcterms:created>
  <dcterms:modified xsi:type="dcterms:W3CDTF">2021-12-15T12:24:10Z</dcterms:modified>
</cp:coreProperties>
</file>