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sldIdLst>
    <p:sldId id="310" r:id="rId3"/>
    <p:sldId id="301" r:id="rId4"/>
    <p:sldId id="302" r:id="rId5"/>
    <p:sldId id="280" r:id="rId6"/>
    <p:sldId id="303" r:id="rId7"/>
    <p:sldId id="286" r:id="rId8"/>
    <p:sldId id="287" r:id="rId9"/>
    <p:sldId id="270" r:id="rId10"/>
    <p:sldId id="304" r:id="rId11"/>
    <p:sldId id="305" r:id="rId12"/>
    <p:sldId id="306" r:id="rId13"/>
    <p:sldId id="307" r:id="rId14"/>
    <p:sldId id="308" r:id="rId15"/>
    <p:sldId id="299" r:id="rId16"/>
    <p:sldId id="298" r:id="rId17"/>
    <p:sldId id="296" r:id="rId18"/>
    <p:sldId id="284" r:id="rId19"/>
    <p:sldId id="295" r:id="rId20"/>
    <p:sldId id="285" r:id="rId21"/>
    <p:sldId id="265" r:id="rId22"/>
    <p:sldId id="266" r:id="rId23"/>
    <p:sldId id="267" r:id="rId24"/>
    <p:sldId id="269" r:id="rId25"/>
    <p:sldId id="288" r:id="rId26"/>
    <p:sldId id="271" r:id="rId27"/>
    <p:sldId id="272" r:id="rId28"/>
    <p:sldId id="273" r:id="rId29"/>
    <p:sldId id="274" r:id="rId30"/>
    <p:sldId id="275" r:id="rId31"/>
    <p:sldId id="276" r:id="rId32"/>
    <p:sldId id="292" r:id="rId33"/>
    <p:sldId id="293" r:id="rId34"/>
    <p:sldId id="294" r:id="rId35"/>
    <p:sldId id="30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DCCBA4-9856-483D-BD59-C5650400EC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FA7FF8-379C-4BD4-A329-2EA31EF835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536DFF-1317-495D-9944-A29C5FE3B0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3A3F-4108-4436-9E10-B244BA2A06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1317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7728CD-7DF6-4DD8-B97B-030C70451F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9B0C5B-2AFB-4605-A4C4-A4FBA7BFCD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E17264-7060-47A6-B39A-C160B1FA88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D4040-306F-402E-9058-2484068F57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7559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E84075-A225-4AF8-B840-0FBC699E5C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6B4C5A-042F-4F5E-A72C-96CAEA6ECF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C4ED17-F616-422B-BFB7-B9732FAC6A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29949-18AE-41AA-8C49-081557EE40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014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350455-1C10-4A0F-8C9B-B52831698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3AC2F8-7FED-4680-B7AB-8F38BE24CC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C08895-819F-429D-BD24-92DFA60B39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C1593-BFF8-4933-9535-5CBDD55C7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484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FC6B128-307F-426C-A767-105A58EA05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B4E6390-B848-4B96-B862-551863E85F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5DE6772-CB1D-4018-9CFE-B26DEB37E6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C10E4-8CBA-47DB-A45B-80DE331665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5393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3372924-2DCD-4523-9C01-B6FA69120D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CF7B01A-CBB4-47B5-AAB0-1BB970A0B2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27C0EE5-43E2-4E30-B146-1E30CF7C1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9C26E-CFCE-4666-AFC2-C465E09170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2561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43B467-28EA-4F5E-B173-DA30D2D75E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E704A18-B2B8-42C9-A5C5-916A0F47BF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41A2EED-8A41-4B80-B7F5-55E5C72603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6402E-7D0F-423F-9E5A-55A329595D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3589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0ED2A3-DA75-4626-9C86-F9464C968C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069B8B-7F8B-4025-A880-2ABC12D660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591FBB-8D5A-4DD4-A784-A22FBB99B7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D6137-9FAB-4D05-9655-ED71EEF21B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84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57F944-1674-4A2C-8B2C-0CACE301A1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41A902-1539-4209-A31A-A2842D2A28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E28062-9D4D-45F2-BE47-6D873CDAE5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41702-59D3-4AA1-B8A6-435FC00FF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264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86B88E-35F8-4841-958C-6E73CDCDDA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0E1D5B-8E25-41DE-BED4-B69AC72AB4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26669F-CDB7-4DA8-9D5B-1691157DE8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8D9C6-83AC-469F-BD16-CD8993715C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5208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2A154F-D156-4379-AD8C-69BDED9967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1D6FC4-EB8E-446E-8960-B29DE2F872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1321FD-33FB-4D68-94BF-9281CEE730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EA28A-F252-44D0-B627-B84E45968F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46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15598-F945-49B0-A10B-450DAC82F1A7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571B558-A8CE-424C-9E36-4448A892C2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02B8D54-AB23-44E1-91E3-5BED24FC34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674AD83C-B302-4CC6-AB8F-00EDDE8D5C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85474E32-0BF3-4169-BF97-4D8C3F106A7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8B911BB5-0279-46A5-99DB-C6646DBEF88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3F04C2C-4F9C-4978-9AB2-302B1E6E0D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54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wmf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20"/>
          <p:cNvSpPr>
            <a:spLocks noChangeArrowheads="1" noChangeShapeType="1" noTextEdit="1"/>
          </p:cNvSpPr>
          <p:nvPr/>
        </p:nvSpPr>
        <p:spPr bwMode="auto">
          <a:xfrm>
            <a:off x="2445486" y="1637677"/>
            <a:ext cx="5410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–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3079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0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3082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3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4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5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381001" y="1752599"/>
            <a:ext cx="2113461" cy="2180277"/>
            <a:chOff x="5225" y="9335"/>
            <a:chExt cx="2520" cy="1750"/>
          </a:xfrm>
        </p:grpSpPr>
        <p:sp>
          <p:nvSpPr>
            <p:cNvPr id="16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5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>
                <a:defRPr/>
              </a:pPr>
              <a:endParaRPr lang="vi-VN"/>
            </a:p>
          </p:txBody>
        </p:sp>
        <p:pic>
          <p:nvPicPr>
            <p:cNvPr id="17" name="Picture 26" descr="cosmoS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25" descr="BOOK2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24" descr="BOOK1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23" descr="QUILLPEN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pPr algn="r"/>
              <a:r>
                <a:rPr lang="en-US" sz="800" b="1">
                  <a:cs typeface="Times New Roman" pitchFamily="18" charset="0"/>
                </a:rPr>
                <a:t> </a:t>
              </a:r>
              <a:endParaRPr lang="en-US" sz="4800" b="1">
                <a:cs typeface="Times New Roman" pitchFamily="18" charset="0"/>
              </a:endParaRP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endParaRPr lang="vi-VN" sz="4800" b="1">
                <a:cs typeface="Arial" charset="0"/>
              </a:endParaRPr>
            </a:p>
          </p:txBody>
        </p:sp>
        <p:sp>
          <p:nvSpPr>
            <p:cNvPr id="23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r>
                <a:rPr lang="en-US" kern="10">
                  <a:ln w="9525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latin typeface="Times New Roman"/>
                  <a:cs typeface="Times New Roman"/>
                </a:rPr>
                <a:t>NĂM </a:t>
              </a:r>
            </a:p>
          </p:txBody>
        </p:sp>
        <p:sp>
          <p:nvSpPr>
            <p:cNvPr id="24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endParaRPr lang="vi-VN" sz="4800" b="1">
                <a:cs typeface="Arial" charset="0"/>
              </a:endParaRPr>
            </a:p>
          </p:txBody>
        </p:sp>
      </p:grpSp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708084" y="3581400"/>
            <a:ext cx="7978717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HÌNH TRÒN- ĐƯỜNG TRÒN</a:t>
            </a:r>
          </a:p>
        </p:txBody>
      </p:sp>
    </p:spTree>
    <p:extLst>
      <p:ext uri="{BB962C8B-B14F-4D97-AF65-F5344CB8AC3E}">
        <p14:creationId xmlns:p14="http://schemas.microsoft.com/office/powerpoint/2010/main" val="2790442940"/>
      </p:ext>
    </p:extLst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A4BD555-DC85-465A-BF83-A00330A07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288" y="166688"/>
            <a:ext cx="32115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Bài 3: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Vẽ theo mẫu</a:t>
            </a:r>
          </a:p>
        </p:txBody>
      </p:sp>
      <p:sp>
        <p:nvSpPr>
          <p:cNvPr id="10243" name="Oval 3">
            <a:extLst>
              <a:ext uri="{FF2B5EF4-FFF2-40B4-BE49-F238E27FC236}">
                <a16:creationId xmlns:a16="http://schemas.microsoft.com/office/drawing/2014/main" id="{2386DADE-5969-4695-8702-D81F1BB65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498600"/>
            <a:ext cx="3960813" cy="41148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4" name="Arc 4">
            <a:extLst>
              <a:ext uri="{FF2B5EF4-FFF2-40B4-BE49-F238E27FC236}">
                <a16:creationId xmlns:a16="http://schemas.microsoft.com/office/drawing/2014/main" id="{CDAB5196-B070-443A-8371-7C88EE27AF4F}"/>
              </a:ext>
            </a:extLst>
          </p:cNvPr>
          <p:cNvSpPr>
            <a:spLocks/>
          </p:cNvSpPr>
          <p:nvPr/>
        </p:nvSpPr>
        <p:spPr bwMode="auto">
          <a:xfrm rot="74468" flipV="1">
            <a:off x="2362200" y="3295650"/>
            <a:ext cx="1981200" cy="1285875"/>
          </a:xfrm>
          <a:custGeom>
            <a:avLst/>
            <a:gdLst>
              <a:gd name="T0" fmla="*/ 0 w 43154"/>
              <a:gd name="T1" fmla="*/ 2147483646 h 25089"/>
              <a:gd name="T2" fmla="*/ 2147483646 w 43154"/>
              <a:gd name="T3" fmla="*/ 2147483646 h 25089"/>
              <a:gd name="T4" fmla="*/ 2147483646 w 43154"/>
              <a:gd name="T5" fmla="*/ 2147483646 h 25089"/>
              <a:gd name="T6" fmla="*/ 0 60000 65536"/>
              <a:gd name="T7" fmla="*/ 0 60000 65536"/>
              <a:gd name="T8" fmla="*/ 0 60000 65536"/>
              <a:gd name="T9" fmla="*/ 0 w 43154"/>
              <a:gd name="T10" fmla="*/ 0 h 25089"/>
              <a:gd name="T11" fmla="*/ 43154 w 43154"/>
              <a:gd name="T12" fmla="*/ 25089 h 250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54" h="25089" fill="none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  <a:cubicBezTo>
                  <a:pt x="43154" y="22768"/>
                  <a:pt x="43059" y="23935"/>
                  <a:pt x="42870" y="25089"/>
                </a:cubicBezTo>
              </a:path>
              <a:path w="43154" h="25089" stroke="0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  <a:cubicBezTo>
                  <a:pt x="43154" y="22768"/>
                  <a:pt x="43059" y="23935"/>
                  <a:pt x="42870" y="25089"/>
                </a:cubicBezTo>
                <a:lnTo>
                  <a:pt x="21554" y="21600"/>
                </a:lnTo>
                <a:lnTo>
                  <a:pt x="0" y="20187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5" name="Arc 5">
            <a:extLst>
              <a:ext uri="{FF2B5EF4-FFF2-40B4-BE49-F238E27FC236}">
                <a16:creationId xmlns:a16="http://schemas.microsoft.com/office/drawing/2014/main" id="{ED0563E7-1A6E-4864-8289-021EF59CC7E9}"/>
              </a:ext>
            </a:extLst>
          </p:cNvPr>
          <p:cNvSpPr>
            <a:spLocks/>
          </p:cNvSpPr>
          <p:nvPr/>
        </p:nvSpPr>
        <p:spPr bwMode="auto">
          <a:xfrm rot="10853119" flipV="1">
            <a:off x="4343400" y="2527300"/>
            <a:ext cx="1979613" cy="1027113"/>
          </a:xfrm>
          <a:custGeom>
            <a:avLst/>
            <a:gdLst>
              <a:gd name="T0" fmla="*/ 0 w 43070"/>
              <a:gd name="T1" fmla="*/ 2147483646 h 21600"/>
              <a:gd name="T2" fmla="*/ 2147483646 w 43070"/>
              <a:gd name="T3" fmla="*/ 2147483646 h 21600"/>
              <a:gd name="T4" fmla="*/ 2147483646 w 43070"/>
              <a:gd name="T5" fmla="*/ 2147483646 h 21600"/>
              <a:gd name="T6" fmla="*/ 0 60000 65536"/>
              <a:gd name="T7" fmla="*/ 0 60000 65536"/>
              <a:gd name="T8" fmla="*/ 0 60000 65536"/>
              <a:gd name="T9" fmla="*/ 0 w 43070"/>
              <a:gd name="T10" fmla="*/ 0 h 21600"/>
              <a:gd name="T11" fmla="*/ 43070 w 430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070" h="21600" fill="none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2746" y="0"/>
                  <a:pt x="42085" y="8550"/>
                  <a:pt x="43070" y="19699"/>
                </a:cubicBezTo>
              </a:path>
              <a:path w="43070" h="21600" stroke="0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2746" y="0"/>
                  <a:pt x="42085" y="8550"/>
                  <a:pt x="43070" y="19699"/>
                </a:cubicBezTo>
                <a:lnTo>
                  <a:pt x="21554" y="21600"/>
                </a:lnTo>
                <a:lnTo>
                  <a:pt x="0" y="20187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14468" name="Group 132">
            <a:extLst>
              <a:ext uri="{FF2B5EF4-FFF2-40B4-BE49-F238E27FC236}">
                <a16:creationId xmlns:a16="http://schemas.microsoft.com/office/drawing/2014/main" id="{56BD3F48-057D-4D65-8AF9-B354C8AC358B}"/>
              </a:ext>
            </a:extLst>
          </p:cNvPr>
          <p:cNvGraphicFramePr>
            <a:graphicFrameLocks noGrp="1"/>
          </p:cNvGraphicFramePr>
          <p:nvPr/>
        </p:nvGraphicFramePr>
        <p:xfrm>
          <a:off x="1828800" y="965200"/>
          <a:ext cx="5029200" cy="521335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1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>
            <a:extLst>
              <a:ext uri="{FF2B5EF4-FFF2-40B4-BE49-F238E27FC236}">
                <a16:creationId xmlns:a16="http://schemas.microsoft.com/office/drawing/2014/main" id="{6792F7D5-E82A-4D6D-8AC6-98B8E781A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981200"/>
            <a:ext cx="3960813" cy="41148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363" name="Arc 3">
            <a:extLst>
              <a:ext uri="{FF2B5EF4-FFF2-40B4-BE49-F238E27FC236}">
                <a16:creationId xmlns:a16="http://schemas.microsoft.com/office/drawing/2014/main" id="{A1B1CACD-3DF8-417E-B2F8-DCFD9D5A113E}"/>
              </a:ext>
            </a:extLst>
          </p:cNvPr>
          <p:cNvSpPr>
            <a:spLocks/>
          </p:cNvSpPr>
          <p:nvPr/>
        </p:nvSpPr>
        <p:spPr bwMode="auto">
          <a:xfrm rot="74468" flipV="1">
            <a:off x="4419600" y="3778250"/>
            <a:ext cx="1981200" cy="1285875"/>
          </a:xfrm>
          <a:custGeom>
            <a:avLst/>
            <a:gdLst>
              <a:gd name="T0" fmla="*/ 0 w 43154"/>
              <a:gd name="T1" fmla="*/ 2147483646 h 25089"/>
              <a:gd name="T2" fmla="*/ 2147483646 w 43154"/>
              <a:gd name="T3" fmla="*/ 2147483646 h 25089"/>
              <a:gd name="T4" fmla="*/ 2147483646 w 43154"/>
              <a:gd name="T5" fmla="*/ 2147483646 h 25089"/>
              <a:gd name="T6" fmla="*/ 0 60000 65536"/>
              <a:gd name="T7" fmla="*/ 0 60000 65536"/>
              <a:gd name="T8" fmla="*/ 0 60000 65536"/>
              <a:gd name="T9" fmla="*/ 0 w 43154"/>
              <a:gd name="T10" fmla="*/ 0 h 25089"/>
              <a:gd name="T11" fmla="*/ 43154 w 43154"/>
              <a:gd name="T12" fmla="*/ 25089 h 250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54" h="25089" fill="none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  <a:cubicBezTo>
                  <a:pt x="43154" y="22768"/>
                  <a:pt x="43059" y="23935"/>
                  <a:pt x="42870" y="25089"/>
                </a:cubicBezTo>
              </a:path>
              <a:path w="43154" h="25089" stroke="0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  <a:cubicBezTo>
                  <a:pt x="43154" y="22768"/>
                  <a:pt x="43059" y="23935"/>
                  <a:pt x="42870" y="25089"/>
                </a:cubicBezTo>
                <a:lnTo>
                  <a:pt x="21554" y="21600"/>
                </a:lnTo>
                <a:lnTo>
                  <a:pt x="0" y="20187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364" name="Arc 4">
            <a:extLst>
              <a:ext uri="{FF2B5EF4-FFF2-40B4-BE49-F238E27FC236}">
                <a16:creationId xmlns:a16="http://schemas.microsoft.com/office/drawing/2014/main" id="{608012DB-DD68-41C2-B8DF-A9E76726B155}"/>
              </a:ext>
            </a:extLst>
          </p:cNvPr>
          <p:cNvSpPr>
            <a:spLocks/>
          </p:cNvSpPr>
          <p:nvPr/>
        </p:nvSpPr>
        <p:spPr bwMode="auto">
          <a:xfrm rot="10853119" flipV="1">
            <a:off x="6400800" y="3009900"/>
            <a:ext cx="1979613" cy="1027113"/>
          </a:xfrm>
          <a:custGeom>
            <a:avLst/>
            <a:gdLst>
              <a:gd name="T0" fmla="*/ 0 w 43070"/>
              <a:gd name="T1" fmla="*/ 2147483646 h 21600"/>
              <a:gd name="T2" fmla="*/ 2147483646 w 43070"/>
              <a:gd name="T3" fmla="*/ 2147483646 h 21600"/>
              <a:gd name="T4" fmla="*/ 2147483646 w 43070"/>
              <a:gd name="T5" fmla="*/ 2147483646 h 21600"/>
              <a:gd name="T6" fmla="*/ 0 60000 65536"/>
              <a:gd name="T7" fmla="*/ 0 60000 65536"/>
              <a:gd name="T8" fmla="*/ 0 60000 65536"/>
              <a:gd name="T9" fmla="*/ 0 w 43070"/>
              <a:gd name="T10" fmla="*/ 0 h 21600"/>
              <a:gd name="T11" fmla="*/ 43070 w 430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070" h="21600" fill="none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2746" y="0"/>
                  <a:pt x="42085" y="8550"/>
                  <a:pt x="43070" y="19699"/>
                </a:cubicBezTo>
              </a:path>
              <a:path w="43070" h="21600" stroke="0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2746" y="0"/>
                  <a:pt x="42085" y="8550"/>
                  <a:pt x="43070" y="19699"/>
                </a:cubicBezTo>
                <a:lnTo>
                  <a:pt x="21554" y="21600"/>
                </a:lnTo>
                <a:lnTo>
                  <a:pt x="0" y="20187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15501" name="Group 141">
            <a:extLst>
              <a:ext uri="{FF2B5EF4-FFF2-40B4-BE49-F238E27FC236}">
                <a16:creationId xmlns:a16="http://schemas.microsoft.com/office/drawing/2014/main" id="{59C0D13C-03BC-4D67-A8CE-E7D84D00AC64}"/>
              </a:ext>
            </a:extLst>
          </p:cNvPr>
          <p:cNvGraphicFramePr>
            <a:graphicFrameLocks noGrp="1"/>
          </p:cNvGraphicFramePr>
          <p:nvPr/>
        </p:nvGraphicFramePr>
        <p:xfrm>
          <a:off x="3886200" y="1447800"/>
          <a:ext cx="5029200" cy="518160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73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392" name="Text Box 128">
            <a:extLst>
              <a:ext uri="{FF2B5EF4-FFF2-40B4-BE49-F238E27FC236}">
                <a16:creationId xmlns:a16="http://schemas.microsoft.com/office/drawing/2014/main" id="{5EF17266-DA60-4BFE-8171-47A492627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5254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393" name="Text Box 129">
            <a:extLst>
              <a:ext uri="{FF2B5EF4-FFF2-40B4-BE49-F238E27FC236}">
                <a16:creationId xmlns:a16="http://schemas.microsoft.com/office/drawing/2014/main" id="{B3565B3F-299D-4454-92C9-F2B359156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1981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Luyện tập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394" name="Text Box 130">
            <a:extLst>
              <a:ext uri="{FF2B5EF4-FFF2-40B4-BE49-F238E27FC236}">
                <a16:creationId xmlns:a16="http://schemas.microsoft.com/office/drawing/2014/main" id="{C301DB0E-33CD-4216-9F33-9DE2A51C0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764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 3 :Vẽ theo mẫu: </a:t>
            </a:r>
          </a:p>
        </p:txBody>
      </p:sp>
      <p:sp>
        <p:nvSpPr>
          <p:cNvPr id="15491" name="Text Box 131">
            <a:extLst>
              <a:ext uri="{FF2B5EF4-FFF2-40B4-BE49-F238E27FC236}">
                <a16:creationId xmlns:a16="http://schemas.microsoft.com/office/drawing/2014/main" id="{40FEF375-A69A-482B-8C76-F49919147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16150"/>
            <a:ext cx="32766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Vẽ hình tròn lớn bán kính có độ dài 4 ô vuông.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Vẽ nửa đường tròn bên trái phía dưới, bán kính có độ dài 2 ô vuông 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Vẽ nửa đường tròn bên phải phía trên, bán kính có độ dài 2 ô vuông.</a:t>
            </a:r>
          </a:p>
        </p:txBody>
      </p:sp>
      <p:sp>
        <p:nvSpPr>
          <p:cNvPr id="15492" name="Text Box 132">
            <a:extLst>
              <a:ext uri="{FF2B5EF4-FFF2-40B4-BE49-F238E27FC236}">
                <a16:creationId xmlns:a16="http://schemas.microsoft.com/office/drawing/2014/main" id="{E78DB031-630C-4CD0-B66F-C0B135EED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2525" y="3276600"/>
            <a:ext cx="4730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15493" name="Line 133">
            <a:extLst>
              <a:ext uri="{FF2B5EF4-FFF2-40B4-BE49-F238E27FC236}">
                <a16:creationId xmlns:a16="http://schemas.microsoft.com/office/drawing/2014/main" id="{C96E5581-3215-4A7F-ABEC-04CA092203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1981200"/>
            <a:ext cx="0" cy="19812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494" name="Text Box 134">
            <a:extLst>
              <a:ext uri="{FF2B5EF4-FFF2-40B4-BE49-F238E27FC236}">
                <a16:creationId xmlns:a16="http://schemas.microsoft.com/office/drawing/2014/main" id="{F5CEA48A-A283-495A-8FBD-B11B90057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125" y="3276600"/>
            <a:ext cx="4730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15495" name="Text Box 135">
            <a:extLst>
              <a:ext uri="{FF2B5EF4-FFF2-40B4-BE49-F238E27FC236}">
                <a16:creationId xmlns:a16="http://schemas.microsoft.com/office/drawing/2014/main" id="{B29584E2-4BA9-4E37-8021-ED50FA448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276600"/>
            <a:ext cx="4730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15496" name="Line 136">
            <a:extLst>
              <a:ext uri="{FF2B5EF4-FFF2-40B4-BE49-F238E27FC236}">
                <a16:creationId xmlns:a16="http://schemas.microsoft.com/office/drawing/2014/main" id="{45BA878D-7247-49B5-AEA4-DC2C41D244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0" y="4038600"/>
            <a:ext cx="9906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497" name="Line 137">
            <a:extLst>
              <a:ext uri="{FF2B5EF4-FFF2-40B4-BE49-F238E27FC236}">
                <a16:creationId xmlns:a16="http://schemas.microsoft.com/office/drawing/2014/main" id="{62181B0D-6E04-4DFE-A497-FB4AE2C5815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9600" y="4038600"/>
            <a:ext cx="9906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402" name="Text Box 17">
            <a:extLst>
              <a:ext uri="{FF2B5EF4-FFF2-40B4-BE49-F238E27FC236}">
                <a16:creationId xmlns:a16="http://schemas.microsoft.com/office/drawing/2014/main" id="{050E5AE7-233A-49A3-A0F8-10076E679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9088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TOÁN</a:t>
            </a:r>
          </a:p>
        </p:txBody>
      </p:sp>
      <p:sp>
        <p:nvSpPr>
          <p:cNvPr id="11403" name="Text Box 18">
            <a:extLst>
              <a:ext uri="{FF2B5EF4-FFF2-40B4-BE49-F238E27FC236}">
                <a16:creationId xmlns:a16="http://schemas.microsoft.com/office/drawing/2014/main" id="{C99C6C43-387B-42C8-96F7-06866169F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23888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HÌNH TRÒN, ĐƯỜNG TRÒN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4" dur="2000"/>
                                        <p:tgtEl>
                                          <p:spTgt spid="15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5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5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6" dur="1"/>
                                        <p:tgtEl>
                                          <p:spTgt spid="154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5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5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5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5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5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5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15492" grpId="0"/>
      <p:bldP spid="15494" grpId="0"/>
      <p:bldP spid="15494" grpId="1"/>
      <p:bldP spid="15495" grpId="0"/>
      <p:bldP spid="1549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0B38016D-87AD-4467-8916-6F7546FB1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838200"/>
            <a:ext cx="6962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Nhận biết đường tròn,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hình tròn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Cách dựng bán kính và đường kính của hình tròn.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Oval 3">
            <a:extLst>
              <a:ext uri="{FF2B5EF4-FFF2-40B4-BE49-F238E27FC236}">
                <a16:creationId xmlns:a16="http://schemas.microsoft.com/office/drawing/2014/main" id="{0CF345DF-6E5B-4723-9FF1-50FF630A8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28800"/>
            <a:ext cx="2286000" cy="2286000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8" name="Oval 4">
            <a:extLst>
              <a:ext uri="{FF2B5EF4-FFF2-40B4-BE49-F238E27FC236}">
                <a16:creationId xmlns:a16="http://schemas.microsoft.com/office/drawing/2014/main" id="{7B0AD39A-F041-45C3-BF6E-183F5AB48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981200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89" name="Oval 5">
            <a:extLst>
              <a:ext uri="{FF2B5EF4-FFF2-40B4-BE49-F238E27FC236}">
                <a16:creationId xmlns:a16="http://schemas.microsoft.com/office/drawing/2014/main" id="{E85A2D0C-93AA-4FE7-B212-B5F4589CB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1905000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90" name="Line 6">
            <a:extLst>
              <a:ext uri="{FF2B5EF4-FFF2-40B4-BE49-F238E27FC236}">
                <a16:creationId xmlns:a16="http://schemas.microsoft.com/office/drawing/2014/main" id="{AAEDFD2B-9A74-472F-9054-6534549335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31242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F0655813-1B0E-4914-9EE9-6E0DF7942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" y="4343400"/>
            <a:ext cx="1438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 tròn</a:t>
            </a:r>
          </a:p>
        </p:txBody>
      </p:sp>
      <p:sp>
        <p:nvSpPr>
          <p:cNvPr id="16392" name="Line 8">
            <a:extLst>
              <a:ext uri="{FF2B5EF4-FFF2-40B4-BE49-F238E27FC236}">
                <a16:creationId xmlns:a16="http://schemas.microsoft.com/office/drawing/2014/main" id="{F076DBB2-6CF7-43EC-9964-2AC703A905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733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298D5F29-261D-484B-8974-6C8D12F4D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343400"/>
            <a:ext cx="175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Đường tròn</a:t>
            </a:r>
          </a:p>
        </p:txBody>
      </p:sp>
      <p:sp>
        <p:nvSpPr>
          <p:cNvPr id="16394" name="Line 10">
            <a:extLst>
              <a:ext uri="{FF2B5EF4-FFF2-40B4-BE49-F238E27FC236}">
                <a16:creationId xmlns:a16="http://schemas.microsoft.com/office/drawing/2014/main" id="{76C5C9C0-0548-499A-AE8F-874F90FE4C5E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0713" y="30480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95" name="AutoShape 11">
            <a:extLst>
              <a:ext uri="{FF2B5EF4-FFF2-40B4-BE49-F238E27FC236}">
                <a16:creationId xmlns:a16="http://schemas.microsoft.com/office/drawing/2014/main" id="{16085838-114C-48FD-B42A-11BF393128F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826250" y="3013075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96" name="AutoShape 12">
            <a:extLst>
              <a:ext uri="{FF2B5EF4-FFF2-40B4-BE49-F238E27FC236}">
                <a16:creationId xmlns:a16="http://schemas.microsoft.com/office/drawing/2014/main" id="{8C7A120C-CE3A-43BB-9E30-0BB0BB5F3E8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7948613" y="3006725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97" name="AutoShape 13">
            <a:extLst>
              <a:ext uri="{FF2B5EF4-FFF2-40B4-BE49-F238E27FC236}">
                <a16:creationId xmlns:a16="http://schemas.microsoft.com/office/drawing/2014/main" id="{E0369E0B-5D06-44E5-A340-DDF43BFA615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691188" y="3006725"/>
            <a:ext cx="76200" cy="762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98" name="Line 14">
            <a:extLst>
              <a:ext uri="{FF2B5EF4-FFF2-40B4-BE49-F238E27FC236}">
                <a16:creationId xmlns:a16="http://schemas.microsoft.com/office/drawing/2014/main" id="{7932565D-0E46-49A3-86AE-71AF93D509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1981200"/>
            <a:ext cx="685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99" name="Text Box 15">
            <a:extLst>
              <a:ext uri="{FF2B5EF4-FFF2-40B4-BE49-F238E27FC236}">
                <a16:creationId xmlns:a16="http://schemas.microsoft.com/office/drawing/2014/main" id="{B6F2EB78-188A-4A35-9DEF-5C3C6ED51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0" y="1600200"/>
            <a:ext cx="180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Đường kính</a:t>
            </a:r>
          </a:p>
        </p:txBody>
      </p:sp>
      <p:sp>
        <p:nvSpPr>
          <p:cNvPr id="16400" name="AutoShape 16">
            <a:extLst>
              <a:ext uri="{FF2B5EF4-FFF2-40B4-BE49-F238E27FC236}">
                <a16:creationId xmlns:a16="http://schemas.microsoft.com/office/drawing/2014/main" id="{CA805A5B-F50B-43D7-A96E-0F770BA9164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975475" y="4135438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401" name="Line 17">
            <a:extLst>
              <a:ext uri="{FF2B5EF4-FFF2-40B4-BE49-F238E27FC236}">
                <a16:creationId xmlns:a16="http://schemas.microsoft.com/office/drawing/2014/main" id="{A01E1FA4-AC43-4778-8B10-131E04D561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2288" y="3048000"/>
            <a:ext cx="138112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402" name="Line 18">
            <a:extLst>
              <a:ext uri="{FF2B5EF4-FFF2-40B4-BE49-F238E27FC236}">
                <a16:creationId xmlns:a16="http://schemas.microsoft.com/office/drawing/2014/main" id="{0F154B25-BC41-46D2-8CD5-F7B048DABE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35814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403" name="Text Box 19">
            <a:extLst>
              <a:ext uri="{FF2B5EF4-FFF2-40B4-BE49-F238E27FC236}">
                <a16:creationId xmlns:a16="http://schemas.microsoft.com/office/drawing/2014/main" id="{774886FA-C7A8-4AB1-B783-24D573574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4383088"/>
            <a:ext cx="1471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Bán kính </a:t>
            </a:r>
          </a:p>
        </p:txBody>
      </p:sp>
      <p:sp>
        <p:nvSpPr>
          <p:cNvPr id="16404" name="Text Box 20">
            <a:extLst>
              <a:ext uri="{FF2B5EF4-FFF2-40B4-BE49-F238E27FC236}">
                <a16:creationId xmlns:a16="http://schemas.microsoft.com/office/drawing/2014/main" id="{CDC0BEE6-B543-440E-A444-4FA4F1A1A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757488"/>
            <a:ext cx="361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</a:p>
        </p:txBody>
      </p:sp>
      <p:sp>
        <p:nvSpPr>
          <p:cNvPr id="16405" name="Text Box 21">
            <a:extLst>
              <a:ext uri="{FF2B5EF4-FFF2-40B4-BE49-F238E27FC236}">
                <a16:creationId xmlns:a16="http://schemas.microsoft.com/office/drawing/2014/main" id="{591523CC-5F7A-4713-95F0-B76B632AE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6550" y="28702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406" name="Text Box 22">
            <a:extLst>
              <a:ext uri="{FF2B5EF4-FFF2-40B4-BE49-F238E27FC236}">
                <a16:creationId xmlns:a16="http://schemas.microsoft.com/office/drawing/2014/main" id="{5B16F207-2F0A-44AF-8263-09074D078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5925" y="287496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6407" name="Text Box 23">
            <a:extLst>
              <a:ext uri="{FF2B5EF4-FFF2-40B4-BE49-F238E27FC236}">
                <a16:creationId xmlns:a16="http://schemas.microsoft.com/office/drawing/2014/main" id="{9C9C1D19-0F99-4517-8AA0-83BDC50EC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164013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6408" name="Rectangle 24">
            <a:extLst>
              <a:ext uri="{FF2B5EF4-FFF2-40B4-BE49-F238E27FC236}">
                <a16:creationId xmlns:a16="http://schemas.microsoft.com/office/drawing/2014/main" id="{74130FFC-393D-4328-81B1-E2C804874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440363"/>
            <a:ext cx="66294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+ Độ dài đường kính gấp 2 lần độ dài bán kính.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+ Độ dài bán kính bằng 1/2độ dài đường kính.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409" name="Rectangle 25">
            <a:extLst>
              <a:ext uri="{FF2B5EF4-FFF2-40B4-BE49-F238E27FC236}">
                <a16:creationId xmlns:a16="http://schemas.microsoft.com/office/drawing/2014/main" id="{59726F7F-CBD6-4FF7-A5DF-91159E2B7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800600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+ Các bán kính đều bằng nhau.</a:t>
            </a:r>
          </a:p>
        </p:txBody>
      </p:sp>
      <p:sp>
        <p:nvSpPr>
          <p:cNvPr id="16411" name="Rectangle 27">
            <a:extLst>
              <a:ext uri="{FF2B5EF4-FFF2-40B4-BE49-F238E27FC236}">
                <a16:creationId xmlns:a16="http://schemas.microsoft.com/office/drawing/2014/main" id="{FA2B07DD-8C72-428F-BAA9-7413A3AFC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1775"/>
            <a:ext cx="172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CỦNG CỐ: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800" decel="100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1" dur="2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2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9" dur="2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7" dur="2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2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5" dur="2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8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3" dur="2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6" dur="2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 tmFilter="0,0; .5, 1; 1, 1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6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6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animBg="1"/>
      <p:bldP spid="16388" grpId="0" animBg="1"/>
      <p:bldP spid="16389" grpId="0" animBg="1"/>
      <p:bldP spid="16391" grpId="0"/>
      <p:bldP spid="16393" grpId="0"/>
      <p:bldP spid="16395" grpId="0" animBg="1"/>
      <p:bldP spid="16396" grpId="0" animBg="1"/>
      <p:bldP spid="16397" grpId="0" animBg="1"/>
      <p:bldP spid="16399" grpId="0"/>
      <p:bldP spid="16400" grpId="0" animBg="1"/>
      <p:bldP spid="16403" grpId="0"/>
      <p:bldP spid="16404" grpId="0"/>
      <p:bldP spid="16405" grpId="0"/>
      <p:bldP spid="16406" grpId="0"/>
      <p:bldP spid="16407" grpId="0"/>
      <p:bldP spid="16408" grpId="0" build="allAtOnce"/>
      <p:bldP spid="16409" grpId="0"/>
      <p:bldP spid="164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>
            <a:extLst>
              <a:ext uri="{FF2B5EF4-FFF2-40B4-BE49-F238E27FC236}">
                <a16:creationId xmlns:a16="http://schemas.microsoft.com/office/drawing/2014/main" id="{D16EB398-6CC8-453B-8B46-D3DE87EEC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828800"/>
            <a:ext cx="2438400" cy="2438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673" y="10800"/>
                </a:moveTo>
                <a:cubicBezTo>
                  <a:pt x="10673" y="10870"/>
                  <a:pt x="10730" y="10927"/>
                  <a:pt x="10800" y="10927"/>
                </a:cubicBezTo>
                <a:cubicBezTo>
                  <a:pt x="10870" y="10927"/>
                  <a:pt x="10927" y="10870"/>
                  <a:pt x="10927" y="10800"/>
                </a:cubicBezTo>
                <a:cubicBezTo>
                  <a:pt x="10927" y="10730"/>
                  <a:pt x="10870" y="10673"/>
                  <a:pt x="10800" y="10673"/>
                </a:cubicBezTo>
                <a:cubicBezTo>
                  <a:pt x="10730" y="10673"/>
                  <a:pt x="10673" y="10730"/>
                  <a:pt x="10673" y="1080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5" name="Oval 3">
            <a:extLst>
              <a:ext uri="{FF2B5EF4-FFF2-40B4-BE49-F238E27FC236}">
                <a16:creationId xmlns:a16="http://schemas.microsoft.com/office/drawing/2014/main" id="{1D1EC1D3-A924-4F62-BE79-D1CC1FFFE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362200"/>
            <a:ext cx="76200" cy="76200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F947C058-CB65-4103-81FA-9D8681802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0574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</a:p>
        </p:txBody>
      </p:sp>
      <p:sp>
        <p:nvSpPr>
          <p:cNvPr id="13317" name="Oval 5">
            <a:extLst>
              <a:ext uri="{FF2B5EF4-FFF2-40B4-BE49-F238E27FC236}">
                <a16:creationId xmlns:a16="http://schemas.microsoft.com/office/drawing/2014/main" id="{A562E786-4A1D-474D-9D70-FEF9A5962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962400"/>
            <a:ext cx="76200" cy="76200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11583549-2B54-4246-BA8D-299D29A02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505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</a:t>
            </a:r>
          </a:p>
        </p:txBody>
      </p:sp>
      <p:sp>
        <p:nvSpPr>
          <p:cNvPr id="13319" name="Oval 7">
            <a:extLst>
              <a:ext uri="{FF2B5EF4-FFF2-40B4-BE49-F238E27FC236}">
                <a16:creationId xmlns:a16="http://schemas.microsoft.com/office/drawing/2014/main" id="{6B188F5D-F01C-4EC0-A352-B25521130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667000"/>
            <a:ext cx="76200" cy="76200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9CF1D92F-2B80-46A9-93C7-3F10C3604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2098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98377952-1812-4A81-BBDB-ABF579483B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2438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01C79CE4-8EB5-476D-86A1-3FB951F33E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2667000"/>
            <a:ext cx="2286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23" name="Line 11">
            <a:extLst>
              <a:ext uri="{FF2B5EF4-FFF2-40B4-BE49-F238E27FC236}">
                <a16:creationId xmlns:a16="http://schemas.microsoft.com/office/drawing/2014/main" id="{D7094998-0DE2-4058-8F72-9EC2D914A4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048000"/>
            <a:ext cx="1447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5308" name="Text Box 12">
            <a:extLst>
              <a:ext uri="{FF2B5EF4-FFF2-40B4-BE49-F238E27FC236}">
                <a16:creationId xmlns:a16="http://schemas.microsoft.com/office/drawing/2014/main" id="{531F5C19-3421-4E68-8F9F-1CA37F528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905000"/>
            <a:ext cx="320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 Bán kính:</a:t>
            </a:r>
          </a:p>
        </p:txBody>
      </p:sp>
      <p:sp>
        <p:nvSpPr>
          <p:cNvPr id="13325" name="Text Box 13">
            <a:extLst>
              <a:ext uri="{FF2B5EF4-FFF2-40B4-BE49-F238E27FC236}">
                <a16:creationId xmlns:a16="http://schemas.microsoft.com/office/drawing/2014/main" id="{4AC2AB50-FE70-4C13-BF09-ACA514A2E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124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</a:p>
        </p:txBody>
      </p:sp>
      <p:sp>
        <p:nvSpPr>
          <p:cNvPr id="13326" name="Text Box 14">
            <a:extLst>
              <a:ext uri="{FF2B5EF4-FFF2-40B4-BE49-F238E27FC236}">
                <a16:creationId xmlns:a16="http://schemas.microsoft.com/office/drawing/2014/main" id="{7CEAC922-C527-4400-8F31-C9F02D28F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3528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</a:t>
            </a:r>
          </a:p>
        </p:txBody>
      </p:sp>
      <p:sp>
        <p:nvSpPr>
          <p:cNvPr id="13327" name="Text Box 15">
            <a:extLst>
              <a:ext uri="{FF2B5EF4-FFF2-40B4-BE49-F238E27FC236}">
                <a16:creationId xmlns:a16="http://schemas.microsoft.com/office/drawing/2014/main" id="{6D5C7CBD-8315-4DE0-BC36-0BC406278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066800"/>
            <a:ext cx="565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Tìm bán kính,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đường kính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của hình tròn.</a:t>
            </a:r>
          </a:p>
        </p:txBody>
      </p:sp>
      <p:sp>
        <p:nvSpPr>
          <p:cNvPr id="55312" name="Text Box 16">
            <a:extLst>
              <a:ext uri="{FF2B5EF4-FFF2-40B4-BE49-F238E27FC236}">
                <a16:creationId xmlns:a16="http://schemas.microsoft.com/office/drawing/2014/main" id="{0025B49F-031E-4611-AD70-A76E79BD1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743200"/>
            <a:ext cx="320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 Đường kính: </a:t>
            </a:r>
          </a:p>
        </p:txBody>
      </p:sp>
      <p:sp>
        <p:nvSpPr>
          <p:cNvPr id="55313" name="Text Box 17">
            <a:extLst>
              <a:ext uri="{FF2B5EF4-FFF2-40B4-BE49-F238E27FC236}">
                <a16:creationId xmlns:a16="http://schemas.microsoft.com/office/drawing/2014/main" id="{8941B08A-2A2A-4EA6-B5F1-FF47B59FE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9050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OC, OD</a:t>
            </a:r>
          </a:p>
        </p:txBody>
      </p:sp>
      <p:sp>
        <p:nvSpPr>
          <p:cNvPr id="55314" name="Text Box 18">
            <a:extLst>
              <a:ext uri="{FF2B5EF4-FFF2-40B4-BE49-F238E27FC236}">
                <a16:creationId xmlns:a16="http://schemas.microsoft.com/office/drawing/2014/main" id="{16E2BFD3-3F68-45A1-A55E-8AF8828EC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7432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CD</a:t>
            </a:r>
          </a:p>
        </p:txBody>
      </p:sp>
      <p:sp>
        <p:nvSpPr>
          <p:cNvPr id="13331" name="Oval 19">
            <a:extLst>
              <a:ext uri="{FF2B5EF4-FFF2-40B4-BE49-F238E27FC236}">
                <a16:creationId xmlns:a16="http://schemas.microsoft.com/office/drawing/2014/main" id="{FE0FBD90-7B61-4AD9-880A-A9D940ACB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352800"/>
            <a:ext cx="76200" cy="76200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55317" name="Picture 21" descr="Cau hoi">
            <a:extLst>
              <a:ext uri="{FF2B5EF4-FFF2-40B4-BE49-F238E27FC236}">
                <a16:creationId xmlns:a16="http://schemas.microsoft.com/office/drawing/2014/main" id="{8E02AA0C-1697-4B2E-895B-DBB10B828BD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8" grpId="0"/>
      <p:bldP spid="55312" grpId="0"/>
      <p:bldP spid="55313" grpId="0"/>
      <p:bldP spid="553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20"/>
          <p:cNvSpPr>
            <a:spLocks noChangeArrowheads="1" noChangeShapeType="1" noTextEdit="1"/>
          </p:cNvSpPr>
          <p:nvPr/>
        </p:nvSpPr>
        <p:spPr bwMode="auto">
          <a:xfrm>
            <a:off x="2445486" y="1637677"/>
            <a:ext cx="5410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–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3079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0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3082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3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4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5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381001" y="1752599"/>
            <a:ext cx="2113461" cy="2180277"/>
            <a:chOff x="5225" y="9335"/>
            <a:chExt cx="2520" cy="1750"/>
          </a:xfrm>
        </p:grpSpPr>
        <p:sp>
          <p:nvSpPr>
            <p:cNvPr id="16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5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>
                <a:defRPr/>
              </a:pPr>
              <a:endParaRPr lang="vi-VN"/>
            </a:p>
          </p:txBody>
        </p:sp>
        <p:pic>
          <p:nvPicPr>
            <p:cNvPr id="17" name="Picture 26" descr="cosmoS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25" descr="BOOK2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24" descr="BOOK1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23" descr="QUILLPEN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pPr algn="r"/>
              <a:r>
                <a:rPr lang="en-US" sz="800" b="1">
                  <a:cs typeface="Times New Roman" pitchFamily="18" charset="0"/>
                </a:rPr>
                <a:t> </a:t>
              </a:r>
              <a:endParaRPr lang="en-US" sz="4800" b="1">
                <a:cs typeface="Times New Roman" pitchFamily="18" charset="0"/>
              </a:endParaRP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endParaRPr lang="vi-VN" sz="4800" b="1">
                <a:cs typeface="Arial" charset="0"/>
              </a:endParaRPr>
            </a:p>
          </p:txBody>
        </p:sp>
        <p:sp>
          <p:nvSpPr>
            <p:cNvPr id="23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r>
                <a:rPr lang="en-US" kern="10">
                  <a:ln w="9525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latin typeface="Times New Roman"/>
                  <a:cs typeface="Times New Roman"/>
                </a:rPr>
                <a:t>NĂM </a:t>
              </a:r>
            </a:p>
          </p:txBody>
        </p:sp>
        <p:sp>
          <p:nvSpPr>
            <p:cNvPr id="24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endParaRPr lang="vi-VN" sz="4800" b="1">
                <a:cs typeface="Arial" charset="0"/>
              </a:endParaRPr>
            </a:p>
          </p:txBody>
        </p:sp>
      </p:grpSp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708084" y="3581400"/>
            <a:ext cx="7978717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 VI HÌNH TRÒN.</a:t>
            </a:r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1181100" y="1981200"/>
            <a:ext cx="6972300" cy="1085851"/>
          </a:xfrm>
          <a:prstGeom prst="wedgeRoundRectCallout">
            <a:avLst>
              <a:gd name="adj1" fmla="val 2032"/>
              <a:gd name="adj2" fmla="val 12673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134" name="Oval 14"/>
          <p:cNvSpPr>
            <a:spLocks noChangeArrowheads="1"/>
          </p:cNvSpPr>
          <p:nvPr/>
        </p:nvSpPr>
        <p:spPr bwMode="auto">
          <a:xfrm>
            <a:off x="2400300" y="3752851"/>
            <a:ext cx="2286000" cy="2286000"/>
          </a:xfrm>
          <a:prstGeom prst="ellipse">
            <a:avLst/>
          </a:prstGeom>
          <a:solidFill>
            <a:srgbClr val="66FF33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endParaRPr lang="en-US">
              <a:solidFill>
                <a:srgbClr val="66FF33"/>
              </a:solidFill>
            </a:endParaRPr>
          </a:p>
        </p:txBody>
      </p:sp>
      <p:sp>
        <p:nvSpPr>
          <p:cNvPr id="5137" name="AutoShape 17"/>
          <p:cNvSpPr>
            <a:spLocks noChangeArrowheads="1"/>
          </p:cNvSpPr>
          <p:nvPr/>
        </p:nvSpPr>
        <p:spPr bwMode="auto">
          <a:xfrm>
            <a:off x="6096000" y="3733801"/>
            <a:ext cx="1905000" cy="1276351"/>
          </a:xfrm>
          <a:prstGeom prst="wedgeEllipseCallout">
            <a:avLst>
              <a:gd name="adj1" fmla="val -118083"/>
              <a:gd name="adj2" fmla="val 2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40" name="Oval 20"/>
          <p:cNvSpPr>
            <a:spLocks noChangeArrowheads="1"/>
          </p:cNvSpPr>
          <p:nvPr/>
        </p:nvSpPr>
        <p:spPr bwMode="auto">
          <a:xfrm>
            <a:off x="2324100" y="3600451"/>
            <a:ext cx="2438400" cy="25146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38" name="AutoShape 18"/>
          <p:cNvSpPr>
            <a:spLocks noChangeArrowheads="1"/>
          </p:cNvSpPr>
          <p:nvPr/>
        </p:nvSpPr>
        <p:spPr bwMode="auto">
          <a:xfrm>
            <a:off x="266700" y="4057651"/>
            <a:ext cx="1905000" cy="1371600"/>
          </a:xfrm>
          <a:prstGeom prst="wedgeEllipseCallout">
            <a:avLst>
              <a:gd name="adj1" fmla="val 90417"/>
              <a:gd name="adj2" fmla="val -1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3314700" y="4210051"/>
            <a:ext cx="4572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064" name="Text Box 37"/>
          <p:cNvSpPr txBox="1">
            <a:spLocks noChangeArrowheads="1"/>
          </p:cNvSpPr>
          <p:nvPr/>
        </p:nvSpPr>
        <p:spPr bwMode="auto">
          <a:xfrm>
            <a:off x="1676400" y="715964"/>
            <a:ext cx="6477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Kiểm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tra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cũ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02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 animBg="1"/>
      <p:bldP spid="5134" grpId="0" animBg="1"/>
      <p:bldP spid="5137" grpId="0" animBg="1"/>
      <p:bldP spid="5140" grpId="0" animBg="1"/>
      <p:bldP spid="5138" grpId="0" animBg="1"/>
      <p:bldP spid="51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381000" y="1828800"/>
            <a:ext cx="2286000" cy="2286000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2971800" y="1981200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5718175" y="1905000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1066800" y="31242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36525" y="4343401"/>
            <a:ext cx="13724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Hình tròn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2819400" y="3733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981202" y="4343401"/>
            <a:ext cx="1617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Đường tròn</a:t>
            </a: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5700713" y="30480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 flipV="1">
            <a:off x="6826250" y="3013075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 flipV="1">
            <a:off x="7948613" y="3006725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 flipV="1">
            <a:off x="5691188" y="3006725"/>
            <a:ext cx="76200" cy="762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7239000" y="1981200"/>
            <a:ext cx="685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7334252" y="1600201"/>
            <a:ext cx="16690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Đường kính</a:t>
            </a:r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 flipV="1">
            <a:off x="6975475" y="4135439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872288" y="3048000"/>
            <a:ext cx="138112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V="1">
            <a:off x="5867400" y="35814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5089525" y="4383089"/>
            <a:ext cx="13805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6629400" y="2757488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5416550" y="2870200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8035925" y="2874963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6858000" y="4164013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609600" y="5440363"/>
            <a:ext cx="6629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2400" b="1">
                <a:latin typeface="Times New Roman" pitchFamily="18" charset="0"/>
                <a:cs typeface="Times New Roman" panose="02020603050405020304" pitchFamily="18" charset="0"/>
              </a:rPr>
              <a:t>+ Độ dài đường kính gấp 2 lần độ dài bán kính.</a:t>
            </a:r>
          </a:p>
          <a:p>
            <a:pPr eaLnBrk="0" hangingPunct="0"/>
            <a:endParaRPr lang="en-US" sz="2400" b="1">
              <a:latin typeface="Times New Roman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2400" b="1">
                <a:latin typeface="Times New Roman" pitchFamily="18" charset="0"/>
                <a:cs typeface="Times New Roman" panose="02020603050405020304" pitchFamily="18" charset="0"/>
              </a:rPr>
              <a:t> + Độ dài bán kính bằng 1/2độ dài đường kính.</a:t>
            </a:r>
          </a:p>
          <a:p>
            <a:pPr algn="ctr"/>
            <a:endParaRPr lang="en-US" sz="2400" b="1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609600" y="4800601"/>
            <a:ext cx="457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 Các bán kính đều bằng nhau.</a:t>
            </a:r>
          </a:p>
        </p:txBody>
      </p:sp>
    </p:spTree>
    <p:extLst>
      <p:ext uri="{BB962C8B-B14F-4D97-AF65-F5344CB8AC3E}">
        <p14:creationId xmlns:p14="http://schemas.microsoft.com/office/powerpoint/2010/main" val="103683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800" decel="100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2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2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4" dur="2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7" dur="2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2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5" dur="2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8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3" dur="2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6" dur="2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 tmFilter="0,0; .5, 1; 1, 1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6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6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8" grpId="0" animBg="1"/>
      <p:bldP spid="16389" grpId="0" animBg="1"/>
      <p:bldP spid="16390" grpId="0" animBg="1"/>
      <p:bldP spid="16391" grpId="0"/>
      <p:bldP spid="16392" grpId="0" animBg="1"/>
      <p:bldP spid="16393" grpId="0"/>
      <p:bldP spid="16394" grpId="0" animBg="1"/>
      <p:bldP spid="16395" grpId="0" animBg="1"/>
      <p:bldP spid="16396" grpId="0" animBg="1"/>
      <p:bldP spid="16397" grpId="0" animBg="1"/>
      <p:bldP spid="16398" grpId="0" animBg="1"/>
      <p:bldP spid="16399" grpId="0"/>
      <p:bldP spid="16400" grpId="0" animBg="1"/>
      <p:bldP spid="16401" grpId="0" animBg="1"/>
      <p:bldP spid="16402" grpId="0" animBg="1"/>
      <p:bldP spid="16403" grpId="0"/>
      <p:bldP spid="16404" grpId="0"/>
      <p:bldP spid="16405" grpId="0"/>
      <p:bldP spid="16406" grpId="0"/>
      <p:bldP spid="16407" grpId="0"/>
      <p:bldP spid="16408" grpId="0" build="allAtOnce"/>
      <p:bldP spid="1640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14600" y="1125835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3581400" y="1981200"/>
            <a:ext cx="2286000" cy="2286000"/>
          </a:xfrm>
          <a:prstGeom prst="ellipse">
            <a:avLst/>
          </a:prstGeom>
          <a:solidFill>
            <a:srgbClr val="FF2F2F"/>
          </a:solidFill>
          <a:ln w="63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3568699" y="1981199"/>
            <a:ext cx="2286000" cy="2286000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" name="Rectangle 59"/>
          <p:cNvSpPr>
            <a:spLocks noChangeArrowheads="1"/>
          </p:cNvSpPr>
          <p:nvPr/>
        </p:nvSpPr>
        <p:spPr bwMode="auto">
          <a:xfrm>
            <a:off x="2209800" y="973435"/>
            <a:ext cx="48768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Chu vi 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endParaRPr lang="en-US" sz="6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362200" y="10668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22" name="Oval 7"/>
          <p:cNvSpPr>
            <a:spLocks noChangeArrowheads="1"/>
          </p:cNvSpPr>
          <p:nvPr/>
        </p:nvSpPr>
        <p:spPr bwMode="auto">
          <a:xfrm>
            <a:off x="3333752" y="1968502"/>
            <a:ext cx="1617663" cy="1617663"/>
          </a:xfrm>
          <a:prstGeom prst="ellipse">
            <a:avLst/>
          </a:prstGeom>
          <a:solidFill>
            <a:srgbClr val="FF2F2F"/>
          </a:solidFill>
          <a:ln w="63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3340102" y="1981202"/>
            <a:ext cx="1617663" cy="1617663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24" name="Picture 258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175125"/>
            <a:ext cx="8458200" cy="1006475"/>
          </a:xfrm>
          <a:prstGeom prst="rect">
            <a:avLst/>
          </a:prstGeom>
          <a:noFill/>
        </p:spPr>
      </p:pic>
      <p:sp>
        <p:nvSpPr>
          <p:cNvPr id="25" name="Line 259"/>
          <p:cNvSpPr>
            <a:spLocks noChangeShapeType="1"/>
          </p:cNvSpPr>
          <p:nvPr/>
        </p:nvSpPr>
        <p:spPr bwMode="auto">
          <a:xfrm>
            <a:off x="4178300" y="3517901"/>
            <a:ext cx="0" cy="920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Text Box 260"/>
          <p:cNvSpPr txBox="1">
            <a:spLocks noChangeArrowheads="1"/>
          </p:cNvSpPr>
          <p:nvPr/>
        </p:nvSpPr>
        <p:spPr bwMode="auto">
          <a:xfrm>
            <a:off x="3975100" y="3086101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Arial" charset="0"/>
              </a:rPr>
              <a:t>A</a:t>
            </a:r>
          </a:p>
        </p:txBody>
      </p:sp>
      <p:sp>
        <p:nvSpPr>
          <p:cNvPr id="27" name="Line 261"/>
          <p:cNvSpPr>
            <a:spLocks noChangeShapeType="1"/>
          </p:cNvSpPr>
          <p:nvPr/>
        </p:nvSpPr>
        <p:spPr bwMode="auto">
          <a:xfrm>
            <a:off x="3340100" y="2806700"/>
            <a:ext cx="8318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 Box 262"/>
          <p:cNvSpPr txBox="1">
            <a:spLocks noChangeArrowheads="1"/>
          </p:cNvSpPr>
          <p:nvPr/>
        </p:nvSpPr>
        <p:spPr bwMode="auto">
          <a:xfrm>
            <a:off x="3429000" y="2743200"/>
            <a:ext cx="76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2cm</a:t>
            </a:r>
          </a:p>
        </p:txBody>
      </p:sp>
      <p:sp>
        <p:nvSpPr>
          <p:cNvPr id="30" name="Oval 264"/>
          <p:cNvSpPr>
            <a:spLocks noChangeArrowheads="1"/>
          </p:cNvSpPr>
          <p:nvPr/>
        </p:nvSpPr>
        <p:spPr bwMode="auto">
          <a:xfrm>
            <a:off x="4110038" y="2781301"/>
            <a:ext cx="55562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10000" y="533401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1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5" grpId="0" animBg="1"/>
      <p:bldP spid="25" grpId="1" animBg="1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6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132263"/>
            <a:ext cx="8458200" cy="1006475"/>
          </a:xfrm>
          <a:prstGeom prst="rect">
            <a:avLst/>
          </a:prstGeom>
          <a:noFill/>
        </p:spPr>
      </p:pic>
      <p:grpSp>
        <p:nvGrpSpPr>
          <p:cNvPr id="21" name="Group 11"/>
          <p:cNvGrpSpPr>
            <a:grpSpLocks/>
          </p:cNvGrpSpPr>
          <p:nvPr/>
        </p:nvGrpSpPr>
        <p:grpSpPr bwMode="auto">
          <a:xfrm>
            <a:off x="3594102" y="2039937"/>
            <a:ext cx="1617663" cy="1617663"/>
            <a:chOff x="2264" y="1256"/>
            <a:chExt cx="1019" cy="1019"/>
          </a:xfrm>
        </p:grpSpPr>
        <p:sp>
          <p:nvSpPr>
            <p:cNvPr id="22" name="Oval 4"/>
            <p:cNvSpPr>
              <a:spLocks noChangeArrowheads="1"/>
            </p:cNvSpPr>
            <p:nvPr/>
          </p:nvSpPr>
          <p:spPr bwMode="auto">
            <a:xfrm>
              <a:off x="2272" y="1256"/>
              <a:ext cx="1011" cy="1010"/>
            </a:xfrm>
            <a:prstGeom prst="ellipse">
              <a:avLst/>
            </a:prstGeom>
            <a:solidFill>
              <a:srgbClr val="FF2F2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" name="Oval 5"/>
            <p:cNvSpPr>
              <a:spLocks noChangeArrowheads="1"/>
            </p:cNvSpPr>
            <p:nvPr/>
          </p:nvSpPr>
          <p:spPr bwMode="auto">
            <a:xfrm>
              <a:off x="2264" y="1256"/>
              <a:ext cx="1011" cy="1010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4" name="Line 7"/>
            <p:cNvSpPr>
              <a:spLocks noChangeShapeType="1"/>
            </p:cNvSpPr>
            <p:nvPr/>
          </p:nvSpPr>
          <p:spPr bwMode="auto">
            <a:xfrm>
              <a:off x="2779" y="2208"/>
              <a:ext cx="0" cy="6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2664" y="194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sp>
        <p:nvSpPr>
          <p:cNvPr id="8" name="Rectangle 59"/>
          <p:cNvSpPr>
            <a:spLocks noChangeArrowheads="1"/>
          </p:cNvSpPr>
          <p:nvPr/>
        </p:nvSpPr>
        <p:spPr bwMode="auto">
          <a:xfrm>
            <a:off x="2209800" y="973435"/>
            <a:ext cx="48768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Chu vi 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endParaRPr lang="en-US" sz="6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13599E-6 L -0.38975 0.080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0" y="4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2A80E2DB-91C0-4D76-96D3-9C84D7478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23863"/>
            <a:ext cx="87614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Trò chơi : Tự giới thiệu bản thân của mình</a:t>
            </a:r>
          </a:p>
        </p:txBody>
      </p:sp>
      <p:sp>
        <p:nvSpPr>
          <p:cNvPr id="4099" name="AutoShape 3">
            <a:extLst>
              <a:ext uri="{FF2B5EF4-FFF2-40B4-BE49-F238E27FC236}">
                <a16:creationId xmlns:a16="http://schemas.microsoft.com/office/drawing/2014/main" id="{EBECF29D-30DC-4739-A9C5-63B92F89C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286000"/>
            <a:ext cx="2133600" cy="15240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66E09662-8CAC-4D9F-AB75-2CC0F975E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286000"/>
            <a:ext cx="2971800" cy="1371600"/>
          </a:xfrm>
          <a:prstGeom prst="flowChartInputOutpu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01" name="AutoShape 5">
            <a:extLst>
              <a:ext uri="{FF2B5EF4-FFF2-40B4-BE49-F238E27FC236}">
                <a16:creationId xmlns:a16="http://schemas.microsoft.com/office/drawing/2014/main" id="{CC2361DC-BB8B-4C53-A51E-B6C27D497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91000"/>
            <a:ext cx="3048000" cy="16764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02" name="AutoShape 6">
            <a:extLst>
              <a:ext uri="{FF2B5EF4-FFF2-40B4-BE49-F238E27FC236}">
                <a16:creationId xmlns:a16="http://schemas.microsoft.com/office/drawing/2014/main" id="{6EE0DEB1-1C5B-4146-A457-EA46F3B35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810000"/>
            <a:ext cx="4114800" cy="1752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03" name="AutoShape 7">
            <a:extLst>
              <a:ext uri="{FF2B5EF4-FFF2-40B4-BE49-F238E27FC236}">
                <a16:creationId xmlns:a16="http://schemas.microsoft.com/office/drawing/2014/main" id="{4C1336C2-2D52-40A0-8263-105F63945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685800"/>
            <a:ext cx="2438400" cy="1828800"/>
          </a:xfrm>
          <a:prstGeom prst="cloudCallout">
            <a:avLst>
              <a:gd name="adj1" fmla="val -44338"/>
              <a:gd name="adj2" fmla="val 675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Chào các bạn ! Mình xin tự giới thiệu mình là hình chữ nhật</a:t>
            </a:r>
          </a:p>
        </p:txBody>
      </p:sp>
      <p:sp>
        <p:nvSpPr>
          <p:cNvPr id="4104" name="AutoShape 8">
            <a:extLst>
              <a:ext uri="{FF2B5EF4-FFF2-40B4-BE49-F238E27FC236}">
                <a16:creationId xmlns:a16="http://schemas.microsoft.com/office/drawing/2014/main" id="{9FBE4F75-CBA4-4B8E-8452-762AA5B8110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1657350" y="2800350"/>
            <a:ext cx="647700" cy="1066800"/>
          </a:xfrm>
          <a:prstGeom prst="moon">
            <a:avLst>
              <a:gd name="adj" fmla="val 50000"/>
            </a:avLst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05" name="Oval 9">
            <a:extLst>
              <a:ext uri="{FF2B5EF4-FFF2-40B4-BE49-F238E27FC236}">
                <a16:creationId xmlns:a16="http://schemas.microsoft.com/office/drawing/2014/main" id="{9487C1A0-EA9A-4220-87DD-8D56A9E9B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5146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06" name="Oval 10">
            <a:extLst>
              <a:ext uri="{FF2B5EF4-FFF2-40B4-BE49-F238E27FC236}">
                <a16:creationId xmlns:a16="http://schemas.microsoft.com/office/drawing/2014/main" id="{CD66511A-BC81-467D-A4AB-E28E5184F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5146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07" name="AutoShape 11">
            <a:extLst>
              <a:ext uri="{FF2B5EF4-FFF2-40B4-BE49-F238E27FC236}">
                <a16:creationId xmlns:a16="http://schemas.microsoft.com/office/drawing/2014/main" id="{6CC51A72-7419-4325-8F18-F70A71064FF8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629150" y="2762250"/>
            <a:ext cx="647700" cy="1066800"/>
          </a:xfrm>
          <a:prstGeom prst="moon">
            <a:avLst>
              <a:gd name="adj" fmla="val 50000"/>
            </a:avLst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08" name="Oval 12">
            <a:extLst>
              <a:ext uri="{FF2B5EF4-FFF2-40B4-BE49-F238E27FC236}">
                <a16:creationId xmlns:a16="http://schemas.microsoft.com/office/drawing/2014/main" id="{F00D9B2A-4D8A-410A-BF15-D50AF4AA4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4765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09" name="Oval 13">
            <a:extLst>
              <a:ext uri="{FF2B5EF4-FFF2-40B4-BE49-F238E27FC236}">
                <a16:creationId xmlns:a16="http://schemas.microsoft.com/office/drawing/2014/main" id="{8DF738E2-483B-4C38-8731-1053D0A83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4765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10" name="AutoShape 14">
            <a:extLst>
              <a:ext uri="{FF2B5EF4-FFF2-40B4-BE49-F238E27FC236}">
                <a16:creationId xmlns:a16="http://schemas.microsoft.com/office/drawing/2014/main" id="{51AAB489-E5D8-44AA-B0C3-E78022C51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1219200"/>
            <a:ext cx="2438400" cy="1828800"/>
          </a:xfrm>
          <a:prstGeom prst="cloudCallout">
            <a:avLst>
              <a:gd name="adj1" fmla="val -44338"/>
              <a:gd name="adj2" fmla="val 675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Chào các bạn ! Còn mình là hình bình hành.</a:t>
            </a:r>
          </a:p>
        </p:txBody>
      </p:sp>
      <p:sp>
        <p:nvSpPr>
          <p:cNvPr id="4111" name="AutoShape 15">
            <a:extLst>
              <a:ext uri="{FF2B5EF4-FFF2-40B4-BE49-F238E27FC236}">
                <a16:creationId xmlns:a16="http://schemas.microsoft.com/office/drawing/2014/main" id="{1872FE4B-513B-4163-8696-AA8534603FCD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1504950" y="4819650"/>
            <a:ext cx="647700" cy="1066800"/>
          </a:xfrm>
          <a:prstGeom prst="moon">
            <a:avLst>
              <a:gd name="adj" fmla="val 50000"/>
            </a:avLst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12" name="Oval 16">
            <a:extLst>
              <a:ext uri="{FF2B5EF4-FFF2-40B4-BE49-F238E27FC236}">
                <a16:creationId xmlns:a16="http://schemas.microsoft.com/office/drawing/2014/main" id="{ACDBA774-00DF-4733-82B0-4301F2434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5339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13" name="Oval 17">
            <a:extLst>
              <a:ext uri="{FF2B5EF4-FFF2-40B4-BE49-F238E27FC236}">
                <a16:creationId xmlns:a16="http://schemas.microsoft.com/office/drawing/2014/main" id="{64982AE6-2244-4F58-8CFC-E9E22AF89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5339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14" name="AutoShape 18">
            <a:extLst>
              <a:ext uri="{FF2B5EF4-FFF2-40B4-BE49-F238E27FC236}">
                <a16:creationId xmlns:a16="http://schemas.microsoft.com/office/drawing/2014/main" id="{ABF08965-4A0E-47B1-A79A-39A84C5A9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352800"/>
            <a:ext cx="2438400" cy="1828800"/>
          </a:xfrm>
          <a:prstGeom prst="cloudCallout">
            <a:avLst>
              <a:gd name="adj1" fmla="val -44338"/>
              <a:gd name="adj2" fmla="val 675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Hello các bạn ! Còn mình là hình thoi</a:t>
            </a:r>
          </a:p>
        </p:txBody>
      </p:sp>
      <p:sp>
        <p:nvSpPr>
          <p:cNvPr id="4115" name="AutoShape 19">
            <a:extLst>
              <a:ext uri="{FF2B5EF4-FFF2-40B4-BE49-F238E27FC236}">
                <a16:creationId xmlns:a16="http://schemas.microsoft.com/office/drawing/2014/main" id="{B8F36901-381A-46C4-BC5D-492DC8129AC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467350" y="4667250"/>
            <a:ext cx="647700" cy="1066800"/>
          </a:xfrm>
          <a:prstGeom prst="moon">
            <a:avLst>
              <a:gd name="adj" fmla="val 50000"/>
            </a:avLst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16" name="Oval 20">
            <a:extLst>
              <a:ext uri="{FF2B5EF4-FFF2-40B4-BE49-F238E27FC236}">
                <a16:creationId xmlns:a16="http://schemas.microsoft.com/office/drawing/2014/main" id="{AADE10A2-4C46-453A-A01A-FC4C516A8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3815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17" name="Oval 21">
            <a:extLst>
              <a:ext uri="{FF2B5EF4-FFF2-40B4-BE49-F238E27FC236}">
                <a16:creationId xmlns:a16="http://schemas.microsoft.com/office/drawing/2014/main" id="{7165A1DB-417B-49C9-BF0B-C7BD74639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3815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18" name="AutoShape 22">
            <a:extLst>
              <a:ext uri="{FF2B5EF4-FFF2-40B4-BE49-F238E27FC236}">
                <a16:creationId xmlns:a16="http://schemas.microsoft.com/office/drawing/2014/main" id="{2CBC7F20-BBC9-40D7-8180-56A0CCA41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124200"/>
            <a:ext cx="2438400" cy="1828800"/>
          </a:xfrm>
          <a:prstGeom prst="cloudCallout">
            <a:avLst>
              <a:gd name="adj1" fmla="val -44338"/>
              <a:gd name="adj2" fmla="val 675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Còn mình, ai cũng biết, mình là hình tam giác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decel="1000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decel="1000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410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41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41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decel="100000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decel="100000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" decel="1000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" decel="1000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00" decel="10000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00" decel="10000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animBg="1"/>
      <p:bldP spid="4100" grpId="0" animBg="1"/>
      <p:bldP spid="4101" grpId="0" animBg="1"/>
      <p:bldP spid="4102" grpId="0" animBg="1"/>
      <p:bldP spid="4103" grpId="0" animBg="1"/>
      <p:bldP spid="4103" grpId="1" animBg="1"/>
      <p:bldP spid="4104" grpId="0" animBg="1"/>
      <p:bldP spid="4104" grpId="1" animBg="1"/>
      <p:bldP spid="4105" grpId="0" animBg="1"/>
      <p:bldP spid="4105" grpId="1" animBg="1"/>
      <p:bldP spid="4106" grpId="0" animBg="1"/>
      <p:bldP spid="4106" grpId="1" animBg="1"/>
      <p:bldP spid="4107" grpId="0" animBg="1"/>
      <p:bldP spid="4108" grpId="0" animBg="1"/>
      <p:bldP spid="4109" grpId="0" animBg="1"/>
      <p:bldP spid="4110" grpId="0" animBg="1"/>
      <p:bldP spid="4110" grpId="1" animBg="1"/>
      <p:bldP spid="4111" grpId="0" animBg="1"/>
      <p:bldP spid="4112" grpId="0" animBg="1"/>
      <p:bldP spid="4113" grpId="0" animBg="1"/>
      <p:bldP spid="4114" grpId="0" animBg="1"/>
      <p:bldP spid="4114" grpId="1" animBg="1"/>
      <p:bldP spid="4115" grpId="0" animBg="1"/>
      <p:bldP spid="4116" grpId="0" animBg="1"/>
      <p:bldP spid="4117" grpId="0" animBg="1"/>
      <p:bldP spid="4118" grpId="0" animBg="1"/>
      <p:bldP spid="4118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590" y="4298549"/>
            <a:ext cx="8458200" cy="1006475"/>
          </a:xfrm>
          <a:prstGeom prst="rect">
            <a:avLst/>
          </a:prstGeom>
          <a:noFill/>
        </p:spPr>
      </p:pic>
      <p:grpSp>
        <p:nvGrpSpPr>
          <p:cNvPr id="12" name="Group 20"/>
          <p:cNvGrpSpPr>
            <a:grpSpLocks/>
          </p:cNvGrpSpPr>
          <p:nvPr/>
        </p:nvGrpSpPr>
        <p:grpSpPr bwMode="auto">
          <a:xfrm>
            <a:off x="25402" y="2540001"/>
            <a:ext cx="1617663" cy="1617663"/>
            <a:chOff x="192" y="960"/>
            <a:chExt cx="1044" cy="1045"/>
          </a:xfrm>
        </p:grpSpPr>
        <p:sp>
          <p:nvSpPr>
            <p:cNvPr id="13" name="Oval 6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4" name="Oval 7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A</a:t>
              </a:r>
            </a:p>
          </p:txBody>
        </p:sp>
      </p:grpSp>
      <p:grpSp>
        <p:nvGrpSpPr>
          <p:cNvPr id="17" name="Group 31"/>
          <p:cNvGrpSpPr>
            <a:grpSpLocks/>
          </p:cNvGrpSpPr>
          <p:nvPr/>
        </p:nvGrpSpPr>
        <p:grpSpPr bwMode="auto">
          <a:xfrm>
            <a:off x="5105402" y="2540001"/>
            <a:ext cx="1617663" cy="1617663"/>
            <a:chOff x="192" y="960"/>
            <a:chExt cx="1044" cy="1045"/>
          </a:xfrm>
        </p:grpSpPr>
        <p:sp>
          <p:nvSpPr>
            <p:cNvPr id="18" name="Oval 32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9" name="Oval 33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35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B</a:t>
              </a:r>
            </a:p>
          </p:txBody>
        </p:sp>
      </p:grpSp>
      <p:grpSp>
        <p:nvGrpSpPr>
          <p:cNvPr id="22" name="Group 36"/>
          <p:cNvGrpSpPr>
            <a:grpSpLocks/>
          </p:cNvGrpSpPr>
          <p:nvPr/>
        </p:nvGrpSpPr>
        <p:grpSpPr bwMode="auto">
          <a:xfrm>
            <a:off x="-76200" y="2540001"/>
            <a:ext cx="1617663" cy="1617663"/>
            <a:chOff x="2248" y="1248"/>
            <a:chExt cx="1044" cy="1045"/>
          </a:xfrm>
        </p:grpSpPr>
        <p:sp>
          <p:nvSpPr>
            <p:cNvPr id="23" name="Oval 37"/>
            <p:cNvSpPr>
              <a:spLocks noChangeArrowheads="1"/>
            </p:cNvSpPr>
            <p:nvPr/>
          </p:nvSpPr>
          <p:spPr bwMode="auto">
            <a:xfrm>
              <a:off x="2256" y="1248"/>
              <a:ext cx="1036" cy="1036"/>
            </a:xfrm>
            <a:prstGeom prst="ellipse">
              <a:avLst/>
            </a:prstGeom>
            <a:solidFill>
              <a:srgbClr val="FF2F2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4" name="Oval 38"/>
            <p:cNvSpPr>
              <a:spLocks noChangeArrowheads="1"/>
            </p:cNvSpPr>
            <p:nvPr/>
          </p:nvSpPr>
          <p:spPr bwMode="auto">
            <a:xfrm>
              <a:off x="2248" y="1248"/>
              <a:ext cx="1036" cy="1036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>
              <a:off x="2776" y="2224"/>
              <a:ext cx="0" cy="6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40"/>
            <p:cNvSpPr txBox="1">
              <a:spLocks noChangeArrowheads="1"/>
            </p:cNvSpPr>
            <p:nvPr/>
          </p:nvSpPr>
          <p:spPr bwMode="auto">
            <a:xfrm>
              <a:off x="2656" y="1952"/>
              <a:ext cx="24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</p:grpSp>
      <p:sp>
        <p:nvSpPr>
          <p:cNvPr id="27" name="Line 42"/>
          <p:cNvSpPr>
            <a:spLocks noChangeShapeType="1"/>
          </p:cNvSpPr>
          <p:nvPr/>
        </p:nvSpPr>
        <p:spPr bwMode="auto">
          <a:xfrm>
            <a:off x="5956300" y="4191000"/>
            <a:ext cx="0" cy="1676400"/>
          </a:xfrm>
          <a:prstGeom prst="line">
            <a:avLst/>
          </a:prstGeom>
          <a:noFill/>
          <a:ln w="22225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Line 43"/>
          <p:cNvSpPr>
            <a:spLocks noChangeShapeType="1"/>
          </p:cNvSpPr>
          <p:nvPr/>
        </p:nvSpPr>
        <p:spPr bwMode="auto">
          <a:xfrm>
            <a:off x="762000" y="4191000"/>
            <a:ext cx="0" cy="1676400"/>
          </a:xfrm>
          <a:prstGeom prst="line">
            <a:avLst/>
          </a:prstGeom>
          <a:noFill/>
          <a:ln w="22225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Line 44"/>
          <p:cNvSpPr>
            <a:spLocks noChangeShapeType="1"/>
          </p:cNvSpPr>
          <p:nvPr/>
        </p:nvSpPr>
        <p:spPr bwMode="auto">
          <a:xfrm>
            <a:off x="762000" y="5791200"/>
            <a:ext cx="518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Text Box 45"/>
          <p:cNvSpPr txBox="1">
            <a:spLocks noChangeArrowheads="1"/>
          </p:cNvSpPr>
          <p:nvPr/>
        </p:nvSpPr>
        <p:spPr bwMode="auto">
          <a:xfrm>
            <a:off x="1828800" y="5753100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51"/>
          <p:cNvSpPr txBox="1">
            <a:spLocks noChangeArrowheads="1"/>
          </p:cNvSpPr>
          <p:nvPr/>
        </p:nvSpPr>
        <p:spPr bwMode="auto">
          <a:xfrm>
            <a:off x="1058042" y="5352293"/>
            <a:ext cx="495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2cm</a:t>
            </a:r>
          </a:p>
        </p:txBody>
      </p:sp>
      <p:sp>
        <p:nvSpPr>
          <p:cNvPr id="33" name="Rectangle 59"/>
          <p:cNvSpPr>
            <a:spLocks noChangeArrowheads="1"/>
          </p:cNvSpPr>
          <p:nvPr/>
        </p:nvSpPr>
        <p:spPr bwMode="auto">
          <a:xfrm>
            <a:off x="2133600" y="609600"/>
            <a:ext cx="48768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Chu vi </a:t>
            </a:r>
            <a:r>
              <a:rPr lang="en-US" sz="32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endParaRPr lang="en-US" sz="32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2.83071E-6 L 0.56579 0.0007 " pathEditMode="fixed" rAng="0" ptsTypes="AA">
                                      <p:cBhvr>
                                        <p:cTn id="8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/>
      <p:bldP spid="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2590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33" name="Picture 3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070225"/>
            <a:ext cx="8458200" cy="1006475"/>
          </a:xfrm>
          <a:prstGeom prst="rect">
            <a:avLst/>
          </a:prstGeom>
          <a:noFill/>
        </p:spPr>
      </p:pic>
      <p:grpSp>
        <p:nvGrpSpPr>
          <p:cNvPr id="34" name="Group 4"/>
          <p:cNvGrpSpPr>
            <a:grpSpLocks/>
          </p:cNvGrpSpPr>
          <p:nvPr/>
        </p:nvGrpSpPr>
        <p:grpSpPr bwMode="auto">
          <a:xfrm>
            <a:off x="25402" y="1435100"/>
            <a:ext cx="1617663" cy="1617663"/>
            <a:chOff x="192" y="960"/>
            <a:chExt cx="1044" cy="1045"/>
          </a:xfrm>
        </p:grpSpPr>
        <p:sp>
          <p:nvSpPr>
            <p:cNvPr id="35" name="Oval 5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6" name="Oval 6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7" name="Line 7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A</a:t>
              </a:r>
            </a:p>
          </p:txBody>
        </p:sp>
      </p:grpSp>
      <p:grpSp>
        <p:nvGrpSpPr>
          <p:cNvPr id="39" name="Group 9"/>
          <p:cNvGrpSpPr>
            <a:grpSpLocks/>
          </p:cNvGrpSpPr>
          <p:nvPr/>
        </p:nvGrpSpPr>
        <p:grpSpPr bwMode="auto">
          <a:xfrm>
            <a:off x="5207002" y="1435100"/>
            <a:ext cx="1617663" cy="1617663"/>
            <a:chOff x="192" y="960"/>
            <a:chExt cx="1044" cy="1045"/>
          </a:xfrm>
        </p:grpSpPr>
        <p:sp>
          <p:nvSpPr>
            <p:cNvPr id="40" name="Oval 10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1" name="Oval 11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2" name="Line 12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 Box 13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44" name="Line 14"/>
          <p:cNvSpPr>
            <a:spLocks noChangeShapeType="1"/>
          </p:cNvSpPr>
          <p:nvPr/>
        </p:nvSpPr>
        <p:spPr bwMode="auto">
          <a:xfrm>
            <a:off x="6032500" y="3086100"/>
            <a:ext cx="0" cy="1676400"/>
          </a:xfrm>
          <a:prstGeom prst="line">
            <a:avLst/>
          </a:prstGeom>
          <a:noFill/>
          <a:ln w="127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15"/>
          <p:cNvSpPr>
            <a:spLocks noChangeShapeType="1"/>
          </p:cNvSpPr>
          <p:nvPr/>
        </p:nvSpPr>
        <p:spPr bwMode="auto">
          <a:xfrm>
            <a:off x="838200" y="3086100"/>
            <a:ext cx="0" cy="1676400"/>
          </a:xfrm>
          <a:prstGeom prst="line">
            <a:avLst/>
          </a:prstGeom>
          <a:noFill/>
          <a:ln w="127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16"/>
          <p:cNvSpPr>
            <a:spLocks noChangeShapeType="1"/>
          </p:cNvSpPr>
          <p:nvPr/>
        </p:nvSpPr>
        <p:spPr bwMode="auto">
          <a:xfrm>
            <a:off x="838200" y="4546600"/>
            <a:ext cx="518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1828800" y="4508500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19"/>
          <p:cNvSpPr txBox="1">
            <a:spLocks noChangeArrowheads="1"/>
          </p:cNvSpPr>
          <p:nvPr/>
        </p:nvSpPr>
        <p:spPr bwMode="auto">
          <a:xfrm>
            <a:off x="1752600" y="4114801"/>
            <a:ext cx="403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27"/>
          <p:cNvSpPr txBox="1">
            <a:spLocks noChangeArrowheads="1"/>
          </p:cNvSpPr>
          <p:nvPr/>
        </p:nvSpPr>
        <p:spPr bwMode="auto">
          <a:xfrm>
            <a:off x="609600" y="5562601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38600" y="457201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3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800" y="3070225"/>
            <a:ext cx="8331200" cy="1006475"/>
          </a:xfrm>
          <a:prstGeom prst="rect">
            <a:avLst/>
          </a:prstGeom>
          <a:noFill/>
        </p:spPr>
      </p:pic>
      <p:grpSp>
        <p:nvGrpSpPr>
          <p:cNvPr id="25" name="Group 4"/>
          <p:cNvGrpSpPr>
            <a:grpSpLocks/>
          </p:cNvGrpSpPr>
          <p:nvPr/>
        </p:nvGrpSpPr>
        <p:grpSpPr bwMode="auto">
          <a:xfrm>
            <a:off x="76202" y="1435100"/>
            <a:ext cx="1617663" cy="1617663"/>
            <a:chOff x="192" y="960"/>
            <a:chExt cx="1044" cy="1045"/>
          </a:xfrm>
        </p:grpSpPr>
        <p:sp>
          <p:nvSpPr>
            <p:cNvPr id="26" name="Oval 5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7" name="Oval 6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A</a:t>
              </a:r>
            </a:p>
          </p:txBody>
        </p:sp>
      </p:grpSp>
      <p:grpSp>
        <p:nvGrpSpPr>
          <p:cNvPr id="30" name="Group 9"/>
          <p:cNvGrpSpPr>
            <a:grpSpLocks/>
          </p:cNvGrpSpPr>
          <p:nvPr/>
        </p:nvGrpSpPr>
        <p:grpSpPr bwMode="auto">
          <a:xfrm>
            <a:off x="5257802" y="1435100"/>
            <a:ext cx="1617663" cy="1617663"/>
            <a:chOff x="192" y="960"/>
            <a:chExt cx="1044" cy="1045"/>
          </a:xfrm>
        </p:grpSpPr>
        <p:sp>
          <p:nvSpPr>
            <p:cNvPr id="31" name="Oval 10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2" name="Oval 11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 Box 13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50" name="Line 19"/>
          <p:cNvSpPr>
            <a:spLocks noChangeShapeType="1"/>
          </p:cNvSpPr>
          <p:nvPr/>
        </p:nvSpPr>
        <p:spPr bwMode="auto">
          <a:xfrm>
            <a:off x="6083300" y="3086100"/>
            <a:ext cx="0" cy="1676400"/>
          </a:xfrm>
          <a:prstGeom prst="line">
            <a:avLst/>
          </a:prstGeom>
          <a:noFill/>
          <a:ln w="127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" name="Line 20"/>
          <p:cNvSpPr>
            <a:spLocks noChangeShapeType="1"/>
          </p:cNvSpPr>
          <p:nvPr/>
        </p:nvSpPr>
        <p:spPr bwMode="auto">
          <a:xfrm>
            <a:off x="889000" y="3086100"/>
            <a:ext cx="0" cy="1676400"/>
          </a:xfrm>
          <a:prstGeom prst="line">
            <a:avLst/>
          </a:prstGeom>
          <a:noFill/>
          <a:ln w="127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" name="Line 21"/>
          <p:cNvSpPr>
            <a:spLocks noChangeShapeType="1"/>
          </p:cNvSpPr>
          <p:nvPr/>
        </p:nvSpPr>
        <p:spPr bwMode="auto">
          <a:xfrm>
            <a:off x="990600" y="4546600"/>
            <a:ext cx="518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1143000" y="4495800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2cm</a:t>
            </a: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1193800" y="4114801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2cm</a:t>
            </a:r>
          </a:p>
        </p:txBody>
      </p:sp>
      <p:sp>
        <p:nvSpPr>
          <p:cNvPr id="58" name="Text Box 25"/>
          <p:cNvSpPr txBox="1">
            <a:spLocks noChangeArrowheads="1"/>
          </p:cNvSpPr>
          <p:nvPr/>
        </p:nvSpPr>
        <p:spPr bwMode="auto">
          <a:xfrm>
            <a:off x="457200" y="5181601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2cm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 </a:t>
            </a:r>
          </a:p>
        </p:txBody>
      </p:sp>
      <p:sp>
        <p:nvSpPr>
          <p:cNvPr id="59" name="Text Box 26"/>
          <p:cNvSpPr txBox="1">
            <a:spLocks noChangeArrowheads="1"/>
          </p:cNvSpPr>
          <p:nvPr/>
        </p:nvSpPr>
        <p:spPr bwMode="auto">
          <a:xfrm>
            <a:off x="228600" y="6019801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0" name="Text Box 27"/>
          <p:cNvSpPr txBox="1">
            <a:spLocks noChangeArrowheads="1"/>
          </p:cNvSpPr>
          <p:nvPr/>
        </p:nvSpPr>
        <p:spPr bwMode="auto">
          <a:xfrm>
            <a:off x="685800" y="6019801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12,5cm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12,6cm.</a:t>
            </a:r>
          </a:p>
        </p:txBody>
      </p:sp>
      <p:sp>
        <p:nvSpPr>
          <p:cNvPr id="61" name="Text Box 28"/>
          <p:cNvSpPr txBox="1">
            <a:spLocks noChangeArrowheads="1"/>
          </p:cNvSpPr>
          <p:nvPr/>
        </p:nvSpPr>
        <p:spPr bwMode="auto">
          <a:xfrm>
            <a:off x="762000" y="5188805"/>
            <a:ext cx="8229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12,5cm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12,6cm.</a:t>
            </a:r>
          </a:p>
        </p:txBody>
      </p:sp>
      <p:sp>
        <p:nvSpPr>
          <p:cNvPr id="62" name="Text Box 29"/>
          <p:cNvSpPr txBox="1">
            <a:spLocks noChangeArrowheads="1"/>
          </p:cNvSpPr>
          <p:nvPr/>
        </p:nvSpPr>
        <p:spPr bwMode="auto">
          <a:xfrm>
            <a:off x="5486400" y="5181601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…</a:t>
            </a:r>
          </a:p>
        </p:txBody>
      </p:sp>
      <p:sp>
        <p:nvSpPr>
          <p:cNvPr id="63" name="Text Box 30"/>
          <p:cNvSpPr txBox="1">
            <a:spLocks noChangeArrowheads="1"/>
          </p:cNvSpPr>
          <p:nvPr/>
        </p:nvSpPr>
        <p:spPr bwMode="auto">
          <a:xfrm>
            <a:off x="4495800" y="6032501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…</a:t>
            </a:r>
          </a:p>
        </p:txBody>
      </p:sp>
      <p:sp>
        <p:nvSpPr>
          <p:cNvPr id="64" name="Text Box 31"/>
          <p:cNvSpPr txBox="1">
            <a:spLocks noChangeArrowheads="1"/>
          </p:cNvSpPr>
          <p:nvPr/>
        </p:nvSpPr>
        <p:spPr bwMode="auto">
          <a:xfrm>
            <a:off x="4495800" y="6019801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4cm</a:t>
            </a:r>
          </a:p>
        </p:txBody>
      </p:sp>
      <p:sp>
        <p:nvSpPr>
          <p:cNvPr id="35" name="Rectangle 59"/>
          <p:cNvSpPr>
            <a:spLocks noChangeArrowheads="1"/>
          </p:cNvSpPr>
          <p:nvPr/>
        </p:nvSpPr>
        <p:spPr bwMode="auto">
          <a:xfrm>
            <a:off x="2247900" y="488951"/>
            <a:ext cx="48768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Chu vi </a:t>
            </a:r>
            <a:r>
              <a:rPr lang="en-US" sz="32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endParaRPr lang="en-US" sz="32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62" grpId="1"/>
      <p:bldP spid="63" grpId="0"/>
      <p:bldP spid="63" grpId="1"/>
      <p:bldP spid="6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3"/>
          <p:cNvSpPr>
            <a:spLocks noChangeArrowheads="1"/>
          </p:cNvSpPr>
          <p:nvPr/>
        </p:nvSpPr>
        <p:spPr bwMode="auto">
          <a:xfrm>
            <a:off x="3562352" y="1676402"/>
            <a:ext cx="1617663" cy="1617663"/>
          </a:xfrm>
          <a:prstGeom prst="ellipse">
            <a:avLst/>
          </a:prstGeom>
          <a:solidFill>
            <a:srgbClr val="FF2F2F"/>
          </a:solidFill>
          <a:ln w="63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" name="Oval 4"/>
          <p:cNvSpPr>
            <a:spLocks noChangeArrowheads="1"/>
          </p:cNvSpPr>
          <p:nvPr/>
        </p:nvSpPr>
        <p:spPr bwMode="auto">
          <a:xfrm>
            <a:off x="3568702" y="1689101"/>
            <a:ext cx="1617663" cy="1617663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3568700" y="2514601"/>
            <a:ext cx="1612900" cy="127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038600" y="2616200"/>
            <a:ext cx="76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4cm</a:t>
            </a:r>
          </a:p>
        </p:txBody>
      </p:sp>
      <p:sp>
        <p:nvSpPr>
          <p:cNvPr id="20" name="Oval 11"/>
          <p:cNvSpPr>
            <a:spLocks noChangeArrowheads="1"/>
          </p:cNvSpPr>
          <p:nvPr/>
        </p:nvSpPr>
        <p:spPr bwMode="auto">
          <a:xfrm>
            <a:off x="4338638" y="2489201"/>
            <a:ext cx="55562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" name="AutoShape 12"/>
          <p:cNvSpPr>
            <a:spLocks/>
          </p:cNvSpPr>
          <p:nvPr/>
        </p:nvSpPr>
        <p:spPr bwMode="auto">
          <a:xfrm rot="5400000" flipV="1">
            <a:off x="4267200" y="1852613"/>
            <a:ext cx="228600" cy="16002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457200" y="3733802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     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4cm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4cm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3,14 :</a:t>
            </a:r>
            <a:r>
              <a:rPr lang="en-US" sz="2800" b="1" dirty="0">
                <a:latin typeface="Arial" charset="0"/>
              </a:rPr>
              <a:t>	</a:t>
            </a:r>
            <a:r>
              <a:rPr lang="en-US" sz="2800" b="1" dirty="0">
                <a:solidFill>
                  <a:srgbClr val="FFFF00"/>
                </a:solidFill>
                <a:latin typeface="Arial" charset="0"/>
              </a:rPr>
              <a:t>	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1828800" y="4953001"/>
            <a:ext cx="228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x 3,14 =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3581400" y="4983165"/>
            <a:ext cx="2514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12,56 (cm)</a:t>
            </a:r>
          </a:p>
        </p:txBody>
      </p:sp>
      <p:sp>
        <p:nvSpPr>
          <p:cNvPr id="19" name="Rectangle 59"/>
          <p:cNvSpPr>
            <a:spLocks noChangeArrowheads="1"/>
          </p:cNvSpPr>
          <p:nvPr/>
        </p:nvSpPr>
        <p:spPr bwMode="auto">
          <a:xfrm>
            <a:off x="1928019" y="628651"/>
            <a:ext cx="48768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Chu vi </a:t>
            </a:r>
            <a:r>
              <a:rPr lang="en-US" sz="32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endParaRPr lang="en-US" sz="32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152400" y="1371601"/>
            <a:ext cx="876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3,14.</a:t>
            </a:r>
          </a:p>
        </p:txBody>
      </p:sp>
      <p:sp>
        <p:nvSpPr>
          <p:cNvPr id="26" name="AutoShape 9"/>
          <p:cNvSpPr>
            <a:spLocks/>
          </p:cNvSpPr>
          <p:nvPr/>
        </p:nvSpPr>
        <p:spPr bwMode="auto">
          <a:xfrm rot="5400000" flipV="1">
            <a:off x="2228851" y="1428751"/>
            <a:ext cx="114300" cy="9144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587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1752600" y="1371602"/>
            <a:ext cx="1143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5486400" y="1371601"/>
            <a:ext cx="19812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endParaRPr lang="en-US" sz="2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AutoShape 16"/>
          <p:cNvSpPr>
            <a:spLocks/>
          </p:cNvSpPr>
          <p:nvPr/>
        </p:nvSpPr>
        <p:spPr bwMode="auto">
          <a:xfrm rot="5400000" flipV="1">
            <a:off x="6248400" y="1066800"/>
            <a:ext cx="152400" cy="1676400"/>
          </a:xfrm>
          <a:prstGeom prst="rightBrace">
            <a:avLst>
              <a:gd name="adj1" fmla="val 91667"/>
              <a:gd name="adj2" fmla="val 50000"/>
            </a:avLst>
          </a:prstGeom>
          <a:noFill/>
          <a:ln w="1587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2032000" y="1879601"/>
            <a:ext cx="38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6096000" y="1905001"/>
            <a:ext cx="38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32" name="Text Box 21"/>
          <p:cNvSpPr txBox="1">
            <a:spLocks noChangeArrowheads="1"/>
          </p:cNvSpPr>
          <p:nvPr/>
        </p:nvSpPr>
        <p:spPr bwMode="auto">
          <a:xfrm>
            <a:off x="3124200" y="2514601"/>
            <a:ext cx="114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 = 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3860800" y="2489201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d x 3,14 </a:t>
            </a: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2971800" y="2438400"/>
            <a:ext cx="28194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1066800" y="3200400"/>
            <a:ext cx="22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</a:p>
        </p:txBody>
      </p:sp>
      <p:sp>
        <p:nvSpPr>
          <p:cNvPr id="36" name="Text Box 25"/>
          <p:cNvSpPr txBox="1">
            <a:spLocks noChangeArrowheads="1"/>
          </p:cNvSpPr>
          <p:nvPr/>
        </p:nvSpPr>
        <p:spPr bwMode="auto">
          <a:xfrm>
            <a:off x="4876800" y="3276601"/>
            <a:ext cx="411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7" name="Text Box 26"/>
          <p:cNvSpPr txBox="1">
            <a:spLocks noChangeArrowheads="1"/>
          </p:cNvSpPr>
          <p:nvPr/>
        </p:nvSpPr>
        <p:spPr bwMode="auto">
          <a:xfrm>
            <a:off x="1600200" y="3276601"/>
            <a:ext cx="383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 chu vi của hình tròn,</a:t>
            </a:r>
          </a:p>
        </p:txBody>
      </p:sp>
      <p:sp>
        <p:nvSpPr>
          <p:cNvPr id="38" name="Oval 27"/>
          <p:cNvSpPr>
            <a:spLocks noChangeArrowheads="1"/>
          </p:cNvSpPr>
          <p:nvPr/>
        </p:nvSpPr>
        <p:spPr bwMode="auto">
          <a:xfrm>
            <a:off x="7086602" y="4191002"/>
            <a:ext cx="1617663" cy="1617663"/>
          </a:xfrm>
          <a:prstGeom prst="ellipse">
            <a:avLst/>
          </a:prstGeom>
          <a:solidFill>
            <a:srgbClr val="FF2F2F"/>
          </a:solidFill>
          <a:ln w="63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Oval 28"/>
          <p:cNvSpPr>
            <a:spLocks noChangeArrowheads="1"/>
          </p:cNvSpPr>
          <p:nvPr/>
        </p:nvSpPr>
        <p:spPr bwMode="auto">
          <a:xfrm>
            <a:off x="7092952" y="4203701"/>
            <a:ext cx="1617663" cy="1617663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7696200" y="5130801"/>
            <a:ext cx="361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41" name="Oval 31"/>
          <p:cNvSpPr>
            <a:spLocks noChangeArrowheads="1"/>
          </p:cNvSpPr>
          <p:nvPr/>
        </p:nvSpPr>
        <p:spPr bwMode="auto">
          <a:xfrm>
            <a:off x="7862888" y="5003801"/>
            <a:ext cx="55562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AutoShape 32"/>
          <p:cNvSpPr>
            <a:spLocks/>
          </p:cNvSpPr>
          <p:nvPr/>
        </p:nvSpPr>
        <p:spPr bwMode="auto">
          <a:xfrm rot="5400000" flipV="1">
            <a:off x="7772400" y="4343400"/>
            <a:ext cx="228600" cy="16002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34"/>
          <p:cNvSpPr txBox="1">
            <a:spLocks noChangeArrowheads="1"/>
          </p:cNvSpPr>
          <p:nvPr/>
        </p:nvSpPr>
        <p:spPr bwMode="auto">
          <a:xfrm>
            <a:off x="228600" y="4191001"/>
            <a:ext cx="5791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3,14.</a:t>
            </a:r>
          </a:p>
        </p:txBody>
      </p:sp>
      <p:sp>
        <p:nvSpPr>
          <p:cNvPr id="44" name="AutoShape 35"/>
          <p:cNvSpPr>
            <a:spLocks/>
          </p:cNvSpPr>
          <p:nvPr/>
        </p:nvSpPr>
        <p:spPr bwMode="auto">
          <a:xfrm rot="5400000">
            <a:off x="7429500" y="4533900"/>
            <a:ext cx="177800" cy="762000"/>
          </a:xfrm>
          <a:prstGeom prst="leftBrace">
            <a:avLst>
              <a:gd name="adj1" fmla="val 35714"/>
              <a:gd name="adj2" fmla="val 50000"/>
            </a:avLst>
          </a:prstGeom>
          <a:noFill/>
          <a:ln w="1587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38"/>
          <p:cNvSpPr txBox="1">
            <a:spLocks noChangeArrowheads="1"/>
          </p:cNvSpPr>
          <p:nvPr/>
        </p:nvSpPr>
        <p:spPr bwMode="auto">
          <a:xfrm>
            <a:off x="2895600" y="5135565"/>
            <a:ext cx="114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 = </a:t>
            </a:r>
          </a:p>
        </p:txBody>
      </p:sp>
      <p:sp>
        <p:nvSpPr>
          <p:cNvPr id="48" name="Text Box 39"/>
          <p:cNvSpPr txBox="1">
            <a:spLocks noChangeArrowheads="1"/>
          </p:cNvSpPr>
          <p:nvPr/>
        </p:nvSpPr>
        <p:spPr bwMode="auto">
          <a:xfrm>
            <a:off x="3657600" y="5135565"/>
            <a:ext cx="259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r x 2 x 3,14 </a:t>
            </a:r>
          </a:p>
        </p:txBody>
      </p:sp>
      <p:sp>
        <p:nvSpPr>
          <p:cNvPr id="49" name="Rectangle 40"/>
          <p:cNvSpPr>
            <a:spLocks noChangeArrowheads="1"/>
          </p:cNvSpPr>
          <p:nvPr/>
        </p:nvSpPr>
        <p:spPr bwMode="auto">
          <a:xfrm>
            <a:off x="2819400" y="5105400"/>
            <a:ext cx="31242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 Box 41"/>
          <p:cNvSpPr txBox="1">
            <a:spLocks noChangeArrowheads="1"/>
          </p:cNvSpPr>
          <p:nvPr/>
        </p:nvSpPr>
        <p:spPr bwMode="auto">
          <a:xfrm>
            <a:off x="7848600" y="4686301"/>
            <a:ext cx="381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51" name="Text Box 43"/>
          <p:cNvSpPr txBox="1">
            <a:spLocks noChangeArrowheads="1"/>
          </p:cNvSpPr>
          <p:nvPr/>
        </p:nvSpPr>
        <p:spPr bwMode="auto">
          <a:xfrm>
            <a:off x="4483100" y="5930901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52" name="Text Box 44"/>
          <p:cNvSpPr txBox="1">
            <a:spLocks noChangeArrowheads="1"/>
          </p:cNvSpPr>
          <p:nvPr/>
        </p:nvSpPr>
        <p:spPr bwMode="auto">
          <a:xfrm>
            <a:off x="1117600" y="5892801"/>
            <a:ext cx="314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53" name="Text Box 45"/>
          <p:cNvSpPr txBox="1">
            <a:spLocks noChangeArrowheads="1"/>
          </p:cNvSpPr>
          <p:nvPr/>
        </p:nvSpPr>
        <p:spPr bwMode="auto">
          <a:xfrm>
            <a:off x="304800" y="5830888"/>
            <a:ext cx="99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4" name="Text Box 46"/>
          <p:cNvSpPr txBox="1">
            <a:spLocks noChangeArrowheads="1"/>
          </p:cNvSpPr>
          <p:nvPr/>
        </p:nvSpPr>
        <p:spPr bwMode="auto">
          <a:xfrm>
            <a:off x="3937000" y="5867400"/>
            <a:ext cx="86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Line 49"/>
          <p:cNvSpPr>
            <a:spLocks noChangeShapeType="1"/>
          </p:cNvSpPr>
          <p:nvPr/>
        </p:nvSpPr>
        <p:spPr bwMode="auto">
          <a:xfrm>
            <a:off x="7086602" y="5029200"/>
            <a:ext cx="16176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Line 50"/>
          <p:cNvSpPr>
            <a:spLocks noChangeShapeType="1"/>
          </p:cNvSpPr>
          <p:nvPr/>
        </p:nvSpPr>
        <p:spPr bwMode="auto">
          <a:xfrm>
            <a:off x="7099300" y="50292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51"/>
          <p:cNvSpPr txBox="1">
            <a:spLocks noChangeArrowheads="1"/>
          </p:cNvSpPr>
          <p:nvPr/>
        </p:nvSpPr>
        <p:spPr bwMode="auto">
          <a:xfrm>
            <a:off x="7246938" y="4540252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45" name="Rectangle 59"/>
          <p:cNvSpPr>
            <a:spLocks noChangeArrowheads="1"/>
          </p:cNvSpPr>
          <p:nvPr/>
        </p:nvSpPr>
        <p:spPr bwMode="auto">
          <a:xfrm>
            <a:off x="2209800" y="973435"/>
            <a:ext cx="48768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Chu vi 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endParaRPr lang="en-US" sz="6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139 0.0037 L -0.09306 0.19242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00" y="940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694 -1.47086E-6 L -0.16944 0.19103 " pathEditMode="relative" rAng="0" ptsTypes="AA">
                                      <p:cBhvr>
                                        <p:cTn id="8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0" y="9600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280"/>
                            </p:stCondLst>
                            <p:childTnLst>
                              <p:par>
                                <p:cTn id="1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7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8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1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2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8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9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  <p:bldP spid="26" grpId="1" animBg="1"/>
      <p:bldP spid="27" grpId="0"/>
      <p:bldP spid="28" grpId="0"/>
      <p:bldP spid="29" grpId="0" animBg="1"/>
      <p:bldP spid="29" grpId="1" animBg="1"/>
      <p:bldP spid="30" grpId="0"/>
      <p:bldP spid="30" grpId="1"/>
      <p:bldP spid="31" grpId="0"/>
      <p:bldP spid="31" grpId="1"/>
      <p:bldP spid="32" grpId="0"/>
      <p:bldP spid="33" grpId="0"/>
      <p:bldP spid="34" grpId="0" animBg="1"/>
      <p:bldP spid="35" grpId="0"/>
      <p:bldP spid="36" grpId="0"/>
      <p:bldP spid="37" grpId="0"/>
      <p:bldP spid="40" grpId="0"/>
      <p:bldP spid="40" grpId="1"/>
      <p:bldP spid="42" grpId="0" animBg="1"/>
      <p:bldP spid="42" grpId="1" animBg="1"/>
      <p:bldP spid="43" grpId="0"/>
      <p:bldP spid="44" grpId="0" animBg="1"/>
      <p:bldP spid="47" grpId="0"/>
      <p:bldP spid="48" grpId="0"/>
      <p:bldP spid="49" grpId="0" animBg="1"/>
      <p:bldP spid="51" grpId="0"/>
      <p:bldP spid="52" grpId="0"/>
      <p:bldP spid="53" grpId="0"/>
      <p:bldP spid="54" grpId="0"/>
      <p:bldP spid="55" grpId="0" animBg="1"/>
      <p:bldP spid="55" grpId="1" animBg="1"/>
      <p:bldP spid="56" grpId="0" animBg="1"/>
      <p:bldP spid="5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 Box 11"/>
          <p:cNvSpPr txBox="1">
            <a:spLocks noChangeArrowheads="1"/>
          </p:cNvSpPr>
          <p:nvPr/>
        </p:nvSpPr>
        <p:spPr bwMode="auto">
          <a:xfrm>
            <a:off x="533400" y="1981201"/>
            <a:ext cx="114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 = </a:t>
            </a:r>
          </a:p>
        </p:txBody>
      </p:sp>
      <p:sp>
        <p:nvSpPr>
          <p:cNvPr id="63" name="Text Box 12"/>
          <p:cNvSpPr txBox="1">
            <a:spLocks noChangeArrowheads="1"/>
          </p:cNvSpPr>
          <p:nvPr/>
        </p:nvSpPr>
        <p:spPr bwMode="auto">
          <a:xfrm>
            <a:off x="1270000" y="1955801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d x 3,14 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381000" y="1905000"/>
            <a:ext cx="28194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 Box 15"/>
          <p:cNvSpPr txBox="1">
            <a:spLocks noChangeArrowheads="1"/>
          </p:cNvSpPr>
          <p:nvPr/>
        </p:nvSpPr>
        <p:spPr bwMode="auto">
          <a:xfrm>
            <a:off x="152400" y="4572001"/>
            <a:ext cx="358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 Box 27"/>
          <p:cNvSpPr txBox="1">
            <a:spLocks noChangeArrowheads="1"/>
          </p:cNvSpPr>
          <p:nvPr/>
        </p:nvSpPr>
        <p:spPr bwMode="auto">
          <a:xfrm>
            <a:off x="304800" y="3078165"/>
            <a:ext cx="114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 = </a:t>
            </a:r>
          </a:p>
        </p:txBody>
      </p:sp>
      <p:sp>
        <p:nvSpPr>
          <p:cNvPr id="67" name="Text Box 28"/>
          <p:cNvSpPr txBox="1">
            <a:spLocks noChangeArrowheads="1"/>
          </p:cNvSpPr>
          <p:nvPr/>
        </p:nvSpPr>
        <p:spPr bwMode="auto">
          <a:xfrm>
            <a:off x="1066800" y="3078165"/>
            <a:ext cx="259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r x 2 x 3,14 </a:t>
            </a:r>
          </a:p>
        </p:txBody>
      </p:sp>
      <p:sp>
        <p:nvSpPr>
          <p:cNvPr id="68" name="Rectangle 29"/>
          <p:cNvSpPr>
            <a:spLocks noChangeArrowheads="1"/>
          </p:cNvSpPr>
          <p:nvPr/>
        </p:nvSpPr>
        <p:spPr bwMode="auto">
          <a:xfrm>
            <a:off x="228600" y="3048000"/>
            <a:ext cx="31242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228600" y="5105401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 Box 33"/>
          <p:cNvSpPr txBox="1">
            <a:spLocks noChangeArrowheads="1"/>
          </p:cNvSpPr>
          <p:nvPr/>
        </p:nvSpPr>
        <p:spPr bwMode="auto">
          <a:xfrm>
            <a:off x="228600" y="4038601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Line 36"/>
          <p:cNvSpPr>
            <a:spLocks noChangeShapeType="1"/>
          </p:cNvSpPr>
          <p:nvPr/>
        </p:nvSpPr>
        <p:spPr bwMode="auto">
          <a:xfrm>
            <a:off x="3886200" y="16256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 Box 37"/>
          <p:cNvSpPr txBox="1">
            <a:spLocks noChangeArrowheads="1"/>
          </p:cNvSpPr>
          <p:nvPr/>
        </p:nvSpPr>
        <p:spPr bwMode="auto">
          <a:xfrm>
            <a:off x="4114800" y="1600200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 :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 Box 38"/>
          <p:cNvSpPr txBox="1">
            <a:spLocks noChangeArrowheads="1"/>
          </p:cNvSpPr>
          <p:nvPr/>
        </p:nvSpPr>
        <p:spPr bwMode="auto">
          <a:xfrm>
            <a:off x="4038600" y="2209801"/>
            <a:ext cx="5257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6cm.</a:t>
            </a:r>
          </a:p>
        </p:txBody>
      </p:sp>
      <p:sp>
        <p:nvSpPr>
          <p:cNvPr id="75" name="Text Box 40"/>
          <p:cNvSpPr txBox="1">
            <a:spLocks noChangeArrowheads="1"/>
          </p:cNvSpPr>
          <p:nvPr/>
        </p:nvSpPr>
        <p:spPr bwMode="auto">
          <a:xfrm>
            <a:off x="4572000" y="3519488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 x 3,14 = 18,84 (cm)</a:t>
            </a:r>
          </a:p>
        </p:txBody>
      </p:sp>
      <p:sp>
        <p:nvSpPr>
          <p:cNvPr id="76" name="Text Box 41"/>
          <p:cNvSpPr txBox="1">
            <a:spLocks noChangeArrowheads="1"/>
          </p:cNvSpPr>
          <p:nvPr/>
        </p:nvSpPr>
        <p:spPr bwMode="auto">
          <a:xfrm>
            <a:off x="3810000" y="3062288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77" name="Text Box 42"/>
          <p:cNvSpPr txBox="1">
            <a:spLocks noChangeArrowheads="1"/>
          </p:cNvSpPr>
          <p:nvPr/>
        </p:nvSpPr>
        <p:spPr bwMode="auto">
          <a:xfrm>
            <a:off x="4114800" y="4191000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: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 Box 43"/>
          <p:cNvSpPr txBox="1">
            <a:spLocks noChangeArrowheads="1"/>
          </p:cNvSpPr>
          <p:nvPr/>
        </p:nvSpPr>
        <p:spPr bwMode="auto">
          <a:xfrm>
            <a:off x="4038600" y="4800602"/>
            <a:ext cx="5029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5cm.</a:t>
            </a:r>
          </a:p>
        </p:txBody>
      </p:sp>
      <p:sp>
        <p:nvSpPr>
          <p:cNvPr id="80" name="Text Box 45"/>
          <p:cNvSpPr txBox="1">
            <a:spLocks noChangeArrowheads="1"/>
          </p:cNvSpPr>
          <p:nvPr/>
        </p:nvSpPr>
        <p:spPr bwMode="auto">
          <a:xfrm>
            <a:off x="4648200" y="6186488"/>
            <a:ext cx="441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 x 2 x 3,14 = 31,4 (cm)</a:t>
            </a:r>
          </a:p>
        </p:txBody>
      </p:sp>
      <p:sp>
        <p:nvSpPr>
          <p:cNvPr id="81" name="Text Box 46"/>
          <p:cNvSpPr txBox="1">
            <a:spLocks noChangeArrowheads="1"/>
          </p:cNvSpPr>
          <p:nvPr/>
        </p:nvSpPr>
        <p:spPr bwMode="auto">
          <a:xfrm>
            <a:off x="3810000" y="5729288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2209800" y="973435"/>
            <a:ext cx="48768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Chu vi 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endParaRPr lang="en-US" sz="6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5" grpId="0"/>
      <p:bldP spid="76" grpId="0"/>
      <p:bldP spid="77" grpId="0"/>
      <p:bldP spid="78" grpId="0"/>
      <p:bldP spid="80" grpId="0"/>
      <p:bldP spid="8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838200" y="1676400"/>
            <a:ext cx="792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d :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1447800" y="22860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d = 0,6cm ;</a:t>
            </a:r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1581152" y="2788900"/>
            <a:ext cx="358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1828800" y="3319790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0,6 x 3,14 = 1,884 (cm)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1581152" y="4300170"/>
            <a:ext cx="33313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381000" y="1676400"/>
            <a:ext cx="457200" cy="4572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4" name="Text Box 37"/>
          <p:cNvSpPr txBox="1">
            <a:spLocks noChangeArrowheads="1"/>
          </p:cNvSpPr>
          <p:nvPr/>
        </p:nvSpPr>
        <p:spPr bwMode="auto">
          <a:xfrm>
            <a:off x="1447800" y="377695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d = 2,5dm ;</a:t>
            </a:r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1762760" y="4724400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2,5 x 3,14 = 7,85 (dm)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51433" y="524762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  d = 4/5 m = 0,8m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5732194"/>
            <a:ext cx="38772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Chu vi hình tròn là: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0,8 x 3,14 = 2,512 (m)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59"/>
          <p:cNvSpPr>
            <a:spLocks noChangeArrowheads="1"/>
          </p:cNvSpPr>
          <p:nvPr/>
        </p:nvSpPr>
        <p:spPr bwMode="auto">
          <a:xfrm>
            <a:off x="2209800" y="973435"/>
            <a:ext cx="48768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Chu vi 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endParaRPr lang="en-US" sz="6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3" grpId="0" animBg="1"/>
      <p:bldP spid="34" grpId="0"/>
      <p:bldP spid="35" grpId="0"/>
      <p:bldP spid="2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38200" y="1981200"/>
            <a:ext cx="792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Tính chu vi hình tròn có bán kính r :</a:t>
            </a: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1234889" y="5175872"/>
            <a:ext cx="33313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304800" y="1981200"/>
            <a:ext cx="457200" cy="4572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1567070" y="5890560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2 x 3,14 = 3,14 (m)</a:t>
            </a:r>
          </a:p>
        </p:txBody>
      </p:sp>
      <p:grpSp>
        <p:nvGrpSpPr>
          <p:cNvPr id="21" name="Group 18"/>
          <p:cNvGrpSpPr>
            <a:grpSpLocks/>
          </p:cNvGrpSpPr>
          <p:nvPr/>
        </p:nvGrpSpPr>
        <p:grpSpPr bwMode="auto">
          <a:xfrm>
            <a:off x="1567070" y="4088398"/>
            <a:ext cx="2667000" cy="1127126"/>
            <a:chOff x="576" y="1215"/>
            <a:chExt cx="1680" cy="710"/>
          </a:xfrm>
        </p:grpSpPr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576" y="1401"/>
              <a:ext cx="168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) 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 =      m ;</a:t>
              </a:r>
            </a:p>
          </p:txBody>
        </p:sp>
        <p:grpSp>
          <p:nvGrpSpPr>
            <p:cNvPr id="23" name="Group 14"/>
            <p:cNvGrpSpPr>
              <a:grpSpLocks/>
            </p:cNvGrpSpPr>
            <p:nvPr/>
          </p:nvGrpSpPr>
          <p:grpSpPr bwMode="auto">
            <a:xfrm>
              <a:off x="1248" y="1215"/>
              <a:ext cx="384" cy="710"/>
              <a:chOff x="2736" y="2112"/>
              <a:chExt cx="384" cy="710"/>
            </a:xfrm>
          </p:grpSpPr>
          <p:sp>
            <p:nvSpPr>
              <p:cNvPr id="24" name="Text Box 12"/>
              <p:cNvSpPr txBox="1">
                <a:spLocks noChangeArrowheads="1"/>
              </p:cNvSpPr>
              <p:nvPr/>
            </p:nvSpPr>
            <p:spPr bwMode="auto">
              <a:xfrm>
                <a:off x="2736" y="2112"/>
                <a:ext cx="384" cy="7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95000"/>
                  </a:lnSpc>
                  <a:spcBef>
                    <a:spcPct val="50000"/>
                  </a:spcBef>
                </a:pPr>
                <a:r>
                  <a:rPr lang="en-US" sz="28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>
                  <a:lnSpc>
                    <a:spcPct val="95000"/>
                  </a:lnSpc>
                  <a:spcBef>
                    <a:spcPct val="50000"/>
                  </a:spcBef>
                </a:pPr>
                <a:r>
                  <a:rPr lang="en-US" sz="28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752" y="248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31" name="Group 15"/>
          <p:cNvGrpSpPr>
            <a:grpSpLocks/>
          </p:cNvGrpSpPr>
          <p:nvPr/>
        </p:nvGrpSpPr>
        <p:grpSpPr bwMode="auto">
          <a:xfrm>
            <a:off x="1369944" y="5730874"/>
            <a:ext cx="609600" cy="1127126"/>
            <a:chOff x="2736" y="2112"/>
            <a:chExt cx="384" cy="710"/>
          </a:xfrm>
        </p:grpSpPr>
        <p:sp>
          <p:nvSpPr>
            <p:cNvPr id="32" name="Text Box 16"/>
            <p:cNvSpPr txBox="1">
              <a:spLocks noChangeArrowheads="1"/>
            </p:cNvSpPr>
            <p:nvPr/>
          </p:nvSpPr>
          <p:spPr bwMode="auto">
            <a:xfrm>
              <a:off x="2736" y="2112"/>
              <a:ext cx="384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5000"/>
                </a:lnSpc>
                <a:spcBef>
                  <a:spcPct val="50000"/>
                </a:spcBef>
              </a:pP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>
                <a:lnSpc>
                  <a:spcPct val="95000"/>
                </a:lnSpc>
                <a:spcBef>
                  <a:spcPct val="50000"/>
                </a:spcBef>
              </a:pP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37" name="Line 17"/>
            <p:cNvSpPr>
              <a:spLocks noChangeShapeType="1"/>
            </p:cNvSpPr>
            <p:nvPr/>
          </p:nvSpPr>
          <p:spPr bwMode="auto">
            <a:xfrm>
              <a:off x="2752" y="2448"/>
              <a:ext cx="19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ln>
                  <a:solidFill>
                    <a:sysClr val="windowText" lastClr="000000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Rectangle 59"/>
          <p:cNvSpPr>
            <a:spLocks noChangeArrowheads="1"/>
          </p:cNvSpPr>
          <p:nvPr/>
        </p:nvSpPr>
        <p:spPr bwMode="auto">
          <a:xfrm>
            <a:off x="2209800" y="973435"/>
            <a:ext cx="48768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Chu vi 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endParaRPr lang="en-US" sz="6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2895600"/>
            <a:ext cx="441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r= 2,75 cm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Chu vi hình tròn là: 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2,75 x 2 x 3,14 = 17,27 ( cm)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00600" y="3357265"/>
            <a:ext cx="434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r= 6,5 dm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Chu vi hình tròn là: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6,5 x 2 x 3,14 = 40,82 ( dm)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 animBg="1"/>
      <p:bldP spid="20" grpId="0"/>
      <p:bldP spid="2" grpId="0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2611610" y="3733800"/>
            <a:ext cx="35605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26" name="Oval 6"/>
          <p:cNvSpPr>
            <a:spLocks noChangeArrowheads="1"/>
          </p:cNvSpPr>
          <p:nvPr/>
        </p:nvSpPr>
        <p:spPr bwMode="auto">
          <a:xfrm>
            <a:off x="228600" y="1676400"/>
            <a:ext cx="457200" cy="4572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2438400" y="4267200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0,75 x 3,14 = 2,355 (m)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3581400" y="3200400"/>
            <a:ext cx="1981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4114800" y="4800600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 2,355m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762000" y="1676402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0,75m.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" name="Rectangle 59"/>
          <p:cNvSpPr>
            <a:spLocks noChangeArrowheads="1"/>
          </p:cNvSpPr>
          <p:nvPr/>
        </p:nvSpPr>
        <p:spPr bwMode="auto">
          <a:xfrm>
            <a:off x="2209800" y="973435"/>
            <a:ext cx="48768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Chu vi 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endParaRPr lang="en-US" sz="6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6" grpId="0" animBg="1"/>
      <p:bldP spid="27" grpId="0"/>
      <p:bldP spid="28" grpId="0"/>
      <p:bldP spid="30" grpId="0"/>
      <p:bldP spid="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WordArt 4"/>
          <p:cNvSpPr>
            <a:spLocks noChangeArrowheads="1" noChangeShapeType="1" noTextEdit="1"/>
          </p:cNvSpPr>
          <p:nvPr/>
        </p:nvSpPr>
        <p:spPr bwMode="auto">
          <a:xfrm rot="21347931">
            <a:off x="2895602" y="1592924"/>
            <a:ext cx="4429125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4417"/>
                <a:gd name="adj2" fmla="val -2403"/>
              </a:avLst>
            </a:prstTxWarp>
          </a:bodyPr>
          <a:lstStyle/>
          <a:p>
            <a:pPr algn="ctr"/>
            <a:r>
              <a:rPr lang="vi-VN" sz="3600" kern="10" dirty="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Vượt qua thử thách</a:t>
            </a:r>
            <a:endParaRPr lang="en-US" sz="3600" kern="10" dirty="0">
              <a:ln w="2540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" name="WordArt 6"/>
          <p:cNvSpPr>
            <a:spLocks noChangeArrowheads="1" noChangeShapeType="1" noTextEdit="1"/>
          </p:cNvSpPr>
          <p:nvPr/>
        </p:nvSpPr>
        <p:spPr bwMode="auto">
          <a:xfrm>
            <a:off x="1219200" y="1743076"/>
            <a:ext cx="1676400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 chơi :</a:t>
            </a:r>
            <a:endParaRPr lang="en-US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52400" y="2819402"/>
            <a:ext cx="8991600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 animBg="1"/>
      <p:bldP spid="14" grpId="1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>
            <a:extLst>
              <a:ext uri="{FF2B5EF4-FFF2-40B4-BE49-F238E27FC236}">
                <a16:creationId xmlns:a16="http://schemas.microsoft.com/office/drawing/2014/main" id="{836EE497-CF73-4032-A026-BB924C3C2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286000"/>
            <a:ext cx="3581400" cy="3581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3" name="AutoShape 3">
            <a:extLst>
              <a:ext uri="{FF2B5EF4-FFF2-40B4-BE49-F238E27FC236}">
                <a16:creationId xmlns:a16="http://schemas.microsoft.com/office/drawing/2014/main" id="{17309B43-AD54-4E44-923C-190616E423E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095625" y="2705100"/>
            <a:ext cx="342900" cy="952500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A53B1CF8-D03A-4B44-A317-CB3FD89A624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72000" y="2693988"/>
            <a:ext cx="342900" cy="952500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5" name="AutoShape 5">
            <a:extLst>
              <a:ext uri="{FF2B5EF4-FFF2-40B4-BE49-F238E27FC236}">
                <a16:creationId xmlns:a16="http://schemas.microsoft.com/office/drawing/2014/main" id="{5BE72830-2702-42B4-82B1-6B6003EDF60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733800" y="3733800"/>
            <a:ext cx="838200" cy="1905000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6" name="AutoShape 6">
            <a:extLst>
              <a:ext uri="{FF2B5EF4-FFF2-40B4-BE49-F238E27FC236}">
                <a16:creationId xmlns:a16="http://schemas.microsoft.com/office/drawing/2014/main" id="{68F1E0DD-22E1-47BD-BE2D-69A741F68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57200"/>
            <a:ext cx="3581400" cy="34290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Các bạn ơi, các bạn đâu rồi!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Ai cũng có tên , sao mình chưa có tên nhỉ? Các bạn học sinh ơi , mình là hình gì?</a:t>
            </a:r>
          </a:p>
        </p:txBody>
      </p:sp>
      <p:sp>
        <p:nvSpPr>
          <p:cNvPr id="5127" name="AutoShape 7">
            <a:extLst>
              <a:ext uri="{FF2B5EF4-FFF2-40B4-BE49-F238E27FC236}">
                <a16:creationId xmlns:a16="http://schemas.microsoft.com/office/drawing/2014/main" id="{8E3889D0-DF1F-452D-B3D8-B8DB70D29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133600"/>
            <a:ext cx="2743200" cy="1981200"/>
          </a:xfrm>
          <a:prstGeom prst="cloudCallout">
            <a:avLst>
              <a:gd name="adj1" fmla="val -42361"/>
              <a:gd name="adj2" fmla="val 76120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ồ , cám ơn các bạn, mình tên là hình tròn.</a:t>
            </a:r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C00D1BFC-345E-4F90-9656-91DA968F1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61722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Hình tròn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80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8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2" grpId="1" animBg="1"/>
      <p:bldP spid="5123" grpId="0" animBg="1"/>
      <p:bldP spid="5123" grpId="1" animBg="1"/>
      <p:bldP spid="5124" grpId="0" animBg="1"/>
      <p:bldP spid="5124" grpId="1" animBg="1"/>
      <p:bldP spid="5125" grpId="0" animBg="1"/>
      <p:bldP spid="5125" grpId="1" animBg="1"/>
      <p:bldP spid="5125" grpId="2" animBg="1"/>
      <p:bldP spid="5126" grpId="0" animBg="1"/>
      <p:bldP spid="5126" grpId="1" animBg="1"/>
      <p:bldP spid="5126" grpId="2" animBg="1"/>
      <p:bldP spid="5127" grpId="0" animBg="1"/>
      <p:bldP spid="5127" grpId="1" animBg="1"/>
      <p:bldP spid="512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 rot="21347931">
            <a:off x="2133602" y="2071687"/>
            <a:ext cx="4429125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4417"/>
                <a:gd name="adj2" fmla="val -2403"/>
              </a:avLst>
            </a:prstTxWarp>
          </a:bodyPr>
          <a:lstStyle/>
          <a:p>
            <a:pPr algn="ctr"/>
            <a:r>
              <a:rPr lang="vi-VN" sz="3600" kern="10" dirty="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Vượt qua thử thách</a:t>
            </a:r>
            <a:endParaRPr lang="en-US" sz="3600" kern="10" dirty="0">
              <a:ln w="2540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1919287"/>
            <a:ext cx="1676400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 chơi :</a:t>
            </a:r>
            <a:endParaRPr lang="en-US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304800" y="3810000"/>
            <a:ext cx="1219200" cy="1219200"/>
          </a:xfrm>
          <a:prstGeom prst="ellipse">
            <a:avLst/>
          </a:prstGeom>
          <a:solidFill>
            <a:srgbClr val="FF0000"/>
          </a:solidFill>
          <a:ln w="508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676400" y="4129088"/>
            <a:ext cx="708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990600" y="5195887"/>
            <a:ext cx="6248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 …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6248400" y="5181600"/>
            <a:ext cx="68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2438400"/>
            <a:ext cx="838200" cy="838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001000" y="2590800"/>
            <a:ext cx="533400" cy="533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848600" y="2662237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/>
      <p:bldP spid="17" grpId="0"/>
      <p:bldP spid="18" grpId="0"/>
      <p:bldP spid="14" grpId="0" animBg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 rot="21347931">
            <a:off x="2133602" y="2071687"/>
            <a:ext cx="4429125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4417"/>
                <a:gd name="adj2" fmla="val -2403"/>
              </a:avLst>
            </a:prstTxWarp>
          </a:bodyPr>
          <a:lstStyle/>
          <a:p>
            <a:pPr algn="ctr"/>
            <a:r>
              <a:rPr lang="vi-VN" sz="3600" kern="10" dirty="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Vượt qua thử thách</a:t>
            </a:r>
            <a:endParaRPr lang="en-US" sz="3600" kern="10" dirty="0">
              <a:ln w="2540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1919287"/>
            <a:ext cx="1676400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 chơi :</a:t>
            </a:r>
            <a:endParaRPr lang="en-US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676400" y="4129088"/>
            <a:ext cx="708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9" name="Oval 18"/>
          <p:cNvSpPr/>
          <p:nvPr/>
        </p:nvSpPr>
        <p:spPr>
          <a:xfrm>
            <a:off x="7848600" y="2438400"/>
            <a:ext cx="838200" cy="838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8001000" y="2590800"/>
            <a:ext cx="533400" cy="533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848600" y="2662237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4"/>
          <p:cNvSpPr>
            <a:spLocks noChangeArrowheads="1"/>
          </p:cNvSpPr>
          <p:nvPr/>
        </p:nvSpPr>
        <p:spPr bwMode="auto">
          <a:xfrm>
            <a:off x="304800" y="3810000"/>
            <a:ext cx="1219200" cy="1219200"/>
          </a:xfrm>
          <a:prstGeom prst="ellipse">
            <a:avLst/>
          </a:prstGeom>
          <a:solidFill>
            <a:srgbClr val="FF0000"/>
          </a:solidFill>
          <a:ln w="508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990600" y="5194300"/>
            <a:ext cx="685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 …</a:t>
            </a: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6553200" y="5181600"/>
            <a:ext cx="68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3" grpId="0" animBg="1"/>
      <p:bldP spid="34" grpId="0"/>
      <p:bldP spid="3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 rot="21347931">
            <a:off x="2133602" y="2071687"/>
            <a:ext cx="4429125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4417"/>
                <a:gd name="adj2" fmla="val -2403"/>
              </a:avLst>
            </a:prstTxWarp>
          </a:bodyPr>
          <a:lstStyle/>
          <a:p>
            <a:pPr algn="ctr"/>
            <a:r>
              <a:rPr lang="vi-VN" sz="3600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5206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Vượt qua thử thách</a:t>
            </a:r>
            <a:endParaRPr lang="en-US" sz="3600" kern="10">
              <a:ln w="25400">
                <a:solidFill>
                  <a:srgbClr val="FFFF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252069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1919287"/>
            <a:ext cx="1676400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 chơi :</a:t>
            </a:r>
            <a:endParaRPr lang="en-US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676400" y="4129088"/>
            <a:ext cx="708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9" name="Oval 18"/>
          <p:cNvSpPr/>
          <p:nvPr/>
        </p:nvSpPr>
        <p:spPr>
          <a:xfrm>
            <a:off x="7848600" y="2438400"/>
            <a:ext cx="838200" cy="838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8001000" y="2590800"/>
            <a:ext cx="533400" cy="533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848600" y="2662237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al 6"/>
          <p:cNvSpPr>
            <a:spLocks noChangeArrowheads="1"/>
          </p:cNvSpPr>
          <p:nvPr/>
        </p:nvSpPr>
        <p:spPr bwMode="auto">
          <a:xfrm>
            <a:off x="304800" y="3810000"/>
            <a:ext cx="1219200" cy="1219200"/>
          </a:xfrm>
          <a:prstGeom prst="ellipse">
            <a:avLst/>
          </a:prstGeom>
          <a:solidFill>
            <a:srgbClr val="FF0000"/>
          </a:solidFill>
          <a:ln w="508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685800" y="5149850"/>
            <a:ext cx="8458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……….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5638800" y="5149851"/>
            <a:ext cx="144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</a:t>
            </a:r>
          </a:p>
        </p:txBody>
      </p:sp>
      <p:sp>
        <p:nvSpPr>
          <p:cNvPr id="24" name="Rectangle 59"/>
          <p:cNvSpPr>
            <a:spLocks noChangeArrowheads="1"/>
          </p:cNvSpPr>
          <p:nvPr/>
        </p:nvSpPr>
        <p:spPr bwMode="auto">
          <a:xfrm>
            <a:off x="2069772" y="639763"/>
            <a:ext cx="48768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i="1">
                <a:latin typeface="Times New Roman" pitchFamily="18" charset="0"/>
                <a:cs typeface="Times New Roman" pitchFamily="18" charset="0"/>
              </a:rPr>
              <a:t>Thứ sáu ngày 10 tháng 1 năm 2020</a:t>
            </a:r>
          </a:p>
          <a:p>
            <a:pPr algn="ctr"/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Toán 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Chu vi </a:t>
            </a:r>
            <a:r>
              <a:rPr lang="en-US" sz="32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endParaRPr lang="en-US" sz="32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20" grpId="0" animBg="1"/>
      <p:bldP spid="21" grpId="0"/>
      <p:bldP spid="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 rot="21347931">
            <a:off x="2133602" y="2071687"/>
            <a:ext cx="4429125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4417"/>
                <a:gd name="adj2" fmla="val -2403"/>
              </a:avLst>
            </a:prstTxWarp>
          </a:bodyPr>
          <a:lstStyle/>
          <a:p>
            <a:pPr algn="ctr"/>
            <a:r>
              <a:rPr lang="vi-VN" sz="3600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5206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Vượt qua thử thách</a:t>
            </a:r>
            <a:endParaRPr lang="en-US" sz="3600" kern="10">
              <a:ln w="25400">
                <a:solidFill>
                  <a:srgbClr val="FFFF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252069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1919287"/>
            <a:ext cx="1676400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 chơi :</a:t>
            </a:r>
            <a:endParaRPr lang="en-US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676400" y="4129088"/>
            <a:ext cx="708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9" name="Oval 18"/>
          <p:cNvSpPr/>
          <p:nvPr/>
        </p:nvSpPr>
        <p:spPr>
          <a:xfrm>
            <a:off x="7848600" y="2438400"/>
            <a:ext cx="838200" cy="838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8001000" y="2590800"/>
            <a:ext cx="533400" cy="533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077200" y="2554289"/>
            <a:ext cx="45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848600" y="2662237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val 4"/>
          <p:cNvSpPr>
            <a:spLocks noChangeArrowheads="1"/>
          </p:cNvSpPr>
          <p:nvPr/>
        </p:nvSpPr>
        <p:spPr bwMode="auto">
          <a:xfrm>
            <a:off x="304800" y="3810000"/>
            <a:ext cx="1219200" cy="1219200"/>
          </a:xfrm>
          <a:prstGeom prst="ellipse">
            <a:avLst/>
          </a:prstGeom>
          <a:solidFill>
            <a:srgbClr val="FF0000"/>
          </a:solidFill>
          <a:ln w="508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590800" y="5105401"/>
            <a:ext cx="3886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 = … x 3,14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505200" y="5105401"/>
            <a:ext cx="68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5707726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: C =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 x 2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x 3,14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23" grpId="0" animBg="1"/>
      <p:bldP spid="24" grpId="0"/>
      <p:bldP spid="25" grpId="0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kh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mmm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06556">
            <a:off x="6324601" y="4267201"/>
            <a:ext cx="1666875" cy="1325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mmm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248401" y="721785"/>
            <a:ext cx="1376363" cy="113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mmm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470356">
            <a:off x="1905000" y="1752601"/>
            <a:ext cx="1447800" cy="1149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 rot="-335868">
            <a:off x="839789" y="1742018"/>
            <a:ext cx="7202487" cy="3780367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HẸN GẶP LẠI Ở BÀI HỌC SAU !</a:t>
            </a:r>
          </a:p>
        </p:txBody>
      </p:sp>
      <p:sp>
        <p:nvSpPr>
          <p:cNvPr id="7" name="AutoShape 29"/>
          <p:cNvSpPr>
            <a:spLocks noChangeArrowheads="1"/>
          </p:cNvSpPr>
          <p:nvPr/>
        </p:nvSpPr>
        <p:spPr bwMode="auto">
          <a:xfrm>
            <a:off x="4495800" y="4445000"/>
            <a:ext cx="1447800" cy="1828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>
            <a:extLst>
              <a:ext uri="{FF2B5EF4-FFF2-40B4-BE49-F238E27FC236}">
                <a16:creationId xmlns:a16="http://schemas.microsoft.com/office/drawing/2014/main" id="{19A217AF-B5DF-4999-9E40-C713F10B2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572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TOÁN</a:t>
            </a:r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C2037E0A-F498-4E50-9C7E-BBEFD9A6D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76200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HÌNH TRÒN, ĐƯỜNG TRÒN</a:t>
            </a:r>
          </a:p>
        </p:txBody>
      </p:sp>
      <p:sp>
        <p:nvSpPr>
          <p:cNvPr id="47109" name="Text Box 5">
            <a:extLst>
              <a:ext uri="{FF2B5EF4-FFF2-40B4-BE49-F238E27FC236}">
                <a16:creationId xmlns:a16="http://schemas.microsoft.com/office/drawing/2014/main" id="{FD3D185D-92F9-4DE5-B8E6-D62644CC2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71600"/>
            <a:ext cx="6324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1. Giới thiệu về hình tròn, đường tròn:</a:t>
            </a:r>
          </a:p>
        </p:txBody>
      </p:sp>
      <p:sp>
        <p:nvSpPr>
          <p:cNvPr id="4101" name="AutoShape 6">
            <a:extLst>
              <a:ext uri="{FF2B5EF4-FFF2-40B4-BE49-F238E27FC236}">
                <a16:creationId xmlns:a16="http://schemas.microsoft.com/office/drawing/2014/main" id="{168BBB6B-7775-43AD-AD61-FE8EE1436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133600"/>
            <a:ext cx="2438400" cy="2438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673" y="10800"/>
                </a:moveTo>
                <a:cubicBezTo>
                  <a:pt x="10673" y="10870"/>
                  <a:pt x="10730" y="10927"/>
                  <a:pt x="10800" y="10927"/>
                </a:cubicBezTo>
                <a:cubicBezTo>
                  <a:pt x="10870" y="10927"/>
                  <a:pt x="10927" y="10870"/>
                  <a:pt x="10927" y="10800"/>
                </a:cubicBezTo>
                <a:cubicBezTo>
                  <a:pt x="10927" y="10730"/>
                  <a:pt x="10870" y="10673"/>
                  <a:pt x="10800" y="10673"/>
                </a:cubicBezTo>
                <a:cubicBezTo>
                  <a:pt x="10730" y="10673"/>
                  <a:pt x="10673" y="10730"/>
                  <a:pt x="10673" y="10800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02" name="AutoShape 7">
            <a:extLst>
              <a:ext uri="{FF2B5EF4-FFF2-40B4-BE49-F238E27FC236}">
                <a16:creationId xmlns:a16="http://schemas.microsoft.com/office/drawing/2014/main" id="{EE878502-444D-4FA0-804C-7C898A629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057400"/>
            <a:ext cx="2438400" cy="24384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673" y="10800"/>
                </a:moveTo>
                <a:cubicBezTo>
                  <a:pt x="10673" y="10870"/>
                  <a:pt x="10730" y="10927"/>
                  <a:pt x="10800" y="10927"/>
                </a:cubicBezTo>
                <a:cubicBezTo>
                  <a:pt x="10870" y="10927"/>
                  <a:pt x="10927" y="10870"/>
                  <a:pt x="10927" y="10800"/>
                </a:cubicBezTo>
                <a:cubicBezTo>
                  <a:pt x="10927" y="10730"/>
                  <a:pt x="10870" y="10673"/>
                  <a:pt x="10800" y="10673"/>
                </a:cubicBezTo>
                <a:cubicBezTo>
                  <a:pt x="10730" y="10673"/>
                  <a:pt x="10673" y="10730"/>
                  <a:pt x="10673" y="10800"/>
                </a:cubicBezTo>
                <a:close/>
              </a:path>
            </a:pathLst>
          </a:custGeom>
          <a:noFill/>
          <a:ln w="28575">
            <a:solidFill>
              <a:srgbClr val="FF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7112" name="Text Box 8">
            <a:extLst>
              <a:ext uri="{FF2B5EF4-FFF2-40B4-BE49-F238E27FC236}">
                <a16:creationId xmlns:a16="http://schemas.microsoft.com/office/drawing/2014/main" id="{4FA04E34-E7B8-4CA2-B409-81E22EF7E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800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Hình tròn</a:t>
            </a:r>
          </a:p>
        </p:txBody>
      </p:sp>
      <p:sp>
        <p:nvSpPr>
          <p:cNvPr id="47113" name="Text Box 9">
            <a:extLst>
              <a:ext uri="{FF2B5EF4-FFF2-40B4-BE49-F238E27FC236}">
                <a16:creationId xmlns:a16="http://schemas.microsoft.com/office/drawing/2014/main" id="{9964347D-F2B8-4BBE-AAAC-003A85EB0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724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Đường tròn</a:t>
            </a:r>
          </a:p>
        </p:txBody>
      </p:sp>
      <p:sp>
        <p:nvSpPr>
          <p:cNvPr id="47114" name="Text Box 10">
            <a:extLst>
              <a:ext uri="{FF2B5EF4-FFF2-40B4-BE49-F238E27FC236}">
                <a16:creationId xmlns:a16="http://schemas.microsoft.com/office/drawing/2014/main" id="{D4E25FE2-ABA9-4C58-838D-3E61A7D8E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0"/>
            <a:ext cx="4191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Bao gồm cả phần bên trong của đường viền (phần màu xanh)</a:t>
            </a:r>
          </a:p>
        </p:txBody>
      </p:sp>
      <p:sp>
        <p:nvSpPr>
          <p:cNvPr id="47115" name="Text Box 11">
            <a:extLst>
              <a:ext uri="{FF2B5EF4-FFF2-40B4-BE49-F238E27FC236}">
                <a16:creationId xmlns:a16="http://schemas.microsoft.com/office/drawing/2014/main" id="{D35002F7-DDF7-4DCB-A083-437339D6E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410200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Chỉ gồm đường màu hồng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/>
      <p:bldP spid="47112" grpId="0"/>
      <p:bldP spid="47113" grpId="0"/>
      <p:bldP spid="47114" grpId="0"/>
      <p:bldP spid="471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>
            <a:extLst>
              <a:ext uri="{FF2B5EF4-FFF2-40B4-BE49-F238E27FC236}">
                <a16:creationId xmlns:a16="http://schemas.microsoft.com/office/drawing/2014/main" id="{EE9DEB2C-AFC3-44BC-A8C0-8823FB6E9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3733800" cy="3657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5C5CDE17-3C74-465A-ACBE-02C69FD3E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657600"/>
            <a:ext cx="5492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DDF002BC-4E1A-4C73-BA9C-0757E1682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09800"/>
            <a:ext cx="420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52234" name="Text Box 10">
            <a:extLst>
              <a:ext uri="{FF2B5EF4-FFF2-40B4-BE49-F238E27FC236}">
                <a16:creationId xmlns:a16="http://schemas.microsoft.com/office/drawing/2014/main" id="{D5704866-FE32-4C84-A6FC-D001CA004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191000"/>
            <a:ext cx="420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</a:p>
        </p:txBody>
      </p:sp>
      <p:sp>
        <p:nvSpPr>
          <p:cNvPr id="52235" name="Text Box 11">
            <a:extLst>
              <a:ext uri="{FF2B5EF4-FFF2-40B4-BE49-F238E27FC236}">
                <a16:creationId xmlns:a16="http://schemas.microsoft.com/office/drawing/2014/main" id="{67730CFA-2FCD-488B-822C-47AF9B162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</a:p>
        </p:txBody>
      </p:sp>
      <p:sp>
        <p:nvSpPr>
          <p:cNvPr id="52236" name="Text Box 12">
            <a:extLst>
              <a:ext uri="{FF2B5EF4-FFF2-40B4-BE49-F238E27FC236}">
                <a16:creationId xmlns:a16="http://schemas.microsoft.com/office/drawing/2014/main" id="{113B8830-8CBC-463D-8D6F-FA47B7DF1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209800"/>
            <a:ext cx="4038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Nối tâm O với điểm A trên đường tròn. Đoạn thẳng OA là </a:t>
            </a:r>
            <a:r>
              <a:rPr kumimoji="0" lang="en-US" altLang="en-US" sz="2400" b="1" i="1" u="sng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bán kính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của hình tròn.</a:t>
            </a:r>
          </a:p>
        </p:txBody>
      </p:sp>
      <p:sp>
        <p:nvSpPr>
          <p:cNvPr id="52237" name="Text Box 13">
            <a:extLst>
              <a:ext uri="{FF2B5EF4-FFF2-40B4-BE49-F238E27FC236}">
                <a16:creationId xmlns:a16="http://schemas.microsoft.com/office/drawing/2014/main" id="{F425D7B5-272C-4CAE-8223-4E9E702B8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038600"/>
            <a:ext cx="3886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Các bán kính OA; OB; OC; ở trên có đặc điểm gì?</a:t>
            </a:r>
          </a:p>
        </p:txBody>
      </p:sp>
      <p:sp>
        <p:nvSpPr>
          <p:cNvPr id="5129" name="AutoShape 15">
            <a:extLst>
              <a:ext uri="{FF2B5EF4-FFF2-40B4-BE49-F238E27FC236}">
                <a16:creationId xmlns:a16="http://schemas.microsoft.com/office/drawing/2014/main" id="{66253300-AD7C-4462-ACD4-83F14E457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7338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30" name="Text Box 17">
            <a:extLst>
              <a:ext uri="{FF2B5EF4-FFF2-40B4-BE49-F238E27FC236}">
                <a16:creationId xmlns:a16="http://schemas.microsoft.com/office/drawing/2014/main" id="{2DA4B7BF-C5F3-4606-A6E4-FBEE49919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61913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Thứ ba ngày 11 tháng 1 năm 2022</a:t>
            </a:r>
          </a:p>
        </p:txBody>
      </p:sp>
      <p:sp>
        <p:nvSpPr>
          <p:cNvPr id="5131" name="Text Box 18">
            <a:extLst>
              <a:ext uri="{FF2B5EF4-FFF2-40B4-BE49-F238E27FC236}">
                <a16:creationId xmlns:a16="http://schemas.microsoft.com/office/drawing/2014/main" id="{CD874ACC-6FC6-4E21-9347-DC61E9DEA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572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TOÁN</a:t>
            </a:r>
          </a:p>
        </p:txBody>
      </p:sp>
      <p:sp>
        <p:nvSpPr>
          <p:cNvPr id="5132" name="Text Box 19">
            <a:extLst>
              <a:ext uri="{FF2B5EF4-FFF2-40B4-BE49-F238E27FC236}">
                <a16:creationId xmlns:a16="http://schemas.microsoft.com/office/drawing/2014/main" id="{C08D0045-4F40-4958-8CA5-A4F7968ED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76200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HÌNH TRÒN, ĐƯỜNG TRÒN</a:t>
            </a:r>
          </a:p>
        </p:txBody>
      </p:sp>
      <p:sp>
        <p:nvSpPr>
          <p:cNvPr id="52244" name="Oval 20">
            <a:extLst>
              <a:ext uri="{FF2B5EF4-FFF2-40B4-BE49-F238E27FC236}">
                <a16:creationId xmlns:a16="http://schemas.microsoft.com/office/drawing/2014/main" id="{BD1495DB-7911-4BDB-A92C-36D20BF34E19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962400" y="2590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2245" name="Line 21">
            <a:extLst>
              <a:ext uri="{FF2B5EF4-FFF2-40B4-BE49-F238E27FC236}">
                <a16:creationId xmlns:a16="http://schemas.microsoft.com/office/drawing/2014/main" id="{39DD02D0-E19A-4BF6-A3D4-79BFD4FA2C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2590800"/>
            <a:ext cx="1600200" cy="1219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2246" name="Line 22">
            <a:extLst>
              <a:ext uri="{FF2B5EF4-FFF2-40B4-BE49-F238E27FC236}">
                <a16:creationId xmlns:a16="http://schemas.microsoft.com/office/drawing/2014/main" id="{E7F90B64-A456-4530-AFD9-F76503C0787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3810000"/>
            <a:ext cx="175260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2247" name="Line 23">
            <a:extLst>
              <a:ext uri="{FF2B5EF4-FFF2-40B4-BE49-F238E27FC236}">
                <a16:creationId xmlns:a16="http://schemas.microsoft.com/office/drawing/2014/main" id="{5B8359E2-1DCE-4B98-9B0E-8124B1D1C6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3810000"/>
            <a:ext cx="175260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2248" name="Rectangle 24">
            <a:extLst>
              <a:ext uri="{FF2B5EF4-FFF2-40B4-BE49-F238E27FC236}">
                <a16:creationId xmlns:a16="http://schemas.microsoft.com/office/drawing/2014/main" id="{F929074B-5A83-46BF-8AE0-836239E04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715000"/>
            <a:ext cx="8229600" cy="879475"/>
          </a:xfrm>
          <a:prstGeom prst="rect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Tất cả các bán kính của một hình tròn đều bằng nhau.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OA = OB = OC</a:t>
            </a:r>
          </a:p>
        </p:txBody>
      </p:sp>
      <p:sp>
        <p:nvSpPr>
          <p:cNvPr id="52249" name="Text Box 25">
            <a:extLst>
              <a:ext uri="{FF2B5EF4-FFF2-40B4-BE49-F238E27FC236}">
                <a16:creationId xmlns:a16="http://schemas.microsoft.com/office/drawing/2014/main" id="{382309D5-059D-4CA1-A4F3-84A099115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716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2. Bán kính, đường kính: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2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52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5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  <p:bldP spid="52229" grpId="0"/>
      <p:bldP spid="52234" grpId="0"/>
      <p:bldP spid="52235" grpId="0"/>
      <p:bldP spid="52236" grpId="0"/>
      <p:bldP spid="52237" grpId="0"/>
      <p:bldP spid="52244" grpId="0" animBg="1"/>
      <p:bldP spid="52248" grpId="0" animBg="1"/>
      <p:bldP spid="522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2">
            <a:extLst>
              <a:ext uri="{FF2B5EF4-FFF2-40B4-BE49-F238E27FC236}">
                <a16:creationId xmlns:a16="http://schemas.microsoft.com/office/drawing/2014/main" id="{43A373A0-2640-47C3-9659-08F5B15A6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828800"/>
            <a:ext cx="3657600" cy="36576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3251" name="Line 3">
            <a:extLst>
              <a:ext uri="{FF2B5EF4-FFF2-40B4-BE49-F238E27FC236}">
                <a16:creationId xmlns:a16="http://schemas.microsoft.com/office/drawing/2014/main" id="{E5B702AD-C301-4320-8327-B5C78DD0AF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37338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48" name="AutoShape 4">
            <a:extLst>
              <a:ext uri="{FF2B5EF4-FFF2-40B4-BE49-F238E27FC236}">
                <a16:creationId xmlns:a16="http://schemas.microsoft.com/office/drawing/2014/main" id="{61CE02B6-E94F-4909-ADBE-4AF9B7BAD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657600"/>
            <a:ext cx="152400" cy="1524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CBFEB95A-C956-4928-91D9-48F5802D0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0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</a:p>
        </p:txBody>
      </p:sp>
      <p:sp>
        <p:nvSpPr>
          <p:cNvPr id="53254" name="Text Box 6">
            <a:extLst>
              <a:ext uri="{FF2B5EF4-FFF2-40B4-BE49-F238E27FC236}">
                <a16:creationId xmlns:a16="http://schemas.microsoft.com/office/drawing/2014/main" id="{AB18A4F6-3A1E-4217-ABD4-2803D884E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052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</a:p>
        </p:txBody>
      </p:sp>
      <p:sp>
        <p:nvSpPr>
          <p:cNvPr id="53255" name="Text Box 7">
            <a:extLst>
              <a:ext uri="{FF2B5EF4-FFF2-40B4-BE49-F238E27FC236}">
                <a16:creationId xmlns:a16="http://schemas.microsoft.com/office/drawing/2014/main" id="{25A98D65-D28B-488F-85BC-EB0742421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5052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</a:t>
            </a:r>
          </a:p>
        </p:txBody>
      </p:sp>
      <p:sp>
        <p:nvSpPr>
          <p:cNvPr id="53257" name="AutoShape 9">
            <a:extLst>
              <a:ext uri="{FF2B5EF4-FFF2-40B4-BE49-F238E27FC236}">
                <a16:creationId xmlns:a16="http://schemas.microsoft.com/office/drawing/2014/main" id="{EAD53E18-934B-47F9-96A3-0E43D4431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6576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3258" name="AutoShape 10">
            <a:extLst>
              <a:ext uri="{FF2B5EF4-FFF2-40B4-BE49-F238E27FC236}">
                <a16:creationId xmlns:a16="http://schemas.microsoft.com/office/drawing/2014/main" id="{1813FD2F-4543-42A4-B985-E5EBDCB47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6576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3259" name="Text Box 11">
            <a:extLst>
              <a:ext uri="{FF2B5EF4-FFF2-40B4-BE49-F238E27FC236}">
                <a16:creationId xmlns:a16="http://schemas.microsoft.com/office/drawing/2014/main" id="{2606CC08-B081-48CC-8048-7B2606C24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133600"/>
            <a:ext cx="4267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Đoạn thẳng MN nối hai điểm M, N của đường tròn và đi qua tâm O là </a:t>
            </a:r>
            <a:r>
              <a:rPr kumimoji="0" lang="en-US" altLang="en-US" sz="2400" b="1" i="1" u="sng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đường kính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của hình tròn.</a:t>
            </a:r>
          </a:p>
        </p:txBody>
      </p:sp>
      <p:sp>
        <p:nvSpPr>
          <p:cNvPr id="6155" name="Text Box 15">
            <a:extLst>
              <a:ext uri="{FF2B5EF4-FFF2-40B4-BE49-F238E27FC236}">
                <a16:creationId xmlns:a16="http://schemas.microsoft.com/office/drawing/2014/main" id="{03FA80D4-8D90-46E8-BD7A-098F5C9AC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572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TOÁN</a:t>
            </a:r>
          </a:p>
        </p:txBody>
      </p:sp>
      <p:sp>
        <p:nvSpPr>
          <p:cNvPr id="6156" name="Text Box 16">
            <a:extLst>
              <a:ext uri="{FF2B5EF4-FFF2-40B4-BE49-F238E27FC236}">
                <a16:creationId xmlns:a16="http://schemas.microsoft.com/office/drawing/2014/main" id="{EF05C78D-015B-4D5D-A0F3-256F3EF1A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76200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HÌNH TRÒN, ĐƯỜNG TRÒN</a:t>
            </a:r>
          </a:p>
        </p:txBody>
      </p:sp>
      <p:sp>
        <p:nvSpPr>
          <p:cNvPr id="6157" name="Text Box 17">
            <a:extLst>
              <a:ext uri="{FF2B5EF4-FFF2-40B4-BE49-F238E27FC236}">
                <a16:creationId xmlns:a16="http://schemas.microsoft.com/office/drawing/2014/main" id="{AF49E055-EBAC-4AA6-AF09-1774A420F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716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2. Bán kính, đường kính:</a:t>
            </a:r>
          </a:p>
        </p:txBody>
      </p:sp>
      <p:sp>
        <p:nvSpPr>
          <p:cNvPr id="53266" name="Text Box 18">
            <a:extLst>
              <a:ext uri="{FF2B5EF4-FFF2-40B4-BE49-F238E27FC236}">
                <a16:creationId xmlns:a16="http://schemas.microsoft.com/office/drawing/2014/main" id="{7C1FA801-D4FD-4588-8939-5BA363B76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038600"/>
            <a:ext cx="412908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So sánh độ dài đường kính với độ dài bán kính trong cùng một hình tròn như thế nào?</a:t>
            </a:r>
          </a:p>
        </p:txBody>
      </p:sp>
      <p:sp>
        <p:nvSpPr>
          <p:cNvPr id="53267" name="Rectangle 19">
            <a:extLst>
              <a:ext uri="{FF2B5EF4-FFF2-40B4-BE49-F238E27FC236}">
                <a16:creationId xmlns:a16="http://schemas.microsoft.com/office/drawing/2014/main" id="{6EE3A11E-A549-472B-A755-C92B4DD44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791200"/>
            <a:ext cx="5638800" cy="830263"/>
          </a:xfrm>
          <a:prstGeom prst="rect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Đường kính dài gấp 2 lần bán kính.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MN = OM + ON</a:t>
            </a:r>
          </a:p>
        </p:txBody>
      </p:sp>
      <p:sp>
        <p:nvSpPr>
          <p:cNvPr id="6160" name="Text Box 17">
            <a:extLst>
              <a:ext uri="{FF2B5EF4-FFF2-40B4-BE49-F238E27FC236}">
                <a16:creationId xmlns:a16="http://schemas.microsoft.com/office/drawing/2014/main" id="{DAE7ADF4-790C-4063-A162-9F2AAAAA1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61913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Thứ ba ngày 11 tháng 1 năm 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532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532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/>
      <p:bldP spid="53255" grpId="0"/>
      <p:bldP spid="53257" grpId="0" animBg="1"/>
      <p:bldP spid="53258" grpId="0" animBg="1"/>
      <p:bldP spid="53259" grpId="0"/>
      <p:bldP spid="53266" grpId="0"/>
      <p:bldP spid="532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>
            <a:extLst>
              <a:ext uri="{FF2B5EF4-FFF2-40B4-BE49-F238E27FC236}">
                <a16:creationId xmlns:a16="http://schemas.microsoft.com/office/drawing/2014/main" id="{1BC0F450-0FBA-4716-8DEC-171E594C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Để vẽ được hình tròn, các em dùng đồ dùng nào dưới đây: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1B83D38A-32E8-43EE-A961-1EA4DCA1D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200400"/>
            <a:ext cx="6532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Dùng thước.</a:t>
            </a:r>
          </a:p>
        </p:txBody>
      </p:sp>
      <p:sp>
        <p:nvSpPr>
          <p:cNvPr id="54276" name="Text Box 4">
            <a:extLst>
              <a:ext uri="{FF2B5EF4-FFF2-40B4-BE49-F238E27FC236}">
                <a16:creationId xmlns:a16="http://schemas.microsoft.com/office/drawing/2014/main" id="{8F4E17A9-03CB-48C5-ACA4-B28225312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886200"/>
            <a:ext cx="6532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B.Dùng eke.</a:t>
            </a:r>
          </a:p>
        </p:txBody>
      </p:sp>
      <p:sp>
        <p:nvSpPr>
          <p:cNvPr id="54277" name="Text Box 5">
            <a:extLst>
              <a:ext uri="{FF2B5EF4-FFF2-40B4-BE49-F238E27FC236}">
                <a16:creationId xmlns:a16="http://schemas.microsoft.com/office/drawing/2014/main" id="{EC4B8B28-F675-4743-A9F2-4E81AAD22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572000"/>
            <a:ext cx="6532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Dùng compa.</a:t>
            </a:r>
          </a:p>
        </p:txBody>
      </p:sp>
      <p:sp>
        <p:nvSpPr>
          <p:cNvPr id="7174" name="Text Box 7">
            <a:extLst>
              <a:ext uri="{FF2B5EF4-FFF2-40B4-BE49-F238E27FC236}">
                <a16:creationId xmlns:a16="http://schemas.microsoft.com/office/drawing/2014/main" id="{253A9C0A-90AD-4CA5-BA4E-8B3B76F1F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572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TOÁN</a:t>
            </a:r>
          </a:p>
        </p:txBody>
      </p:sp>
      <p:sp>
        <p:nvSpPr>
          <p:cNvPr id="7175" name="Text Box 8">
            <a:extLst>
              <a:ext uri="{FF2B5EF4-FFF2-40B4-BE49-F238E27FC236}">
                <a16:creationId xmlns:a16="http://schemas.microsoft.com/office/drawing/2014/main" id="{22430C0F-94EE-4A79-A745-045C47923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76200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HÌNH TRÒN, ĐƯỜNG TRÒN</a:t>
            </a:r>
          </a:p>
        </p:txBody>
      </p:sp>
      <p:pic>
        <p:nvPicPr>
          <p:cNvPr id="54281" name="Picture 9" descr="Entertainment-02-june[1]">
            <a:extLst>
              <a:ext uri="{FF2B5EF4-FFF2-40B4-BE49-F238E27FC236}">
                <a16:creationId xmlns:a16="http://schemas.microsoft.com/office/drawing/2014/main" id="{C8525A4F-614C-4192-9895-33DCAC08059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648200"/>
            <a:ext cx="12954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2" name="Picture 10" descr="Cau hoi">
            <a:extLst>
              <a:ext uri="{FF2B5EF4-FFF2-40B4-BE49-F238E27FC236}">
                <a16:creationId xmlns:a16="http://schemas.microsoft.com/office/drawing/2014/main" id="{887C1DE6-0A99-4663-89A0-7BA93917638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762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8" name="Text Box 17">
            <a:extLst>
              <a:ext uri="{FF2B5EF4-FFF2-40B4-BE49-F238E27FC236}">
                <a16:creationId xmlns:a16="http://schemas.microsoft.com/office/drawing/2014/main" id="{C1F7F9E1-9395-44C8-9E42-44B1C14F3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61913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Thứ ba ngày 11 tháng 1 năm 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5427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/>
      <p:bldP spid="54275" grpId="1"/>
      <p:bldP spid="54276" grpId="0"/>
      <p:bldP spid="54276" grpId="1"/>
      <p:bldP spid="54277" grpId="0"/>
      <p:bldP spid="5427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9E8BAEA-A573-4683-A10B-0234C23A7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-76200"/>
            <a:ext cx="4800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7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118608D-BDBC-4CAE-9B92-9A5765CB2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114800"/>
            <a:ext cx="312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b.  Đường kính 5cm. 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C70FA0FD-1604-4797-998E-D95EE5512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28800"/>
            <a:ext cx="3138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 1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Vẽ hình tròn có: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C51E7AA2-BC67-4D37-9457-B8A71406D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19400"/>
            <a:ext cx="464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+ Mở rộng compa bằng với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bán kính 3 cm.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1CD613D7-2651-4C05-B7EA-C174F7A85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725" y="2133600"/>
            <a:ext cx="2403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a. Bán kính 3cm;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6B90C8C2-F787-47F0-92FE-530DEAB50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498725"/>
            <a:ext cx="2119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+ Xác định tâm O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BD019707-200C-480A-9E29-DA69DF456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429000"/>
            <a:ext cx="464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+ Đặt đầu kim cố định ở tâm O, quay đầu bút chì. 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9D8DA89D-9DF8-4A5F-AB49-52F2E11C5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716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3- Luyện tập: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1176A27B-09CC-456A-9F18-4BC8CECA1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13" y="2241550"/>
            <a:ext cx="3048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O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E289EE84-F1F9-4025-BFA4-C48E71C37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1336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3cm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91A78501-4E6B-40D7-B797-80B6B8862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486400"/>
            <a:ext cx="29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O</a:t>
            </a:r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6CC1D2EF-ADE1-45AE-8E54-CE1DAB92B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486400"/>
            <a:ext cx="1905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264C6E59-F165-4382-BA8B-71657E1BC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0292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5cm</a:t>
            </a:r>
          </a:p>
        </p:txBody>
      </p:sp>
      <p:sp>
        <p:nvSpPr>
          <p:cNvPr id="12303" name="Text Box 15">
            <a:extLst>
              <a:ext uri="{FF2B5EF4-FFF2-40B4-BE49-F238E27FC236}">
                <a16:creationId xmlns:a16="http://schemas.microsoft.com/office/drawing/2014/main" id="{1C55E2E4-842A-4331-A249-F47D172EA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648200"/>
            <a:ext cx="274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Bán kính hình tròn là :</a:t>
            </a:r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id="{4337C3B0-A61B-425A-9AC4-349DBF05B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648200"/>
            <a:ext cx="1844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5 : 2 = 2,5 cm</a:t>
            </a:r>
          </a:p>
        </p:txBody>
      </p:sp>
      <p:sp>
        <p:nvSpPr>
          <p:cNvPr id="12305" name="Text Box 17">
            <a:extLst>
              <a:ext uri="{FF2B5EF4-FFF2-40B4-BE49-F238E27FC236}">
                <a16:creationId xmlns:a16="http://schemas.microsoft.com/office/drawing/2014/main" id="{B0AF136B-B5B0-42A9-9B0E-F3A25A89D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057775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</a:p>
        </p:txBody>
      </p:sp>
      <p:sp>
        <p:nvSpPr>
          <p:cNvPr id="12306" name="Oval 18">
            <a:extLst>
              <a:ext uri="{FF2B5EF4-FFF2-40B4-BE49-F238E27FC236}">
                <a16:creationId xmlns:a16="http://schemas.microsoft.com/office/drawing/2014/main" id="{CE00B80E-61ED-451C-AAE2-A2C362472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752600"/>
            <a:ext cx="2133600" cy="22098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07" name="Text Box 19">
            <a:extLst>
              <a:ext uri="{FF2B5EF4-FFF2-40B4-BE49-F238E27FC236}">
                <a16:creationId xmlns:a16="http://schemas.microsoft.com/office/drawing/2014/main" id="{AFB816A0-0AAE-4DE8-9F94-2EF59DB19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4102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2,5cm</a:t>
            </a:r>
          </a:p>
        </p:txBody>
      </p:sp>
      <p:sp>
        <p:nvSpPr>
          <p:cNvPr id="12308" name="Line 20">
            <a:extLst>
              <a:ext uri="{FF2B5EF4-FFF2-40B4-BE49-F238E27FC236}">
                <a16:creationId xmlns:a16="http://schemas.microsoft.com/office/drawing/2014/main" id="{2045A62B-8C3E-408C-B8B0-F759C0B8EA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34200" y="1752600"/>
            <a:ext cx="0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309" name="Oval 21">
            <a:extLst>
              <a:ext uri="{FF2B5EF4-FFF2-40B4-BE49-F238E27FC236}">
                <a16:creationId xmlns:a16="http://schemas.microsoft.com/office/drawing/2014/main" id="{FE6DEE09-0AD0-4BDA-B236-D06D12219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572000"/>
            <a:ext cx="1905000" cy="19050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10" name="Text Box 22">
            <a:extLst>
              <a:ext uri="{FF2B5EF4-FFF2-40B4-BE49-F238E27FC236}">
                <a16:creationId xmlns:a16="http://schemas.microsoft.com/office/drawing/2014/main" id="{C666C397-10A8-40AF-B2A9-2C3728D45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0050" y="1219200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12312" name="Text Box 24">
            <a:extLst>
              <a:ext uri="{FF2B5EF4-FFF2-40B4-BE49-F238E27FC236}">
                <a16:creationId xmlns:a16="http://schemas.microsoft.com/office/drawing/2014/main" id="{EA9D26FB-01CE-4EFC-B223-E935EB4BB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725" y="5116513"/>
            <a:ext cx="3419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(Làm tương tự như Câu a).</a:t>
            </a:r>
          </a:p>
        </p:txBody>
      </p:sp>
      <p:sp>
        <p:nvSpPr>
          <p:cNvPr id="8216" name="Text Box 26">
            <a:extLst>
              <a:ext uri="{FF2B5EF4-FFF2-40B4-BE49-F238E27FC236}">
                <a16:creationId xmlns:a16="http://schemas.microsoft.com/office/drawing/2014/main" id="{45A132CE-9228-4ACB-9E52-752C1E39B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572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TOÁN</a:t>
            </a:r>
          </a:p>
        </p:txBody>
      </p:sp>
      <p:sp>
        <p:nvSpPr>
          <p:cNvPr id="8217" name="Text Box 27">
            <a:extLst>
              <a:ext uri="{FF2B5EF4-FFF2-40B4-BE49-F238E27FC236}">
                <a16:creationId xmlns:a16="http://schemas.microsoft.com/office/drawing/2014/main" id="{6F62DC4B-1C97-49C3-9DA5-91EF6A696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76200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HÌNH TRÒN, ĐƯỜNG TRÒN</a:t>
            </a:r>
          </a:p>
        </p:txBody>
      </p:sp>
      <p:sp>
        <p:nvSpPr>
          <p:cNvPr id="8218" name="Text Box 17">
            <a:extLst>
              <a:ext uri="{FF2B5EF4-FFF2-40B4-BE49-F238E27FC236}">
                <a16:creationId xmlns:a16="http://schemas.microsoft.com/office/drawing/2014/main" id="{DB12D7F3-195A-42E6-ABB8-986FF553C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61913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Thứ ba ngày 11 tháng 1 năm 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2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  <p:bldP spid="12295" grpId="0"/>
      <p:bldP spid="12296" grpId="0"/>
      <p:bldP spid="12303" grpId="0" build="allAtOnce"/>
      <p:bldP spid="12306" grpId="0" animBg="1"/>
      <p:bldP spid="12307" grpId="0"/>
      <p:bldP spid="12309" grpId="0" animBg="1"/>
      <p:bldP spid="12310" grpId="0"/>
      <p:bldP spid="123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DA3062EB-EE2A-4460-AB85-5E42F995F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5400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2/ </a:t>
            </a:r>
            <a:r>
              <a:rPr kumimoji="0" lang="en-US" altLang="en-US" sz="28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Luyện tập</a:t>
            </a: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: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78852E45-B829-43A5-A9B2-94181D4AC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28800"/>
            <a:ext cx="8229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 2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 đoạn thẳng AB = 4cm. Hãy vẽ hai hình tròn tâm A và tâm B đều có bán kính 2cm.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4AC810A2-0C3F-4307-9F71-3CD556009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267200"/>
            <a:ext cx="328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699B3659-4BCF-4C5C-ABC8-59490E6A8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267200"/>
            <a:ext cx="328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</a:t>
            </a:r>
          </a:p>
        </p:txBody>
      </p:sp>
      <p:sp>
        <p:nvSpPr>
          <p:cNvPr id="13318" name="Line 6">
            <a:extLst>
              <a:ext uri="{FF2B5EF4-FFF2-40B4-BE49-F238E27FC236}">
                <a16:creationId xmlns:a16="http://schemas.microsoft.com/office/drawing/2014/main" id="{781D673B-D482-4956-A525-F18FE9CD54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495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D6C53EF1-2405-4F4F-ABA3-938A9449D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1910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2cm</a:t>
            </a:r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80B44181-AC9E-42B5-96EA-104588276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1910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2cm</a:t>
            </a:r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CF5E7EEA-A840-47D4-AF19-D59FF6D3A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191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</a:p>
        </p:txBody>
      </p:sp>
      <p:sp>
        <p:nvSpPr>
          <p:cNvPr id="13322" name="Text Box 10">
            <a:extLst>
              <a:ext uri="{FF2B5EF4-FFF2-40B4-BE49-F238E27FC236}">
                <a16:creationId xmlns:a16="http://schemas.microsoft.com/office/drawing/2014/main" id="{BC4CE32B-9A07-46CE-98C7-2CAA5F97D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4196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4cm</a:t>
            </a:r>
          </a:p>
        </p:txBody>
      </p:sp>
      <p:sp>
        <p:nvSpPr>
          <p:cNvPr id="13323" name="Oval 11">
            <a:extLst>
              <a:ext uri="{FF2B5EF4-FFF2-40B4-BE49-F238E27FC236}">
                <a16:creationId xmlns:a16="http://schemas.microsoft.com/office/drawing/2014/main" id="{0B95BB12-96FE-4A37-95B8-02CAF1102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581400"/>
            <a:ext cx="1828800" cy="19050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24" name="Oval 12">
            <a:extLst>
              <a:ext uri="{FF2B5EF4-FFF2-40B4-BE49-F238E27FC236}">
                <a16:creationId xmlns:a16="http://schemas.microsoft.com/office/drawing/2014/main" id="{4BCA4D31-60C5-481D-B447-85C32DC30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581400"/>
            <a:ext cx="1828800" cy="19050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25" name="Text Box 13">
            <a:extLst>
              <a:ext uri="{FF2B5EF4-FFF2-40B4-BE49-F238E27FC236}">
                <a16:creationId xmlns:a16="http://schemas.microsoft.com/office/drawing/2014/main" id="{41482879-8C23-497C-BC91-F94A57AAA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8025" y="4114800"/>
            <a:ext cx="206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</a:p>
        </p:txBody>
      </p:sp>
      <p:sp>
        <p:nvSpPr>
          <p:cNvPr id="13326" name="Text Box 14">
            <a:extLst>
              <a:ext uri="{FF2B5EF4-FFF2-40B4-BE49-F238E27FC236}">
                <a16:creationId xmlns:a16="http://schemas.microsoft.com/office/drawing/2014/main" id="{A50B5CF1-D08D-4D87-ABB9-E8BB729DF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1910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</a:p>
        </p:txBody>
      </p:sp>
      <p:sp>
        <p:nvSpPr>
          <p:cNvPr id="9231" name="Text Box 17">
            <a:extLst>
              <a:ext uri="{FF2B5EF4-FFF2-40B4-BE49-F238E27FC236}">
                <a16:creationId xmlns:a16="http://schemas.microsoft.com/office/drawing/2014/main" id="{D792F68F-6CFE-438A-BCDC-657A040E3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572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TOÁN</a:t>
            </a:r>
          </a:p>
        </p:txBody>
      </p:sp>
      <p:sp>
        <p:nvSpPr>
          <p:cNvPr id="9232" name="Text Box 18">
            <a:extLst>
              <a:ext uri="{FF2B5EF4-FFF2-40B4-BE49-F238E27FC236}">
                <a16:creationId xmlns:a16="http://schemas.microsoft.com/office/drawing/2014/main" id="{B4F56D83-821F-4D95-A672-73E366A59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76200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HÌNH TRÒN, ĐƯỜNG TRÒN</a:t>
            </a:r>
          </a:p>
        </p:txBody>
      </p:sp>
      <p:sp>
        <p:nvSpPr>
          <p:cNvPr id="9233" name="Text Box 17">
            <a:extLst>
              <a:ext uri="{FF2B5EF4-FFF2-40B4-BE49-F238E27FC236}">
                <a16:creationId xmlns:a16="http://schemas.microsoft.com/office/drawing/2014/main" id="{053F5305-7A13-4104-9ED7-85BC8AE8C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61913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Thứ ba ngày 11 tháng 1 năm 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3" grpId="0" animBg="1"/>
      <p:bldP spid="13324" grpId="0" animBg="1"/>
      <p:bldP spid="13325" grpId="0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</TotalTime>
  <Words>1592</Words>
  <Application>Microsoft Office PowerPoint</Application>
  <PresentationFormat>Trình chiếu Trên màn hình (4:3)</PresentationFormat>
  <Paragraphs>320</Paragraphs>
  <Slides>34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34</vt:i4>
      </vt:variant>
    </vt:vector>
  </HeadingPairs>
  <TitlesOfParts>
    <vt:vector size="40" baseType="lpstr">
      <vt:lpstr>.VnTime</vt:lpstr>
      <vt:lpstr>Arial</vt:lpstr>
      <vt:lpstr>Calibri</vt:lpstr>
      <vt:lpstr>Times New Roman</vt:lpstr>
      <vt:lpstr>Chủ đề của Office</vt:lpstr>
      <vt:lpstr>Default Design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My PC</cp:lastModifiedBy>
  <cp:revision>52</cp:revision>
  <dcterms:created xsi:type="dcterms:W3CDTF">2018-01-11T09:44:45Z</dcterms:created>
  <dcterms:modified xsi:type="dcterms:W3CDTF">2022-01-11T10:34:03Z</dcterms:modified>
</cp:coreProperties>
</file>