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3" r:id="rId13"/>
    <p:sldId id="274" r:id="rId14"/>
    <p:sldId id="275" r:id="rId15"/>
    <p:sldId id="281" r:id="rId16"/>
    <p:sldId id="27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74161-2D82-4E06-BB23-4FA1F0877E40}" type="datetimeFigureOut">
              <a:rPr lang="en-US" smtClean="0"/>
              <a:pPr/>
              <a:t>06/11/2021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BDB3-E4B7-4DBA-84BF-A56DE3C7B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Bach%20Dang%20Giang%20-%20Da%20Vang%20(1)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I BÀ TRƯ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57150">
            <a:pattFill prst="wdDnDiag">
              <a:fgClr>
                <a:srgbClr val="800000"/>
              </a:fgClr>
              <a:bgClr>
                <a:srgbClr val="FF9900"/>
              </a:bgClr>
            </a:patt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Kiểm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304800" y="-76200"/>
            <a:ext cx="8839200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85800"/>
            <a:ext cx="8686800" cy="62484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914400" indent="-914400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1.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defRPr/>
            </a:pPr>
            <a:endParaRPr lang="en-US" sz="4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2.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endParaRPr lang="en-US" sz="4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defRPr/>
            </a:pPr>
            <a:endParaRPr lang="en-US" sz="4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3.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914400" indent="-914400">
              <a:defRPr/>
            </a:pPr>
            <a:endParaRPr lang="en-US" sz="4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defRPr/>
            </a:pP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4.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>
                <a:solidFill>
                  <a:schemeClr val="accent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chemeClr val="accent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15374" name="Picture 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4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15372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15370" name="Picture 9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0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400000">
            <a:off x="6254750" y="4013200"/>
            <a:ext cx="2838450" cy="2851150"/>
            <a:chOff x="106" y="2378"/>
            <a:chExt cx="1788" cy="1796"/>
          </a:xfrm>
        </p:grpSpPr>
        <p:pic>
          <p:nvPicPr>
            <p:cNvPr id="15368" name="Picture 12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"/>
          <p:cNvGrpSpPr>
            <a:grpSpLocks/>
          </p:cNvGrpSpPr>
          <p:nvPr/>
        </p:nvGrpSpPr>
        <p:grpSpPr bwMode="auto">
          <a:xfrm flipV="1">
            <a:off x="228600" y="228600"/>
            <a:ext cx="2838450" cy="2851150"/>
            <a:chOff x="106" y="2378"/>
            <a:chExt cx="1788" cy="1796"/>
          </a:xfrm>
        </p:grpSpPr>
        <p:pic>
          <p:nvPicPr>
            <p:cNvPr id="17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5"/>
          <p:cNvGrpSpPr>
            <a:grpSpLocks/>
          </p:cNvGrpSpPr>
          <p:nvPr/>
        </p:nvGrpSpPr>
        <p:grpSpPr bwMode="auto">
          <a:xfrm flipV="1">
            <a:off x="381000" y="381000"/>
            <a:ext cx="2838450" cy="2851150"/>
            <a:chOff x="106" y="2378"/>
            <a:chExt cx="1788" cy="1796"/>
          </a:xfrm>
        </p:grpSpPr>
        <p:pic>
          <p:nvPicPr>
            <p:cNvPr id="20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1524000"/>
            <a:ext cx="106680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686800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Diễn biến của trận Bạch Đằng</a:t>
            </a: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464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50px-Chienthangbachdang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Khieu chien tai cua song Bach D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0"/>
            <a:ext cx="4495800" cy="3352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09800"/>
            <a:ext cx="106680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600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685800" y="2209800"/>
            <a:ext cx="8153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938).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838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FF0000"/>
                </a:solidFill>
                <a:cs typeface="Arial" charset="0"/>
              </a:rPr>
              <a:t>MỘT SỐ THÔNG TIN:</a:t>
            </a:r>
          </a:p>
          <a:p>
            <a:pPr>
              <a:defRPr/>
            </a:pPr>
            <a:r>
              <a:rPr lang="en-US" sz="3600" b="1" dirty="0">
                <a:cs typeface="Arial" charset="0"/>
              </a:rPr>
              <a:t>	1. </a:t>
            </a:r>
            <a:r>
              <a:rPr lang="en-US" sz="3600" b="1" dirty="0" err="1">
                <a:cs typeface="Arial" charset="0"/>
              </a:rPr>
              <a:t>Vì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sao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Ngô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Quyền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quyết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định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chọn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sông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Bạch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Đằng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làm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nơi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quyết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chiến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với</a:t>
            </a:r>
            <a:r>
              <a:rPr lang="en-US" sz="3600" b="1" dirty="0">
                <a:cs typeface="Arial" charset="0"/>
              </a:rPr>
              <a:t> </a:t>
            </a:r>
            <a:r>
              <a:rPr lang="en-US" sz="3600" b="1" dirty="0" err="1">
                <a:cs typeface="Arial" charset="0"/>
              </a:rPr>
              <a:t>quân</a:t>
            </a:r>
            <a:r>
              <a:rPr lang="en-US" sz="3600" b="1" dirty="0">
                <a:cs typeface="Arial" charset="0"/>
              </a:rPr>
              <a:t> Nam </a:t>
            </a:r>
            <a:r>
              <a:rPr lang="en-US" sz="3600" b="1" dirty="0" err="1">
                <a:cs typeface="Arial" charset="0"/>
              </a:rPr>
              <a:t>Hán</a:t>
            </a:r>
            <a:r>
              <a:rPr lang="en-US" sz="3600" b="1" dirty="0">
                <a:cs typeface="Arial" charset="0"/>
              </a:rPr>
              <a:t>?</a:t>
            </a:r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228600" y="2286000"/>
            <a:ext cx="8610600" cy="45720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0000CC"/>
              </a:solidFill>
              <a:cs typeface="Arial" charset="0"/>
            </a:endParaRP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>
                <a:latin typeface=".VnTime" pitchFamily="34" charset="0"/>
                <a:cs typeface="Arial" charset="0"/>
              </a:rPr>
              <a:t>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Sông Bạch Đằng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là nơi có địa hình hiểm trở,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hai bên toàn là rừng rậm,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thủy triều lên xuống mạnh,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lòng sông rộng và sâu.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Đây là đường tiến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và cũng là đường rút lui duy nhất 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của giặc.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20494" name="Picture 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4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20492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20490" name="Picture 9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0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400000">
            <a:off x="6299200" y="4013200"/>
            <a:ext cx="2838450" cy="2851150"/>
            <a:chOff x="106" y="2378"/>
            <a:chExt cx="1788" cy="1796"/>
          </a:xfrm>
        </p:grpSpPr>
        <p:pic>
          <p:nvPicPr>
            <p:cNvPr id="20488" name="Picture 12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1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533400" y="3657600"/>
            <a:ext cx="6626225" cy="2232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.VnTime" pitchFamily="34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.VnTime" pitchFamily="34" charset="0"/>
                <a:cs typeface="Times New Roman" pitchFamily="18" charset="0"/>
              </a:rPr>
              <a:t>KÕ ho¹ch </a:t>
            </a:r>
            <a:r>
              <a:rPr lang="en-US" sz="2800" b="1" u="sng" dirty="0" err="1">
                <a:latin typeface=".VnTime" pitchFamily="34" charset="0"/>
                <a:cs typeface="Times New Roman" pitchFamily="18" charset="0"/>
              </a:rPr>
              <a:t>cña</a:t>
            </a:r>
            <a:r>
              <a:rPr lang="en-US" sz="2800" b="1" u="sng" dirty="0">
                <a:latin typeface=".VnTime" pitchFamily="34" charset="0"/>
                <a:cs typeface="Times New Roman" pitchFamily="18" charset="0"/>
              </a:rPr>
              <a:t> Ng« </a:t>
            </a:r>
            <a:r>
              <a:rPr lang="en-US" sz="2800" b="1" u="sng" dirty="0" err="1">
                <a:latin typeface=".VnTime" pitchFamily="34" charset="0"/>
                <a:cs typeface="Times New Roman" pitchFamily="18" charset="0"/>
              </a:rPr>
              <a:t>QuyÒn</a:t>
            </a:r>
            <a:r>
              <a:rPr lang="en-US" sz="2800" b="1" u="sng" dirty="0">
                <a:latin typeface=".VnTime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457200" y="533400"/>
            <a:ext cx="632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	2. </a:t>
            </a:r>
            <a:r>
              <a:rPr lang="en-US" sz="3600" b="1" dirty="0" err="1"/>
              <a:t>Kế</a:t>
            </a:r>
            <a:r>
              <a:rPr lang="en-US" sz="3600" b="1" dirty="0"/>
              <a:t> </a:t>
            </a:r>
            <a:r>
              <a:rPr lang="en-US" sz="3600" b="1" dirty="0" err="1"/>
              <a:t>hoạch</a:t>
            </a:r>
            <a:r>
              <a:rPr lang="en-US" sz="3600" b="1" dirty="0"/>
              <a:t> </a:t>
            </a:r>
            <a:r>
              <a:rPr lang="en-US" sz="3600" b="1" dirty="0" err="1"/>
              <a:t>đánh</a:t>
            </a:r>
            <a:r>
              <a:rPr lang="en-US" sz="3600" b="1" dirty="0"/>
              <a:t> </a:t>
            </a:r>
            <a:r>
              <a:rPr lang="en-US" sz="3600" b="1" dirty="0" err="1"/>
              <a:t>giặc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Ngô</a:t>
            </a:r>
            <a:r>
              <a:rPr lang="en-US" sz="3600" b="1" dirty="0"/>
              <a:t> </a:t>
            </a:r>
            <a:r>
              <a:rPr lang="en-US" sz="3600" b="1" dirty="0" err="1"/>
              <a:t>Quyền</a:t>
            </a:r>
            <a:r>
              <a:rPr lang="en-US" sz="3600" b="1" dirty="0"/>
              <a:t> </a:t>
            </a:r>
            <a:r>
              <a:rPr lang="en-US" sz="3600" b="1" dirty="0" err="1"/>
              <a:t>chủ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độc</a:t>
            </a:r>
            <a:r>
              <a:rPr lang="en-US" sz="3600" b="1" dirty="0"/>
              <a:t> </a:t>
            </a:r>
            <a:r>
              <a:rPr lang="en-US" sz="3600" b="1" dirty="0" err="1"/>
              <a:t>đáo</a:t>
            </a:r>
            <a:r>
              <a:rPr lang="en-US" sz="3600" b="1" dirty="0"/>
              <a:t> ở </a:t>
            </a:r>
            <a:r>
              <a:rPr lang="en-US" sz="3600" b="1" dirty="0" err="1"/>
              <a:t>điểm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1" animBg="1"/>
      <p:bldP spid="215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rot="-2970295">
            <a:off x="5897563" y="4235450"/>
            <a:ext cx="458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vi-VN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22543" name="Picture 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4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22541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22539" name="Picture 9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10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400000">
            <a:off x="6299200" y="4013200"/>
            <a:ext cx="2838450" cy="2851150"/>
            <a:chOff x="106" y="2378"/>
            <a:chExt cx="1788" cy="1796"/>
          </a:xfrm>
        </p:grpSpPr>
        <p:pic>
          <p:nvPicPr>
            <p:cNvPr id="22537" name="Picture 12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85800" y="762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29718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CC66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 rot="-2970295">
            <a:off x="5897563" y="4235450"/>
            <a:ext cx="458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vi-VN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23567" name="Picture 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4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23565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23563" name="Picture 9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0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400000">
            <a:off x="6299200" y="4013200"/>
            <a:ext cx="2838450" cy="2851150"/>
            <a:chOff x="106" y="2378"/>
            <a:chExt cx="1788" cy="1796"/>
          </a:xfrm>
        </p:grpSpPr>
        <p:pic>
          <p:nvPicPr>
            <p:cNvPr id="23561" name="Picture 12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85800" y="762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Times New Roman" pitchFamily="18" charset="0"/>
              </a:rPr>
              <a:t>3. 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Times New Roman" pitchFamily="18" charset="0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2590800"/>
            <a:ext cx="883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 rot="-2970295">
            <a:off x="5897563" y="4235450"/>
            <a:ext cx="4587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endParaRPr lang="vi-VN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006850"/>
            <a:ext cx="2838450" cy="2851150"/>
            <a:chOff x="106" y="2378"/>
            <a:chExt cx="1788" cy="1796"/>
          </a:xfrm>
        </p:grpSpPr>
        <p:pic>
          <p:nvPicPr>
            <p:cNvPr id="24592" name="Picture 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4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"/>
          <p:cNvGrpSpPr>
            <a:grpSpLocks/>
          </p:cNvGrpSpPr>
          <p:nvPr/>
        </p:nvGrpSpPr>
        <p:grpSpPr bwMode="auto">
          <a:xfrm flipV="1">
            <a:off x="76200" y="76200"/>
            <a:ext cx="2838450" cy="2851150"/>
            <a:chOff x="106" y="2378"/>
            <a:chExt cx="1788" cy="1796"/>
          </a:xfrm>
        </p:grpSpPr>
        <p:pic>
          <p:nvPicPr>
            <p:cNvPr id="24590" name="Picture 6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7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 rot="5400000" flipV="1">
            <a:off x="6299200" y="-6350"/>
            <a:ext cx="2838450" cy="2851150"/>
            <a:chOff x="106" y="2378"/>
            <a:chExt cx="1788" cy="1796"/>
          </a:xfrm>
        </p:grpSpPr>
        <p:pic>
          <p:nvPicPr>
            <p:cNvPr id="24588" name="Picture 9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0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-5400000">
            <a:off x="6299200" y="4013200"/>
            <a:ext cx="2838450" cy="2851150"/>
            <a:chOff x="106" y="2378"/>
            <a:chExt cx="1788" cy="1796"/>
          </a:xfrm>
        </p:grpSpPr>
        <p:pic>
          <p:nvPicPr>
            <p:cNvPr id="24586" name="Picture 12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" y="3958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3" descr="hoa-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H="1">
              <a:off x="-677" y="3164"/>
              <a:ext cx="178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657600" y="-762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endParaRPr lang="en-US" sz="36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4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Times New Roman" pitchFamily="18" charset="0"/>
              </a:rPr>
              <a:t>Ghi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Times New Roman" pitchFamily="18" charset="0"/>
              </a:rPr>
              <a:t>nhớ</a:t>
            </a:r>
            <a:endParaRPr lang="en-US" sz="4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Times New Roman" pitchFamily="18" charset="0"/>
            </a:endParaRPr>
          </a:p>
          <a:p>
            <a:pPr marL="571500" indent="-5715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762000"/>
            <a:ext cx="8839200" cy="3200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ta.Ngô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xâm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938).</a:t>
            </a: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038600"/>
            <a:ext cx="8915400" cy="2640013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4572000" y="5410200"/>
            <a:ext cx="3810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ahoma" pitchFamily="34" charset="0"/>
              </a:rPr>
              <a:t>Tượng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Ngô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Quyền</a:t>
            </a:r>
            <a:endParaRPr lang="en-US" sz="2400" b="1" dirty="0"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ahoma" pitchFamily="34" charset="0"/>
              </a:rPr>
              <a:t>(</a:t>
            </a:r>
            <a:r>
              <a:rPr lang="en-US" sz="2400" b="1" dirty="0" err="1">
                <a:latin typeface="Tahoma" pitchFamily="34" charset="0"/>
              </a:rPr>
              <a:t>Hải</a:t>
            </a:r>
            <a:r>
              <a:rPr lang="en-US" sz="2400" b="1" dirty="0">
                <a:latin typeface="Tahoma" pitchFamily="34" charset="0"/>
              </a:rPr>
              <a:t> </a:t>
            </a:r>
            <a:r>
              <a:rPr lang="en-US" sz="2400" b="1" dirty="0" err="1">
                <a:latin typeface="Tahoma" pitchFamily="34" charset="0"/>
              </a:rPr>
              <a:t>Phòng</a:t>
            </a:r>
            <a:r>
              <a:rPr lang="en-US" sz="2400" b="1" dirty="0">
                <a:latin typeface="Tahoma" pitchFamily="34" charset="0"/>
              </a:rPr>
              <a:t>) 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50B43"/>
                </a:solidFill>
              </a:rPr>
              <a:t>GHI NHỚ CÔNG ƠN NGÔ QUYỀN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831850"/>
            <a:ext cx="4710112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685800"/>
            <a:ext cx="11506200" cy="982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590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FF"/>
                </a:solidFill>
              </a:rPr>
              <a:t>1. </a:t>
            </a:r>
            <a:r>
              <a:rPr lang="en-US" sz="3200" dirty="0" err="1" smtClean="0">
                <a:solidFill>
                  <a:srgbClr val="0066FF"/>
                </a:solidFill>
              </a:rPr>
              <a:t>Vì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sao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cuộc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khởi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nghĩa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Hai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Bà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Trưng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lại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xảy</a:t>
            </a:r>
            <a:r>
              <a:rPr lang="en-US" sz="3200" dirty="0" smtClean="0">
                <a:solidFill>
                  <a:srgbClr val="0066FF"/>
                </a:solidFill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</a:rPr>
              <a:t>ra</a:t>
            </a:r>
            <a:r>
              <a:rPr lang="en-US" sz="3200" dirty="0" smtClean="0">
                <a:solidFill>
                  <a:srgbClr val="0066FF"/>
                </a:solidFill>
              </a:rPr>
              <a:t>?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3434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2. Ý </a:t>
            </a:r>
            <a:r>
              <a:rPr lang="en-US" sz="2800" dirty="0" err="1" smtClean="0">
                <a:solidFill>
                  <a:srgbClr val="00B050"/>
                </a:solidFill>
              </a:rPr>
              <a:t>nghĩa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cuộc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khởi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nghĩa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Hai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Bà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Trưng</a:t>
            </a:r>
            <a:r>
              <a:rPr lang="en-US" sz="2800" dirty="0" smtClean="0">
                <a:solidFill>
                  <a:srgbClr val="00B050"/>
                </a:solidFill>
              </a:rPr>
              <a:t>?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066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Kiểm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tra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cũ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219200" y="2133600"/>
            <a:ext cx="6400800" cy="2409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pPr algn="ctr"/>
            <a:r>
              <a:rPr lang="en-US" sz="4000" b="1">
                <a:solidFill>
                  <a:srgbClr val="E60C0C"/>
                </a:solidFill>
                <a:cs typeface="Arial" charset="0"/>
              </a:rPr>
              <a:t>TRÒ CHƠI:</a:t>
            </a:r>
          </a:p>
          <a:p>
            <a:pPr algn="ctr"/>
            <a:endParaRPr lang="en-US" sz="4000" b="1">
              <a:solidFill>
                <a:srgbClr val="E60C0C"/>
              </a:solidFill>
              <a:cs typeface="Arial" charset="0"/>
            </a:endParaRPr>
          </a:p>
          <a:p>
            <a:pPr algn="ctr"/>
            <a:r>
              <a:rPr lang="en-US" sz="3600" b="1">
                <a:solidFill>
                  <a:srgbClr val="E60C0C"/>
                </a:solidFill>
                <a:cs typeface="Arial" charset="0"/>
              </a:rPr>
              <a:t>EM YÊU LỊCH SỬ</a:t>
            </a:r>
          </a:p>
          <a:p>
            <a:pPr algn="ctr"/>
            <a:endParaRPr lang="en-US" sz="3600" b="1">
              <a:solidFill>
                <a:srgbClr val="E60C0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AutoShape 2"/>
          <p:cNvSpPr>
            <a:spLocks noChangeArrowheads="1"/>
          </p:cNvSpPr>
          <p:nvPr/>
        </p:nvSpPr>
        <p:spPr bwMode="auto">
          <a:xfrm>
            <a:off x="2057400" y="914400"/>
            <a:ext cx="6324600" cy="1143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>
                <a:solidFill>
                  <a:srgbClr val="FFFF00"/>
                </a:solidFill>
                <a:cs typeface="Arial" charset="0"/>
              </a:rPr>
              <a:t>   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Quân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Nam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Hán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tấn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công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nước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ta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bằng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 </a:t>
            </a:r>
          </a:p>
          <a:p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                      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đường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280CCE"/>
                </a:solidFill>
                <a:cs typeface="Arial" charset="0"/>
              </a:rPr>
              <a:t>nào</a:t>
            </a:r>
            <a:r>
              <a:rPr lang="en-US" sz="2400" b="1" dirty="0">
                <a:solidFill>
                  <a:srgbClr val="280CCE"/>
                </a:solidFill>
                <a:cs typeface="Arial" charset="0"/>
              </a:rPr>
              <a:t> ?</a:t>
            </a:r>
          </a:p>
        </p:txBody>
      </p:sp>
      <p:sp>
        <p:nvSpPr>
          <p:cNvPr id="390148" name="AutoShape 4"/>
          <p:cNvSpPr>
            <a:spLocks noChangeArrowheads="1"/>
          </p:cNvSpPr>
          <p:nvPr/>
        </p:nvSpPr>
        <p:spPr bwMode="auto">
          <a:xfrm>
            <a:off x="762000" y="52578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280CCE"/>
                </a:solidFill>
                <a:cs typeface="Arial" charset="0"/>
              </a:rPr>
              <a:t>C. Đường thủy+ bộ</a:t>
            </a:r>
          </a:p>
        </p:txBody>
      </p:sp>
      <p:sp>
        <p:nvSpPr>
          <p:cNvPr id="390149" name="AutoShape 5"/>
          <p:cNvSpPr>
            <a:spLocks noChangeArrowheads="1"/>
          </p:cNvSpPr>
          <p:nvPr/>
        </p:nvSpPr>
        <p:spPr bwMode="auto">
          <a:xfrm>
            <a:off x="4800600" y="52578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280CCE"/>
                </a:solidFill>
                <a:cs typeface="Arial" charset="0"/>
              </a:rPr>
              <a:t>D. Đường hàng không</a:t>
            </a:r>
          </a:p>
        </p:txBody>
      </p:sp>
      <p:sp>
        <p:nvSpPr>
          <p:cNvPr id="390150" name="AutoShape 6"/>
          <p:cNvSpPr>
            <a:spLocks noChangeArrowheads="1"/>
          </p:cNvSpPr>
          <p:nvPr/>
        </p:nvSpPr>
        <p:spPr bwMode="auto">
          <a:xfrm>
            <a:off x="762000" y="3124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280CCE"/>
                </a:solidFill>
                <a:cs typeface="Arial" charset="0"/>
              </a:rPr>
              <a:t>A.Đường thủy</a:t>
            </a:r>
          </a:p>
        </p:txBody>
      </p:sp>
      <p:sp>
        <p:nvSpPr>
          <p:cNvPr id="390151" name="AutoShape 7"/>
          <p:cNvSpPr>
            <a:spLocks noChangeArrowheads="1"/>
          </p:cNvSpPr>
          <p:nvPr/>
        </p:nvSpPr>
        <p:spPr bwMode="auto">
          <a:xfrm>
            <a:off x="4800600" y="3124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280CCE"/>
                </a:solidFill>
                <a:cs typeface="Arial" charset="0"/>
              </a:rPr>
              <a:t>B. Đường bộ</a:t>
            </a:r>
          </a:p>
        </p:txBody>
      </p:sp>
      <p:pic>
        <p:nvPicPr>
          <p:cNvPr id="39016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64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09600" y="1243013"/>
            <a:ext cx="1352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>
                <a:latin typeface="Times New Roman" pitchFamily="18" charset="0"/>
                <a:cs typeface="Arial" charset="0"/>
              </a:rPr>
              <a:t>Câu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0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0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5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0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90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3901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90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0164"/>
                </p:tgtEl>
              </p:cMediaNode>
            </p:audio>
          </p:childTnLst>
        </p:cTn>
      </p:par>
    </p:tnLst>
    <p:bldLst>
      <p:bldP spid="390146" grpId="0" animBg="1"/>
      <p:bldP spid="390146" grpId="1" animBg="1"/>
      <p:bldP spid="390148" grpId="0" animBg="1"/>
      <p:bldP spid="390149" grpId="0" animBg="1"/>
      <p:bldP spid="390150" grpId="0" animBg="1"/>
      <p:bldP spid="390150" grpId="1" animBg="1"/>
      <p:bldP spid="390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AutoShape 2"/>
          <p:cNvSpPr>
            <a:spLocks noChangeArrowheads="1"/>
          </p:cNvSpPr>
          <p:nvPr/>
        </p:nvSpPr>
        <p:spPr bwMode="auto">
          <a:xfrm>
            <a:off x="2133600" y="914400"/>
            <a:ext cx="6019800" cy="1143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Ngô Quyền đã dựa vào hiện tượng </a:t>
            </a:r>
          </a:p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thiên nhiên nào để đánh giặc ?</a:t>
            </a:r>
          </a:p>
        </p:txBody>
      </p:sp>
      <p:sp>
        <p:nvSpPr>
          <p:cNvPr id="359428" name="AutoShape 4"/>
          <p:cNvSpPr>
            <a:spLocks noChangeArrowheads="1"/>
          </p:cNvSpPr>
          <p:nvPr/>
        </p:nvSpPr>
        <p:spPr bwMode="auto">
          <a:xfrm>
            <a:off x="609600" y="48768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C. Bão lớn</a:t>
            </a:r>
          </a:p>
        </p:txBody>
      </p:sp>
      <p:sp>
        <p:nvSpPr>
          <p:cNvPr id="359429" name="AutoShape 5"/>
          <p:cNvSpPr>
            <a:spLocks noChangeArrowheads="1"/>
          </p:cNvSpPr>
          <p:nvPr/>
        </p:nvSpPr>
        <p:spPr bwMode="auto">
          <a:xfrm>
            <a:off x="4914900" y="493395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D. Thủy triều</a:t>
            </a:r>
          </a:p>
        </p:txBody>
      </p:sp>
      <p:sp>
        <p:nvSpPr>
          <p:cNvPr id="359430" name="AutoShape 6"/>
          <p:cNvSpPr>
            <a:spLocks noChangeArrowheads="1"/>
          </p:cNvSpPr>
          <p:nvPr/>
        </p:nvSpPr>
        <p:spPr bwMode="auto">
          <a:xfrm>
            <a:off x="628650" y="29337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A. Lũ lụt</a:t>
            </a:r>
          </a:p>
        </p:txBody>
      </p:sp>
      <p:sp>
        <p:nvSpPr>
          <p:cNvPr id="359431" name="AutoShape 7"/>
          <p:cNvSpPr>
            <a:spLocks noChangeArrowheads="1"/>
          </p:cNvSpPr>
          <p:nvPr/>
        </p:nvSpPr>
        <p:spPr bwMode="auto">
          <a:xfrm>
            <a:off x="4953000" y="29718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B. Mưa to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85750" y="1123950"/>
            <a:ext cx="163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vi-VN" u="sng">
              <a:latin typeface="Times New Roman" pitchFamily="18" charset="0"/>
              <a:cs typeface="Arial" charset="0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76250" y="11811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>
                <a:latin typeface="Times New Roman" pitchFamily="18" charset="0"/>
                <a:cs typeface="Arial" charset="0"/>
              </a:rPr>
              <a:t>Câu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animBg="1"/>
      <p:bldP spid="359428" grpId="0" animBg="1"/>
      <p:bldP spid="359429" grpId="0" animBg="1"/>
      <p:bldP spid="359429" grpId="1" animBg="1"/>
      <p:bldP spid="359430" grpId="0" animBg="1"/>
      <p:bldP spid="3594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AutoShape 2"/>
          <p:cNvSpPr>
            <a:spLocks noChangeArrowheads="1"/>
          </p:cNvSpPr>
          <p:nvPr/>
        </p:nvSpPr>
        <p:spPr bwMode="auto">
          <a:xfrm>
            <a:off x="2133600" y="914400"/>
            <a:ext cx="6019800" cy="1143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Tướng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giặc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tử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trận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ai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?</a:t>
            </a: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>
            <a:off x="628650" y="47625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C. Lưu Hoằng Tháo</a:t>
            </a:r>
            <a:endParaRPr lang="en-US" sz="3600" b="1">
              <a:solidFill>
                <a:srgbClr val="0000FF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4953000" y="47625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D. Quang Sở Khách</a:t>
            </a:r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609600" y="299085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cs typeface="Arial" charset="0"/>
              </a:rPr>
              <a:t>A.Cao Chính Bình 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953000" y="299085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B.Dương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Húc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3717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419100" y="1257300"/>
            <a:ext cx="1581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>
                <a:latin typeface="Times New Roman" pitchFamily="18" charset="0"/>
                <a:cs typeface="Arial" charset="0"/>
              </a:rPr>
              <a:t>Câu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45" fill="hold"/>
                                        <p:tgtEl>
                                          <p:spTgt spid="371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1732"/>
                </p:tgtEl>
              </p:cMediaNode>
            </p:audio>
          </p:childTnLst>
        </p:cTn>
      </p:par>
    </p:tnLst>
    <p:bldLst>
      <p:bldP spid="371714" grpId="0" animBg="1"/>
      <p:bldP spid="371716" grpId="0" animBg="1"/>
      <p:bldP spid="371716" grpId="1" animBg="1"/>
      <p:bldP spid="371717" grpId="0" animBg="1"/>
      <p:bldP spid="371718" grpId="0" animBg="1"/>
      <p:bldP spid="3717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100A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7313"/>
            <a:ext cx="8382000" cy="60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362200" y="6248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L¨ng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Ng«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QuyÒn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ë x· §­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êng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L©m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thÞ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x·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S¬n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T©y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, Hµ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T©y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50px-Chienthangbachdang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3725"/>
            <a:ext cx="9144000" cy="4994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33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5. </a:t>
            </a:r>
            <a:r>
              <a:rPr lang="en-US" sz="3600" dirty="0" err="1" smtClean="0">
                <a:solidFill>
                  <a:srgbClr val="FF0000"/>
                </a:solidFill>
              </a:rPr>
              <a:t>Chiến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Bạch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Đằng</a:t>
            </a:r>
            <a:r>
              <a:rPr lang="en-US" sz="3600" dirty="0" smtClean="0">
                <a:solidFill>
                  <a:srgbClr val="FF0000"/>
                </a:solidFill>
              </a:rPr>
              <a:t> do </a:t>
            </a:r>
            <a:r>
              <a:rPr lang="en-US" sz="3600" dirty="0" err="1" smtClean="0">
                <a:solidFill>
                  <a:srgbClr val="FF0000"/>
                </a:solidFill>
              </a:rPr>
              <a:t>Ngô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Quyền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lãnh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đạo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en-US" sz="3600" dirty="0" err="1" smtClean="0">
                <a:solidFill>
                  <a:srgbClr val="FF0000"/>
                </a:solidFill>
              </a:rPr>
              <a:t>năm</a:t>
            </a:r>
            <a:r>
              <a:rPr lang="en-US" sz="3600" dirty="0" smtClean="0">
                <a:solidFill>
                  <a:srgbClr val="FF0000"/>
                </a:solidFill>
              </a:rPr>
              <a:t> 938)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Lop 4A1_2013\Hội giảng LS\song bah d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37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663" y="1560513"/>
            <a:ext cx="2446337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38200" y="3048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kern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133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600200"/>
            <a:ext cx="6172200" cy="1295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buFontTx/>
              <a:buAutoNum type="alphaUcPeriod"/>
              <a:defRPr/>
            </a:pP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60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2895600"/>
            <a:ext cx="6629400" cy="1295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Con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en-US" sz="66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4038600"/>
            <a:ext cx="9144000" cy="12954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en-US" sz="66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5105400"/>
            <a:ext cx="54864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514350" indent="-514350" algn="ctr"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en-US" sz="6600" b="1" kern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ều Công Tiễn giết Dương Đình Ngh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36650"/>
            <a:ext cx="8153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" y="130175"/>
            <a:ext cx="8763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6096000"/>
            <a:ext cx="822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Nghệ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ều Công Tiễn cầu Nam Há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47750"/>
            <a:ext cx="82296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81000" y="130175"/>
            <a:ext cx="8763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5943600"/>
            <a:ext cx="822960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giết Kiều Công Tiễ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29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5562600"/>
            <a:ext cx="86106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81000" y="130175"/>
            <a:ext cx="8763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1524000"/>
            <a:ext cx="106680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686800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Diễn biến của trận Bạch Đằng</a:t>
            </a: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652</Words>
  <Application>Microsoft Office PowerPoint</Application>
  <PresentationFormat>On-screen Show (4:3)</PresentationFormat>
  <Paragraphs>105</Paragraphs>
  <Slides>24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.VnTime</vt:lpstr>
      <vt:lpstr>Arial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Admin</cp:lastModifiedBy>
  <cp:revision>9</cp:revision>
  <dcterms:created xsi:type="dcterms:W3CDTF">2014-12-03T04:29:49Z</dcterms:created>
  <dcterms:modified xsi:type="dcterms:W3CDTF">2021-11-06T13:37:16Z</dcterms:modified>
</cp:coreProperties>
</file>