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70" r:id="rId2"/>
    <p:sldId id="353" r:id="rId3"/>
    <p:sldId id="549" r:id="rId4"/>
    <p:sldId id="550" r:id="rId5"/>
    <p:sldId id="551" r:id="rId6"/>
    <p:sldId id="552" r:id="rId7"/>
    <p:sldId id="553" r:id="rId8"/>
    <p:sldId id="554" r:id="rId9"/>
    <p:sldId id="297" r:id="rId10"/>
  </p:sldIdLst>
  <p:sldSz cx="9144000" cy="5715000" type="screen16x10"/>
  <p:notesSz cx="6858000" cy="9144000"/>
  <p:custDataLst>
    <p:tags r:id="rId12"/>
  </p:custData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guide id="3" orient="horz" pos="180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E37442"/>
    <a:srgbClr val="46B29B"/>
    <a:srgbClr val="F39C32"/>
    <a:srgbClr val="45C5A4"/>
    <a:srgbClr val="3296A8"/>
    <a:srgbClr val="6D8AAB"/>
    <a:srgbClr val="31709C"/>
    <a:srgbClr val="7697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97778" autoAdjust="0"/>
  </p:normalViewPr>
  <p:slideViewPr>
    <p:cSldViewPr snapToGrid="0" showGuides="1">
      <p:cViewPr varScale="1">
        <p:scale>
          <a:sx n="85" d="100"/>
          <a:sy n="85" d="100"/>
        </p:scale>
        <p:origin x="84" y="-786"/>
      </p:cViewPr>
      <p:guideLst>
        <p:guide orient="horz" pos="2161"/>
        <p:guide pos="3840"/>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pPr/>
              <a:t>2021/11/17</a:t>
            </a:fld>
            <a:endParaRPr lang="zh-CN" altLang="en-US"/>
          </a:p>
        </p:txBody>
      </p:sp>
      <p:sp>
        <p:nvSpPr>
          <p:cNvPr id="4" name="幻灯片图像占位符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pPr/>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0438" y="1143000"/>
            <a:ext cx="49371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9</a:t>
            </a:fld>
            <a:endParaRPr lang="zh-CN" altLang="en-US"/>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4"/>
            <a:ext cx="6858000" cy="1989667"/>
          </a:xfrm>
        </p:spPr>
        <p:txBody>
          <a:bodyPr anchor="b"/>
          <a:lstStyle>
            <a:lvl1pPr algn="ctr">
              <a:defRPr sz="4700"/>
            </a:lvl1pPr>
          </a:lstStyle>
          <a:p>
            <a:r>
              <a:rPr lang="zh-CN" altLang="en-US"/>
              <a:t>单击此处编辑母版标题样式</a:t>
            </a:r>
          </a:p>
        </p:txBody>
      </p:sp>
      <p:sp>
        <p:nvSpPr>
          <p:cNvPr id="3" name="副标题 2"/>
          <p:cNvSpPr>
            <a:spLocks noGrp="1"/>
          </p:cNvSpPr>
          <p:nvPr>
            <p:ph type="subTitle" idx="1"/>
          </p:nvPr>
        </p:nvSpPr>
        <p:spPr>
          <a:xfrm>
            <a:off x="1143000" y="3001700"/>
            <a:ext cx="6858000" cy="1379801"/>
          </a:xfrm>
        </p:spPr>
        <p:txBody>
          <a:bodyPr/>
          <a:lstStyle>
            <a:lvl1pPr marL="0" indent="0" algn="ctr">
              <a:buNone/>
              <a:defRPr sz="1900"/>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036915558"/>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7377002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0"/>
            <a:ext cx="1971675" cy="48431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1" y="304270"/>
            <a:ext cx="5800725" cy="484319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292723526"/>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390979"/>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875678660"/>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9" y="1424783"/>
            <a:ext cx="7886700" cy="2377281"/>
          </a:xfrm>
        </p:spPr>
        <p:txBody>
          <a:bodyPr anchor="b"/>
          <a:lstStyle>
            <a:lvl1pPr>
              <a:defRPr sz="4700"/>
            </a:lvl1pPr>
          </a:lstStyle>
          <a:p>
            <a:r>
              <a:rPr lang="zh-CN" altLang="en-US"/>
              <a:t>单击此处编辑母版标题样式</a:t>
            </a:r>
          </a:p>
        </p:txBody>
      </p:sp>
      <p:sp>
        <p:nvSpPr>
          <p:cNvPr id="3" name="文本占位符 2"/>
          <p:cNvSpPr>
            <a:spLocks noGrp="1"/>
          </p:cNvSpPr>
          <p:nvPr>
            <p:ph type="body" idx="1"/>
          </p:nvPr>
        </p:nvSpPr>
        <p:spPr>
          <a:xfrm>
            <a:off x="623889" y="3824553"/>
            <a:ext cx="7886700" cy="1250156"/>
          </a:xfrm>
        </p:spPr>
        <p:txBody>
          <a:bodyPr/>
          <a:lstStyle>
            <a:lvl1pPr marL="0" indent="0">
              <a:buNone/>
              <a:defRPr sz="1900">
                <a:solidFill>
                  <a:schemeClr val="tx1">
                    <a:tint val="75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568261975"/>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521355"/>
            <a:ext cx="3886200" cy="362611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521355"/>
            <a:ext cx="3886200" cy="362611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82890231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304272"/>
            <a:ext cx="7886700" cy="1104636"/>
          </a:xfrm>
        </p:spPr>
        <p:txBody>
          <a:bodyPr/>
          <a:lstStyle/>
          <a:p>
            <a:r>
              <a:rPr lang="zh-CN" altLang="en-US"/>
              <a:t>单击此处编辑母版标题样式</a:t>
            </a:r>
          </a:p>
        </p:txBody>
      </p:sp>
      <p:sp>
        <p:nvSpPr>
          <p:cNvPr id="3" name="文本占位符 2"/>
          <p:cNvSpPr>
            <a:spLocks noGrp="1"/>
          </p:cNvSpPr>
          <p:nvPr>
            <p:ph type="body" idx="1"/>
          </p:nvPr>
        </p:nvSpPr>
        <p:spPr>
          <a:xfrm>
            <a:off x="629841" y="1400970"/>
            <a:ext cx="3868341" cy="686594"/>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1" y="2087564"/>
            <a:ext cx="3868341" cy="307049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1400970"/>
            <a:ext cx="3887391" cy="686594"/>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1" y="2087564"/>
            <a:ext cx="3887391" cy="307049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pPr/>
              <a:t>2021/11/17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5919110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pPr/>
              <a:t>2021/11/17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6875046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pPr/>
              <a:t>2021/11/17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23985810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2"/>
            <a:ext cx="2949178" cy="1333500"/>
          </a:xfrm>
        </p:spPr>
        <p:txBody>
          <a:bodyPr anchor="b"/>
          <a:lstStyle>
            <a:lvl1pPr>
              <a:defRPr sz="2500"/>
            </a:lvl1pPr>
          </a:lstStyle>
          <a:p>
            <a:r>
              <a:rPr lang="zh-CN" altLang="en-US"/>
              <a:t>单击此处编辑母版标题样式</a:t>
            </a:r>
          </a:p>
        </p:txBody>
      </p:sp>
      <p:sp>
        <p:nvSpPr>
          <p:cNvPr id="3" name="内容占位符 2"/>
          <p:cNvSpPr>
            <a:spLocks noGrp="1"/>
          </p:cNvSpPr>
          <p:nvPr>
            <p:ph idx="1"/>
          </p:nvPr>
        </p:nvSpPr>
        <p:spPr>
          <a:xfrm>
            <a:off x="3887392" y="822854"/>
            <a:ext cx="4629150" cy="406135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714501"/>
            <a:ext cx="2949178" cy="3176324"/>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088435494"/>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2"/>
            <a:ext cx="2949178" cy="1333500"/>
          </a:xfrm>
        </p:spPr>
        <p:txBody>
          <a:bodyPr anchor="b"/>
          <a:lstStyle>
            <a:lvl1pPr>
              <a:defRPr sz="2500"/>
            </a:lvl1pPr>
          </a:lstStyle>
          <a:p>
            <a:r>
              <a:rPr lang="zh-CN" altLang="en-US"/>
              <a:t>单击此处编辑母版标题样式</a:t>
            </a:r>
          </a:p>
        </p:txBody>
      </p:sp>
      <p:sp>
        <p:nvSpPr>
          <p:cNvPr id="3" name="图片占位符 2"/>
          <p:cNvSpPr>
            <a:spLocks noGrp="1"/>
          </p:cNvSpPr>
          <p:nvPr>
            <p:ph type="pic" idx="1"/>
          </p:nvPr>
        </p:nvSpPr>
        <p:spPr>
          <a:xfrm>
            <a:off x="3887392" y="822854"/>
            <a:ext cx="4629150" cy="4061355"/>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zh-CN" altLang="en-US"/>
          </a:p>
        </p:txBody>
      </p:sp>
      <p:sp>
        <p:nvSpPr>
          <p:cNvPr id="4" name="文本占位符 3"/>
          <p:cNvSpPr>
            <a:spLocks noGrp="1"/>
          </p:cNvSpPr>
          <p:nvPr>
            <p:ph type="body" sz="half" idx="2"/>
          </p:nvPr>
        </p:nvSpPr>
        <p:spPr>
          <a:xfrm>
            <a:off x="629841" y="1714501"/>
            <a:ext cx="2949178" cy="3176324"/>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226505172"/>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1" y="304272"/>
            <a:ext cx="7886700" cy="1104636"/>
          </a:xfrm>
          <a:prstGeom prst="rect">
            <a:avLst/>
          </a:prstGeom>
        </p:spPr>
        <p:txBody>
          <a:bodyPr vert="horz" lIns="71311" tIns="35655" rIns="71311" bIns="35655"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1" y="1521355"/>
            <a:ext cx="7886700" cy="3626115"/>
          </a:xfrm>
          <a:prstGeom prst="rect">
            <a:avLst/>
          </a:prstGeom>
        </p:spPr>
        <p:txBody>
          <a:bodyPr vert="horz" lIns="71311" tIns="35655" rIns="71311" bIns="35655"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1" y="5296959"/>
            <a:ext cx="2057400" cy="304271"/>
          </a:xfrm>
          <a:prstGeom prst="rect">
            <a:avLst/>
          </a:prstGeom>
        </p:spPr>
        <p:txBody>
          <a:bodyPr vert="horz" lIns="71311" tIns="35655" rIns="71311" bIns="35655" rtlCol="0" anchor="ctr"/>
          <a:lstStyle>
            <a:lvl1pPr algn="l">
              <a:defRPr sz="900">
                <a:solidFill>
                  <a:schemeClr val="tx1">
                    <a:tint val="75000"/>
                  </a:schemeClr>
                </a:solidFill>
              </a:defRPr>
            </a:lvl1pPr>
          </a:lstStyle>
          <a:p>
            <a:fld id="{4C4388EF-52D1-4258-9BE5-BCD010C7D4DE}" type="datetimeFigureOut">
              <a:rPr lang="zh-CN" altLang="en-US" smtClean="0"/>
              <a:pPr/>
              <a:t>2021/11/17</a:t>
            </a:fld>
            <a:endParaRPr lang="zh-CN" altLang="en-US"/>
          </a:p>
        </p:txBody>
      </p:sp>
      <p:sp>
        <p:nvSpPr>
          <p:cNvPr id="5" name="页脚占位符 4"/>
          <p:cNvSpPr>
            <a:spLocks noGrp="1"/>
          </p:cNvSpPr>
          <p:nvPr>
            <p:ph type="ftr" sz="quarter" idx="3"/>
          </p:nvPr>
        </p:nvSpPr>
        <p:spPr>
          <a:xfrm>
            <a:off x="3028950" y="5296959"/>
            <a:ext cx="3086100" cy="304271"/>
          </a:xfrm>
          <a:prstGeom prst="rect">
            <a:avLst/>
          </a:prstGeom>
        </p:spPr>
        <p:txBody>
          <a:bodyPr vert="horz" lIns="71311" tIns="35655" rIns="71311" bIns="35655"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1" y="5296959"/>
            <a:ext cx="2057400" cy="304271"/>
          </a:xfrm>
          <a:prstGeom prst="rect">
            <a:avLst/>
          </a:prstGeom>
        </p:spPr>
        <p:txBody>
          <a:bodyPr vert="horz" lIns="71311" tIns="35655" rIns="71311" bIns="35655" rtlCol="0" anchor="ctr"/>
          <a:lstStyle>
            <a:lvl1pPr algn="r">
              <a:defRPr sz="900">
                <a:solidFill>
                  <a:schemeClr val="tx1">
                    <a:tint val="75000"/>
                  </a:schemeClr>
                </a:solidFill>
              </a:defRPr>
            </a:lvl1pPr>
          </a:lstStyle>
          <a:p>
            <a:fld id="{3D3EE65E-57D2-4566-898C-4F2076833F8D}" type="slidenum">
              <a:rPr lang="zh-CN" altLang="en-US" smtClean="0"/>
              <a:pPr/>
              <a:t>‹#›</a:t>
            </a:fld>
            <a:endParaRPr lang="zh-CN" altLang="en-US"/>
          </a:p>
        </p:txBody>
      </p:sp>
      <p:sp>
        <p:nvSpPr>
          <p:cNvPr id="7" name="TextBox 6">
            <a:extLst>
              <a:ext uri="{FF2B5EF4-FFF2-40B4-BE49-F238E27FC236}">
                <a16:creationId xmlns:a16="http://schemas.microsoft.com/office/drawing/2014/main" id="{3F13F332-62BD-4EDF-903A-61CEC86ED02E}"/>
              </a:ext>
            </a:extLst>
          </p:cNvPr>
          <p:cNvSpPr txBox="1"/>
          <p:nvPr userDrawn="1"/>
        </p:nvSpPr>
        <p:spPr>
          <a:xfrm>
            <a:off x="0" y="-3433"/>
            <a:ext cx="483922" cy="287454"/>
          </a:xfrm>
          <a:prstGeom prst="rect">
            <a:avLst/>
          </a:prstGeom>
          <a:noFill/>
        </p:spPr>
        <p:txBody>
          <a:bodyPr wrap="none" lIns="71314" tIns="35657" rIns="71314" bIns="35657" rtlCol="0">
            <a:spAutoFit/>
          </a:bodyPr>
          <a:lstStyle/>
          <a:p>
            <a:r>
              <a:rPr lang="en-US">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3946414" y="7509055"/>
            <a:ext cx="839064" cy="805108"/>
          </a:xfrm>
          <a:prstGeom prst="rect">
            <a:avLst/>
          </a:prstGeom>
        </p:spPr>
      </p:pic>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6" r:id="rId12"/>
    <p:sldLayoutId id="2147483705" r:id="rId13"/>
  </p:sldLayoutIdLst>
  <p:transition spd="med">
    <p:pull/>
  </p:transition>
  <p:txStyles>
    <p:titleStyle>
      <a:lvl1pPr algn="l" defTabSz="713232"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78308" indent="-178308" algn="l" defTabSz="713232" rtl="0" eaLnBrk="1" latinLnBrk="0" hangingPunct="1">
        <a:lnSpc>
          <a:spcPct val="90000"/>
        </a:lnSpc>
        <a:spcBef>
          <a:spcPts val="780"/>
        </a:spcBef>
        <a:buFont typeface="Arial" panose="020B0604020202020204" pitchFamily="34" charset="0"/>
        <a:buChar char="•"/>
        <a:defRPr sz="2200" kern="1200">
          <a:solidFill>
            <a:schemeClr val="tx1"/>
          </a:solidFill>
          <a:latin typeface="+mn-lt"/>
          <a:ea typeface="+mn-ea"/>
          <a:cs typeface="+mn-cs"/>
        </a:defRPr>
      </a:lvl1pPr>
      <a:lvl2pPr marL="534924" indent="-178308" algn="l" defTabSz="713232" rtl="0" eaLnBrk="1" latinLnBrk="0" hangingPunct="1">
        <a:lnSpc>
          <a:spcPct val="90000"/>
        </a:lnSpc>
        <a:spcBef>
          <a:spcPts val="390"/>
        </a:spcBef>
        <a:buFont typeface="Arial" panose="020B0604020202020204" pitchFamily="34" charset="0"/>
        <a:buChar char="•"/>
        <a:defRPr sz="1900" kern="1200">
          <a:solidFill>
            <a:schemeClr val="tx1"/>
          </a:solidFill>
          <a:latin typeface="+mn-lt"/>
          <a:ea typeface="+mn-ea"/>
          <a:cs typeface="+mn-cs"/>
        </a:defRPr>
      </a:lvl2pPr>
      <a:lvl3pPr marL="891540" indent="-178308" algn="l" defTabSz="713232" rtl="0" eaLnBrk="1" latinLnBrk="0" hangingPunct="1">
        <a:lnSpc>
          <a:spcPct val="90000"/>
        </a:lnSpc>
        <a:spcBef>
          <a:spcPts val="390"/>
        </a:spcBef>
        <a:buFont typeface="Arial" panose="020B0604020202020204" pitchFamily="34" charset="0"/>
        <a:buChar char="•"/>
        <a:defRPr sz="1600" kern="1200">
          <a:solidFill>
            <a:schemeClr val="tx1"/>
          </a:solidFill>
          <a:latin typeface="+mn-lt"/>
          <a:ea typeface="+mn-ea"/>
          <a:cs typeface="+mn-cs"/>
        </a:defRPr>
      </a:lvl3pPr>
      <a:lvl4pPr marL="124815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4pPr>
      <a:lvl5pPr marL="1604772"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文字&#10;&#10;已生成极高可信度的说明">
            <a:extLst>
              <a:ext uri="{FF2B5EF4-FFF2-40B4-BE49-F238E27FC236}">
                <a16:creationId xmlns:a16="http://schemas.microsoft.com/office/drawing/2014/main" id="{30924C95-5B98-4874-BD41-47870EA7E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67"/>
            <a:ext cx="9144000" cy="571293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88" y="620938"/>
            <a:ext cx="7884039" cy="2837875"/>
          </a:xfrm>
          <a:prstGeom prst="rect">
            <a:avLst/>
          </a:prstGeom>
        </p:spPr>
      </p:pic>
      <p:cxnSp>
        <p:nvCxnSpPr>
          <p:cNvPr id="7" name="直接连接符 6">
            <a:extLst>
              <a:ext uri="{FF2B5EF4-FFF2-40B4-BE49-F238E27FC236}">
                <a16:creationId xmlns:a16="http://schemas.microsoft.com/office/drawing/2014/main" id="{4735DFFE-2E0B-4666-B354-1CF2C4CB2767}"/>
              </a:ext>
            </a:extLst>
          </p:cNvPr>
          <p:cNvCxnSpPr>
            <a:cxnSpLocks/>
          </p:cNvCxnSpPr>
          <p:nvPr/>
        </p:nvCxnSpPr>
        <p:spPr>
          <a:xfrm flipV="1">
            <a:off x="5225604" y="4014022"/>
            <a:ext cx="1229565" cy="10551"/>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54418" y="2233983"/>
            <a:ext cx="6527720" cy="1252489"/>
          </a:xfrm>
          <a:prstGeom prst="rect">
            <a:avLst/>
          </a:prstGeom>
          <a:noFill/>
        </p:spPr>
        <p:txBody>
          <a:bodyPr wrap="none" lIns="71314" tIns="35657" rIns="71314" bIns="35657">
            <a:prstTxWarp prst="textArchUp">
              <a:avLst/>
            </a:prstTxWarp>
            <a:spAutoFit/>
          </a:bodyPr>
          <a:lstStyle/>
          <a:p>
            <a:pPr algn="ctr"/>
            <a:r>
              <a:rPr lang="en-US" sz="5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UTM Avo" panose="02040603050506020204" pitchFamily="18" charset="0"/>
              </a:rPr>
              <a:t>TOÁN LỚP 4</a:t>
            </a:r>
          </a:p>
        </p:txBody>
      </p:sp>
      <p:sp>
        <p:nvSpPr>
          <p:cNvPr id="13" name="TextBox 12"/>
          <p:cNvSpPr txBox="1"/>
          <p:nvPr/>
        </p:nvSpPr>
        <p:spPr>
          <a:xfrm rot="19642286">
            <a:off x="354146" y="388024"/>
            <a:ext cx="483857" cy="210510"/>
          </a:xfrm>
          <a:prstGeom prst="rect">
            <a:avLst/>
          </a:prstGeom>
          <a:noFill/>
        </p:spPr>
        <p:txBody>
          <a:bodyPr wrap="none" lIns="71314" tIns="35657" rIns="71314" bIns="35657" rtlCol="0">
            <a:spAutoFit/>
          </a:bodyPr>
          <a:lstStyle/>
          <a:p>
            <a:r>
              <a:rPr lang="en-US" sz="900" dirty="0">
                <a:solidFill>
                  <a:schemeClr val="accent5">
                    <a:lumMod val="40000"/>
                    <a:lumOff val="60000"/>
                  </a:schemeClr>
                </a:solidFill>
                <a:latin typeface="UTM Penumbra" panose="02040603050506020204" pitchFamily="18" charset="0"/>
                <a:cs typeface="Times New Roman" panose="02020603050405020304" pitchFamily="18" charset="0"/>
              </a:rPr>
              <a:t>KTUTS</a:t>
            </a:r>
          </a:p>
        </p:txBody>
      </p:sp>
    </p:spTree>
    <p:extLst>
      <p:ext uri="{BB962C8B-B14F-4D97-AF65-F5344CB8AC3E}">
        <p14:creationId xmlns:p14="http://schemas.microsoft.com/office/powerpoint/2010/main" val="14624249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750"/>
                                        <p:tgtEl>
                                          <p:spTgt spid="3"/>
                                        </p:tgtEl>
                                      </p:cBhvr>
                                    </p:animEffect>
                                  </p:childTnLst>
                                </p:cTn>
                              </p:par>
                              <p:par>
                                <p:cTn id="20" presetID="16" presetClass="entr" presetSubtype="37"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文字&#10;&#10;已生成极高可信度的说明">
            <a:extLst>
              <a:ext uri="{FF2B5EF4-FFF2-40B4-BE49-F238E27FC236}">
                <a16:creationId xmlns:a16="http://schemas.microsoft.com/office/drawing/2014/main" id="{262535C6-FD67-4DC2-8250-46E4E8DD9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
            <a:ext cx="9144000" cy="57129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74" y="98956"/>
            <a:ext cx="8881083" cy="4888595"/>
          </a:xfrm>
          <a:prstGeom prst="rect">
            <a:avLst/>
          </a:prstGeom>
        </p:spPr>
      </p:pic>
      <p:sp>
        <p:nvSpPr>
          <p:cNvPr id="4" name="Rectangle 3"/>
          <p:cNvSpPr/>
          <p:nvPr/>
        </p:nvSpPr>
        <p:spPr>
          <a:xfrm>
            <a:off x="4012710" y="390010"/>
            <a:ext cx="1157119" cy="718341"/>
          </a:xfrm>
          <a:prstGeom prst="rect">
            <a:avLst/>
          </a:prstGeom>
          <a:noFill/>
        </p:spPr>
        <p:txBody>
          <a:bodyPr wrap="none" lIns="71314" tIns="35657" rIns="71314" bIns="35657">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200" b="1" dirty="0" err="1">
                <a:ln/>
                <a:solidFill>
                  <a:srgbClr val="0000FF"/>
                </a:solidFill>
                <a:latin typeface="UTM Flavour" panose="02040603050506020204" pitchFamily="18" charset="0"/>
              </a:rPr>
              <a:t>Toán</a:t>
            </a:r>
            <a:endParaRPr lang="en-US" sz="4200" b="1" dirty="0">
              <a:ln/>
              <a:solidFill>
                <a:srgbClr val="0000FF"/>
              </a:solidFill>
              <a:latin typeface="UTM Flavour" panose="02040603050506020204" pitchFamily="18" charset="0"/>
            </a:endParaRPr>
          </a:p>
        </p:txBody>
      </p:sp>
      <p:sp>
        <p:nvSpPr>
          <p:cNvPr id="20" name="Rectangle 19"/>
          <p:cNvSpPr/>
          <p:nvPr/>
        </p:nvSpPr>
        <p:spPr>
          <a:xfrm>
            <a:off x="1120477" y="1262596"/>
            <a:ext cx="6693892" cy="1795559"/>
          </a:xfrm>
          <a:prstGeom prst="rect">
            <a:avLst/>
          </a:prstGeom>
          <a:noFill/>
        </p:spPr>
        <p:txBody>
          <a:bodyPr wrap="none" lIns="71314" tIns="35657" rIns="71314" bIns="35657">
            <a:spAutoFit/>
          </a:bodyPr>
          <a:lstStyle/>
          <a:p>
            <a:pPr algn="ctr"/>
            <a:r>
              <a:rPr lang="en-US" sz="5600" b="1" dirty="0" err="1">
                <a:ln w="22225">
                  <a:solidFill>
                    <a:schemeClr val="accent2"/>
                  </a:solidFill>
                  <a:prstDash val="solid"/>
                </a:ln>
                <a:solidFill>
                  <a:srgbClr val="FF0000"/>
                </a:solidFill>
                <a:latin typeface="UTM Staccato " panose="02040603050506020204" pitchFamily="18" charset="0"/>
              </a:rPr>
              <a:t>Tìm</a:t>
            </a:r>
            <a:r>
              <a:rPr lang="en-US" sz="5600" b="1" dirty="0">
                <a:ln w="22225">
                  <a:solidFill>
                    <a:schemeClr val="accent2"/>
                  </a:solidFill>
                  <a:prstDash val="solid"/>
                </a:ln>
                <a:solidFill>
                  <a:srgbClr val="FF0000"/>
                </a:solidFill>
                <a:latin typeface="UTM Staccato " panose="02040603050506020204" pitchFamily="18" charset="0"/>
              </a:rPr>
              <a:t> </a:t>
            </a:r>
            <a:r>
              <a:rPr lang="en-US" sz="5600" b="1" dirty="0" err="1">
                <a:ln w="22225">
                  <a:solidFill>
                    <a:schemeClr val="accent2"/>
                  </a:solidFill>
                  <a:prstDash val="solid"/>
                </a:ln>
                <a:solidFill>
                  <a:srgbClr val="FF0000"/>
                </a:solidFill>
                <a:latin typeface="UTM Staccato " panose="02040603050506020204" pitchFamily="18" charset="0"/>
              </a:rPr>
              <a:t>hai</a:t>
            </a:r>
            <a:r>
              <a:rPr lang="en-US" sz="5600" b="1" dirty="0">
                <a:ln w="22225">
                  <a:solidFill>
                    <a:schemeClr val="accent2"/>
                  </a:solidFill>
                  <a:prstDash val="solid"/>
                </a:ln>
                <a:solidFill>
                  <a:srgbClr val="FF0000"/>
                </a:solidFill>
                <a:latin typeface="UTM Staccato " panose="02040603050506020204" pitchFamily="18" charset="0"/>
              </a:rPr>
              <a:t> </a:t>
            </a:r>
            <a:r>
              <a:rPr lang="en-US" sz="5600" b="1" dirty="0" err="1">
                <a:ln w="22225">
                  <a:solidFill>
                    <a:schemeClr val="accent2"/>
                  </a:solidFill>
                  <a:prstDash val="solid"/>
                </a:ln>
                <a:solidFill>
                  <a:srgbClr val="FF0000"/>
                </a:solidFill>
                <a:latin typeface="UTM Staccato " panose="02040603050506020204" pitchFamily="18" charset="0"/>
              </a:rPr>
              <a:t>số</a:t>
            </a:r>
            <a:r>
              <a:rPr lang="en-US" sz="5600" b="1" dirty="0">
                <a:ln w="22225">
                  <a:solidFill>
                    <a:schemeClr val="accent2"/>
                  </a:solidFill>
                  <a:prstDash val="solid"/>
                </a:ln>
                <a:solidFill>
                  <a:srgbClr val="FF0000"/>
                </a:solidFill>
                <a:latin typeface="UTM Staccato " panose="02040603050506020204" pitchFamily="18" charset="0"/>
              </a:rPr>
              <a:t> </a:t>
            </a:r>
            <a:r>
              <a:rPr lang="en-US" sz="5600" b="1" dirty="0" err="1">
                <a:ln w="22225">
                  <a:solidFill>
                    <a:schemeClr val="accent2"/>
                  </a:solidFill>
                  <a:prstDash val="solid"/>
                </a:ln>
                <a:solidFill>
                  <a:srgbClr val="FF0000"/>
                </a:solidFill>
                <a:latin typeface="UTM Staccato " panose="02040603050506020204" pitchFamily="18" charset="0"/>
              </a:rPr>
              <a:t>khi</a:t>
            </a:r>
            <a:r>
              <a:rPr lang="en-US" sz="5600" b="1" dirty="0">
                <a:ln w="22225">
                  <a:solidFill>
                    <a:schemeClr val="accent2"/>
                  </a:solidFill>
                  <a:prstDash val="solid"/>
                </a:ln>
                <a:solidFill>
                  <a:srgbClr val="FF0000"/>
                </a:solidFill>
                <a:latin typeface="UTM Staccato " panose="02040603050506020204" pitchFamily="18" charset="0"/>
              </a:rPr>
              <a:t> </a:t>
            </a:r>
            <a:r>
              <a:rPr lang="en-US" sz="5600" b="1" dirty="0" err="1">
                <a:ln w="22225">
                  <a:solidFill>
                    <a:schemeClr val="accent2"/>
                  </a:solidFill>
                  <a:prstDash val="solid"/>
                </a:ln>
                <a:solidFill>
                  <a:srgbClr val="FF0000"/>
                </a:solidFill>
                <a:latin typeface="UTM Staccato " panose="02040603050506020204" pitchFamily="18" charset="0"/>
              </a:rPr>
              <a:t>biết</a:t>
            </a:r>
            <a:r>
              <a:rPr lang="en-US" sz="5600" b="1" dirty="0">
                <a:ln w="22225">
                  <a:solidFill>
                    <a:schemeClr val="accent2"/>
                  </a:solidFill>
                  <a:prstDash val="solid"/>
                </a:ln>
                <a:solidFill>
                  <a:srgbClr val="FF0000"/>
                </a:solidFill>
                <a:latin typeface="UTM Staccato " panose="02040603050506020204" pitchFamily="18" charset="0"/>
              </a:rPr>
              <a:t> </a:t>
            </a:r>
          </a:p>
          <a:p>
            <a:pPr algn="ctr"/>
            <a:r>
              <a:rPr lang="en-US" sz="5600" b="1" dirty="0" err="1">
                <a:ln w="22225">
                  <a:solidFill>
                    <a:schemeClr val="accent2"/>
                  </a:solidFill>
                  <a:prstDash val="solid"/>
                </a:ln>
                <a:solidFill>
                  <a:srgbClr val="FF0000"/>
                </a:solidFill>
                <a:latin typeface="UTM Staccato " panose="02040603050506020204" pitchFamily="18" charset="0"/>
              </a:rPr>
              <a:t>tổng</a:t>
            </a:r>
            <a:r>
              <a:rPr lang="en-US" sz="5600" b="1" dirty="0">
                <a:ln w="22225">
                  <a:solidFill>
                    <a:schemeClr val="accent2"/>
                  </a:solidFill>
                  <a:prstDash val="solid"/>
                </a:ln>
                <a:solidFill>
                  <a:srgbClr val="FF0000"/>
                </a:solidFill>
                <a:latin typeface="UTM Staccato " panose="02040603050506020204" pitchFamily="18" charset="0"/>
              </a:rPr>
              <a:t> </a:t>
            </a:r>
            <a:r>
              <a:rPr lang="en-US" sz="5600" b="1" dirty="0" err="1">
                <a:ln w="22225">
                  <a:solidFill>
                    <a:schemeClr val="accent2"/>
                  </a:solidFill>
                  <a:prstDash val="solid"/>
                </a:ln>
                <a:solidFill>
                  <a:srgbClr val="FF0000"/>
                </a:solidFill>
                <a:latin typeface="UTM Staccato " panose="02040603050506020204" pitchFamily="18" charset="0"/>
              </a:rPr>
              <a:t>và</a:t>
            </a:r>
            <a:r>
              <a:rPr lang="en-US" sz="5600" b="1" dirty="0">
                <a:ln w="22225">
                  <a:solidFill>
                    <a:schemeClr val="accent2"/>
                  </a:solidFill>
                  <a:prstDash val="solid"/>
                </a:ln>
                <a:solidFill>
                  <a:srgbClr val="FF0000"/>
                </a:solidFill>
                <a:latin typeface="UTM Staccato " panose="02040603050506020204" pitchFamily="18" charset="0"/>
              </a:rPr>
              <a:t> </a:t>
            </a:r>
            <a:r>
              <a:rPr lang="en-US" sz="5600" b="1" dirty="0" err="1">
                <a:ln w="22225">
                  <a:solidFill>
                    <a:schemeClr val="accent2"/>
                  </a:solidFill>
                  <a:prstDash val="solid"/>
                </a:ln>
                <a:solidFill>
                  <a:srgbClr val="FF0000"/>
                </a:solidFill>
                <a:latin typeface="UTM Staccato " panose="02040603050506020204" pitchFamily="18" charset="0"/>
              </a:rPr>
              <a:t>hiệu</a:t>
            </a:r>
            <a:r>
              <a:rPr lang="en-US" sz="5600" b="1" dirty="0">
                <a:ln w="22225">
                  <a:solidFill>
                    <a:schemeClr val="accent2"/>
                  </a:solidFill>
                  <a:prstDash val="solid"/>
                </a:ln>
                <a:solidFill>
                  <a:srgbClr val="FF0000"/>
                </a:solidFill>
                <a:latin typeface="UTM Staccato " panose="02040603050506020204" pitchFamily="18" charset="0"/>
              </a:rPr>
              <a:t> </a:t>
            </a:r>
            <a:r>
              <a:rPr lang="en-US" sz="5600" b="1" dirty="0" err="1">
                <a:ln w="22225">
                  <a:solidFill>
                    <a:schemeClr val="accent2"/>
                  </a:solidFill>
                  <a:prstDash val="solid"/>
                </a:ln>
                <a:solidFill>
                  <a:srgbClr val="FF0000"/>
                </a:solidFill>
                <a:latin typeface="UTM Staccato " panose="02040603050506020204" pitchFamily="18" charset="0"/>
              </a:rPr>
              <a:t>của</a:t>
            </a:r>
            <a:r>
              <a:rPr lang="en-US" sz="5600" b="1" dirty="0">
                <a:ln w="22225">
                  <a:solidFill>
                    <a:schemeClr val="accent2"/>
                  </a:solidFill>
                  <a:prstDash val="solid"/>
                </a:ln>
                <a:solidFill>
                  <a:srgbClr val="FF0000"/>
                </a:solidFill>
                <a:latin typeface="UTM Staccato " panose="02040603050506020204" pitchFamily="18" charset="0"/>
              </a:rPr>
              <a:t> </a:t>
            </a:r>
            <a:r>
              <a:rPr lang="en-US" sz="5600" b="1" dirty="0" err="1">
                <a:ln w="22225">
                  <a:solidFill>
                    <a:schemeClr val="accent2"/>
                  </a:solidFill>
                  <a:prstDash val="solid"/>
                </a:ln>
                <a:solidFill>
                  <a:srgbClr val="FF0000"/>
                </a:solidFill>
                <a:latin typeface="UTM Staccato " panose="02040603050506020204" pitchFamily="18" charset="0"/>
              </a:rPr>
              <a:t>hai</a:t>
            </a:r>
            <a:r>
              <a:rPr lang="en-US" sz="5600" b="1" dirty="0">
                <a:ln w="22225">
                  <a:solidFill>
                    <a:schemeClr val="accent2"/>
                  </a:solidFill>
                  <a:prstDash val="solid"/>
                </a:ln>
                <a:solidFill>
                  <a:srgbClr val="FF0000"/>
                </a:solidFill>
                <a:latin typeface="UTM Staccato " panose="02040603050506020204" pitchFamily="18" charset="0"/>
              </a:rPr>
              <a:t> </a:t>
            </a:r>
            <a:r>
              <a:rPr lang="en-US" sz="5600" b="1" dirty="0" err="1">
                <a:ln w="22225">
                  <a:solidFill>
                    <a:schemeClr val="accent2"/>
                  </a:solidFill>
                  <a:prstDash val="solid"/>
                </a:ln>
                <a:solidFill>
                  <a:srgbClr val="FF0000"/>
                </a:solidFill>
                <a:latin typeface="UTM Staccato " panose="02040603050506020204" pitchFamily="18" charset="0"/>
              </a:rPr>
              <a:t>số</a:t>
            </a:r>
            <a:r>
              <a:rPr lang="en-US" sz="5600" b="1" dirty="0">
                <a:ln w="22225">
                  <a:solidFill>
                    <a:schemeClr val="accent2"/>
                  </a:solidFill>
                  <a:prstDash val="solid"/>
                </a:ln>
                <a:solidFill>
                  <a:srgbClr val="FF0000"/>
                </a:solidFill>
                <a:latin typeface="UTM Staccato " panose="02040603050506020204" pitchFamily="18" charset="0"/>
              </a:rPr>
              <a:t> </a:t>
            </a:r>
            <a:r>
              <a:rPr lang="en-US" sz="5600" b="1" dirty="0" err="1">
                <a:ln w="22225">
                  <a:solidFill>
                    <a:schemeClr val="accent2"/>
                  </a:solidFill>
                  <a:prstDash val="solid"/>
                </a:ln>
                <a:solidFill>
                  <a:srgbClr val="FF0000"/>
                </a:solidFill>
                <a:latin typeface="UTM Staccato " panose="02040603050506020204" pitchFamily="18" charset="0"/>
              </a:rPr>
              <a:t>đó</a:t>
            </a:r>
            <a:endParaRPr lang="en-US" sz="5600" b="1" dirty="0">
              <a:ln w="22225">
                <a:solidFill>
                  <a:schemeClr val="accent2"/>
                </a:solidFill>
                <a:prstDash val="solid"/>
              </a:ln>
              <a:solidFill>
                <a:srgbClr val="FF0000"/>
              </a:solidFill>
              <a:latin typeface="UTM Staccato " panose="02040603050506020204" pitchFamily="18" charset="0"/>
            </a:endParaRPr>
          </a:p>
        </p:txBody>
      </p:sp>
    </p:spTree>
    <p:extLst>
      <p:ext uri="{BB962C8B-B14F-4D97-AF65-F5344CB8AC3E}">
        <p14:creationId xmlns:p14="http://schemas.microsoft.com/office/powerpoint/2010/main" val="7516319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415845" y="1842319"/>
            <a:ext cx="56633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Bài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giải</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bé</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(73 - 29) : 2 = 22</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Đáp</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22</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 Box 31"/>
          <p:cNvSpPr txBox="1">
            <a:spLocks noChangeArrowheads="1"/>
          </p:cNvSpPr>
          <p:nvPr/>
        </p:nvSpPr>
        <p:spPr bwMode="auto">
          <a:xfrm>
            <a:off x="678284" y="1135123"/>
            <a:ext cx="8178122" cy="44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14" tIns="35657" rIns="71314" bIns="35657">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altLang="en-US" sz="2400" b="1" dirty="0" smtClean="0">
                <a:solidFill>
                  <a:srgbClr val="FF0066"/>
                </a:solidFill>
                <a:latin typeface="Times New Roman" panose="02020603050405020304" pitchFamily="18" charset="0"/>
                <a:cs typeface="Times New Roman" panose="02020603050405020304" pitchFamily="18" charset="0"/>
              </a:rPr>
              <a:t>1a. </a:t>
            </a:r>
            <a:r>
              <a:rPr lang="en-US" altLang="en-US" sz="2400" b="1" dirty="0" err="1" smtClean="0">
                <a:solidFill>
                  <a:srgbClr val="FF0066"/>
                </a:solidFill>
                <a:latin typeface="Times New Roman" panose="02020603050405020304" pitchFamily="18" charset="0"/>
                <a:cs typeface="Times New Roman" panose="02020603050405020304" pitchFamily="18" charset="0"/>
              </a:rPr>
              <a:t>Tổng</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của</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hai</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số</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là</a:t>
            </a:r>
            <a:r>
              <a:rPr lang="en-US" altLang="en-US" sz="2400" b="1" dirty="0" smtClean="0">
                <a:solidFill>
                  <a:srgbClr val="FF0066"/>
                </a:solidFill>
                <a:latin typeface="Times New Roman" panose="02020603050405020304" pitchFamily="18" charset="0"/>
                <a:cs typeface="Times New Roman" panose="02020603050405020304" pitchFamily="18" charset="0"/>
              </a:rPr>
              <a:t> 73. </a:t>
            </a:r>
            <a:r>
              <a:rPr lang="en-US" altLang="en-US" sz="2400" b="1" dirty="0" err="1" smtClean="0">
                <a:solidFill>
                  <a:srgbClr val="FF0066"/>
                </a:solidFill>
                <a:latin typeface="Times New Roman" panose="02020603050405020304" pitchFamily="18" charset="0"/>
                <a:cs typeface="Times New Roman" panose="02020603050405020304" pitchFamily="18" charset="0"/>
              </a:rPr>
              <a:t>Hiệu</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của</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hai</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số</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là</a:t>
            </a:r>
            <a:r>
              <a:rPr lang="en-US" altLang="en-US" sz="2400" b="1" dirty="0" smtClean="0">
                <a:solidFill>
                  <a:srgbClr val="FF0066"/>
                </a:solidFill>
                <a:latin typeface="Times New Roman" panose="02020603050405020304" pitchFamily="18" charset="0"/>
                <a:cs typeface="Times New Roman" panose="02020603050405020304" pitchFamily="18" charset="0"/>
              </a:rPr>
              <a:t> 29. </a:t>
            </a:r>
            <a:r>
              <a:rPr lang="en-US" altLang="en-US" sz="2400" b="1" dirty="0" err="1" smtClean="0">
                <a:solidFill>
                  <a:srgbClr val="FF0066"/>
                </a:solidFill>
                <a:latin typeface="Times New Roman" panose="02020603050405020304" pitchFamily="18" charset="0"/>
                <a:cs typeface="Times New Roman" panose="02020603050405020304" pitchFamily="18" charset="0"/>
              </a:rPr>
              <a:t>Tìm</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số</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bé</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9930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16393" y="1538197"/>
            <a:ext cx="4572000" cy="1815882"/>
          </a:xfrm>
          <a:prstGeom prst="rect">
            <a:avLst/>
          </a:prstGeom>
        </p:spPr>
        <p:txBody>
          <a:bodyPr>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giải</a:t>
            </a:r>
            <a:endParaRPr lang="en-US" sz="2800" dirty="0">
              <a:solidFill>
                <a:srgbClr val="000000"/>
              </a:solidFill>
              <a:latin typeface="Times New Roman" panose="02020603050405020304" pitchFamily="18" charset="0"/>
              <a:cs typeface="Times New Roman" panose="02020603050405020304" pitchFamily="18" charset="0"/>
            </a:endParaRPr>
          </a:p>
          <a:p>
            <a:pPr algn="ctr"/>
            <a:r>
              <a:rPr lang="en-US" sz="2800" dirty="0" err="1">
                <a:solidFill>
                  <a:srgbClr val="000000"/>
                </a:solidFill>
                <a:latin typeface="Times New Roman" panose="02020603050405020304" pitchFamily="18" charset="0"/>
                <a:cs typeface="Times New Roman" panose="02020603050405020304" pitchFamily="18" charset="0"/>
              </a:rPr>
              <a:t>Số</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lớn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a:t>
            </a:r>
          </a:p>
          <a:p>
            <a:pPr algn="ctr"/>
            <a:r>
              <a:rPr lang="en-US" sz="2800" dirty="0" smtClean="0">
                <a:solidFill>
                  <a:srgbClr val="000000"/>
                </a:solidFill>
                <a:latin typeface="Times New Roman" panose="02020603050405020304" pitchFamily="18" charset="0"/>
                <a:cs typeface="Times New Roman" panose="02020603050405020304" pitchFamily="18" charset="0"/>
              </a:rPr>
              <a:t>(95 + 47) </a:t>
            </a:r>
            <a:r>
              <a:rPr lang="en-US" sz="2800" dirty="0">
                <a:solidFill>
                  <a:srgbClr val="000000"/>
                </a:solidFill>
                <a:latin typeface="Times New Roman" panose="02020603050405020304" pitchFamily="18" charset="0"/>
                <a:cs typeface="Times New Roman" panose="02020603050405020304" pitchFamily="18" charset="0"/>
              </a:rPr>
              <a:t>: 2 = 71</a:t>
            </a:r>
          </a:p>
          <a:p>
            <a:pPr algn="ct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Đáp</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số</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cs typeface="Times New Roman" panose="02020603050405020304" pitchFamily="18" charset="0"/>
              </a:rPr>
              <a:t>71</a:t>
            </a: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32" name="Text Box 31"/>
          <p:cNvSpPr txBox="1">
            <a:spLocks noChangeArrowheads="1"/>
          </p:cNvSpPr>
          <p:nvPr/>
        </p:nvSpPr>
        <p:spPr bwMode="auto">
          <a:xfrm>
            <a:off x="1047135" y="636473"/>
            <a:ext cx="7595420" cy="44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14" tIns="35657" rIns="71314" bIns="35657">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altLang="en-US" sz="2400" b="1" dirty="0" smtClean="0">
                <a:solidFill>
                  <a:srgbClr val="FF0066"/>
                </a:solidFill>
                <a:latin typeface="Times New Roman" panose="02020603050405020304" pitchFamily="18" charset="0"/>
                <a:cs typeface="Times New Roman" panose="02020603050405020304" pitchFamily="18" charset="0"/>
              </a:rPr>
              <a:t>1b.Tổng </a:t>
            </a:r>
            <a:r>
              <a:rPr lang="en-US" altLang="en-US" sz="2400" b="1" dirty="0" err="1" smtClean="0">
                <a:solidFill>
                  <a:srgbClr val="FF0066"/>
                </a:solidFill>
                <a:latin typeface="Times New Roman" panose="02020603050405020304" pitchFamily="18" charset="0"/>
                <a:cs typeface="Times New Roman" panose="02020603050405020304" pitchFamily="18" charset="0"/>
              </a:rPr>
              <a:t>của</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hai</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số</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là</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smtClean="0">
                <a:solidFill>
                  <a:srgbClr val="FF0066"/>
                </a:solidFill>
                <a:latin typeface="Times New Roman" panose="02020603050405020304" pitchFamily="18" charset="0"/>
                <a:cs typeface="Times New Roman" panose="02020603050405020304" pitchFamily="18" charset="0"/>
              </a:rPr>
              <a:t>95</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Hiệu</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hai</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số</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là</a:t>
            </a:r>
            <a:r>
              <a:rPr lang="en-US" altLang="en-US" sz="2400" b="1" dirty="0" smtClean="0">
                <a:solidFill>
                  <a:srgbClr val="FF0066"/>
                </a:solidFill>
                <a:latin typeface="Times New Roman" panose="02020603050405020304" pitchFamily="18" charset="0"/>
                <a:cs typeface="Times New Roman" panose="02020603050405020304" pitchFamily="18" charset="0"/>
              </a:rPr>
              <a:t> 47. </a:t>
            </a:r>
            <a:r>
              <a:rPr lang="en-US" altLang="en-US" sz="2400" b="1" dirty="0" err="1" smtClean="0">
                <a:solidFill>
                  <a:srgbClr val="FF0066"/>
                </a:solidFill>
                <a:latin typeface="Times New Roman" panose="02020603050405020304" pitchFamily="18" charset="0"/>
                <a:cs typeface="Times New Roman" panose="02020603050405020304" pitchFamily="18" charset="0"/>
              </a:rPr>
              <a:t>Tìm</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số</a:t>
            </a: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lớn</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11568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2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2: </a:t>
            </a:r>
            <a:r>
              <a:rPr lang="vi-VN" sz="2400" dirty="0" smtClean="0">
                <a:latin typeface="Times New Roman" panose="02020603050405020304" pitchFamily="18" charset="0"/>
                <a:cs typeface="Times New Roman" panose="02020603050405020304" pitchFamily="18" charset="0"/>
              </a:rPr>
              <a:t>Một </a:t>
            </a:r>
            <a:r>
              <a:rPr lang="vi-VN" sz="2400" dirty="0">
                <a:latin typeface="Times New Roman" panose="02020603050405020304" pitchFamily="18" charset="0"/>
                <a:cs typeface="Times New Roman" panose="02020603050405020304" pitchFamily="18" charset="0"/>
              </a:rPr>
              <a:t>cửa hàng có 360m vải, trong đó số mét vải hoa ít hơn số mét vải các màu khác là 40m. Hỏi cửa hàng đó có bao nhiêu mét vải hoa?</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039761" y="1949559"/>
            <a:ext cx="6474541" cy="2308324"/>
          </a:xfrm>
          <a:prstGeom prst="rect">
            <a:avLst/>
          </a:prstGeom>
        </p:spPr>
        <p:txBody>
          <a:bodyPr wrap="square">
            <a:spAutoFit/>
          </a:bodyPr>
          <a:lstStyle/>
          <a:p>
            <a:pPr algn="ctr"/>
            <a:r>
              <a:rPr lang="en-US" sz="2400" dirty="0" err="1">
                <a:solidFill>
                  <a:srgbClr val="000000"/>
                </a:solidFill>
                <a:latin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giải</a:t>
            </a:r>
            <a:endParaRPr lang="en-US" sz="2400" dirty="0">
              <a:solidFill>
                <a:srgbClr val="000000"/>
              </a:solidFill>
              <a:latin typeface="Times New Roman" panose="02020603050405020304" pitchFamily="18" charset="0"/>
              <a:cs typeface="Times New Roman" panose="02020603050405020304" pitchFamily="18" charset="0"/>
            </a:endParaRPr>
          </a:p>
          <a:p>
            <a:pPr algn="ctr"/>
            <a:r>
              <a:rPr lang="en-US" sz="2400" dirty="0" err="1" smtClean="0">
                <a:solidFill>
                  <a:srgbClr val="000000"/>
                </a:solidFill>
                <a:latin typeface="Times New Roman" panose="02020603050405020304" pitchFamily="18" charset="0"/>
                <a:cs typeface="Times New Roman" panose="02020603050405020304" pitchFamily="18" charset="0"/>
              </a:rPr>
              <a:t>Số</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mét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vải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màu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loại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cửa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a:t>
            </a:r>
          </a:p>
          <a:p>
            <a:pPr algn="ctr"/>
            <a:r>
              <a:rPr lang="en-US" sz="2400" dirty="0" smtClean="0">
                <a:solidFill>
                  <a:srgbClr val="000000"/>
                </a:solidFill>
                <a:latin typeface="Times New Roman" panose="02020603050405020304" pitchFamily="18" charset="0"/>
                <a:cs typeface="Times New Roman" panose="02020603050405020304" pitchFamily="18" charset="0"/>
              </a:rPr>
              <a:t>(360 + 40) </a:t>
            </a:r>
            <a:r>
              <a:rPr lang="en-US" sz="2400" dirty="0">
                <a:solidFill>
                  <a:srgbClr val="000000"/>
                </a:solidFill>
                <a:latin typeface="Times New Roman" panose="02020603050405020304" pitchFamily="18" charset="0"/>
                <a:cs typeface="Times New Roman" panose="02020603050405020304" pitchFamily="18" charset="0"/>
              </a:rPr>
              <a:t>: 2 = 200 (m)</a:t>
            </a:r>
          </a:p>
          <a:p>
            <a:pPr algn="ct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mét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vải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cửa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a:t>
            </a:r>
          </a:p>
          <a:p>
            <a:pPr algn="ctr"/>
            <a:r>
              <a:rPr lang="en-US" sz="2400" dirty="0">
                <a:solidFill>
                  <a:srgbClr val="000000"/>
                </a:solidFill>
                <a:latin typeface="Times New Roman" panose="02020603050405020304" pitchFamily="18" charset="0"/>
                <a:cs typeface="Times New Roman" panose="02020603050405020304" pitchFamily="18" charset="0"/>
              </a:rPr>
              <a:t>200 – 40 = 160 (m)</a:t>
            </a:r>
          </a:p>
          <a:p>
            <a:pPr algn="ctr"/>
            <a:r>
              <a:rPr lang="en-US" sz="2400" dirty="0" err="1">
                <a:solidFill>
                  <a:srgbClr val="000000"/>
                </a:solidFill>
                <a:latin typeface="Times New Roman" panose="02020603050405020304" pitchFamily="18" charset="0"/>
                <a:cs typeface="Times New Roman" panose="02020603050405020304" pitchFamily="18" charset="0"/>
              </a:rPr>
              <a:t>Đáp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Vải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cs typeface="Times New Roman" panose="02020603050405020304" pitchFamily="18" charset="0"/>
              </a:rPr>
              <a:t> 160m</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2578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3.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chỗ</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chấm</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2525084" y="1676907"/>
            <a:ext cx="470032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 2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tấn</a:t>
            </a: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500kg = 2500 kg</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yến</a:t>
            </a: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6kg = 26 kg</a:t>
            </a:r>
            <a:endParaRPr lang="en-US" altLang="en-US" sz="3200" dirty="0">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tạ</a:t>
            </a: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40kg = 240 kg</a:t>
            </a:r>
            <a:endParaRPr lang="en-US" altLang="en-US" sz="3200" dirty="0">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b) 3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giờ</a:t>
            </a: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10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phút</a:t>
            </a: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190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phút</a:t>
            </a:r>
            <a:endParaRPr lang="en-US" altLang="en-US" sz="3200" dirty="0">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giờ</a:t>
            </a: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30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phút</a:t>
            </a: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270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phút</a:t>
            </a:r>
            <a:endParaRPr lang="en-US" altLang="en-US" sz="3200" dirty="0">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giờ</a:t>
            </a: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5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phút</a:t>
            </a:r>
            <a:r>
              <a:rPr kumimoji="0" lang="en-US" alt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65 </a:t>
            </a:r>
            <a:r>
              <a:rPr kumimoji="0" lang="en-US" altLang="en-US" sz="3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phút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5361039" y="1769806"/>
            <a:ext cx="899651" cy="4645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1731" y="2286000"/>
            <a:ext cx="467032" cy="34412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66852" y="3732578"/>
            <a:ext cx="693174" cy="3855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82265" y="3274142"/>
            <a:ext cx="744793" cy="38320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28660" y="2772698"/>
            <a:ext cx="638191" cy="4277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80946" y="4243234"/>
            <a:ext cx="490707" cy="40705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053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7857" y="1849505"/>
            <a:ext cx="5980471" cy="2677656"/>
          </a:xfrm>
          <a:prstGeom prst="rect">
            <a:avLst/>
          </a:prstGeom>
        </p:spPr>
        <p:txBody>
          <a:bodyPr wrap="square">
            <a:spAutoFit/>
          </a:bodyPr>
          <a:lstStyle/>
          <a:p>
            <a:pPr marL="342900" indent="-342900" algn="just">
              <a:buAutoNum type="alphaLcParenR"/>
            </a:pPr>
            <a:r>
              <a:rPr lang="pt-BR" sz="2400" dirty="0" smtClean="0">
                <a:solidFill>
                  <a:srgbClr val="000000"/>
                </a:solidFill>
                <a:latin typeface="Times New Roman" panose="02020603050405020304" pitchFamily="18" charset="0"/>
                <a:cs typeface="Times New Roman" panose="02020603050405020304" pitchFamily="18" charset="0"/>
              </a:rPr>
              <a:t>234 </a:t>
            </a:r>
            <a:r>
              <a:rPr lang="pt-BR" sz="2400" dirty="0">
                <a:solidFill>
                  <a:srgbClr val="000000"/>
                </a:solidFill>
                <a:latin typeface="Times New Roman" panose="02020603050405020304" pitchFamily="18" charset="0"/>
                <a:cs typeface="Times New Roman" panose="02020603050405020304" pitchFamily="18" charset="0"/>
              </a:rPr>
              <a:t>+ 177 + 16 + </a:t>
            </a:r>
            <a:r>
              <a:rPr lang="pt-BR" sz="2400" dirty="0" smtClean="0">
                <a:solidFill>
                  <a:srgbClr val="000000"/>
                </a:solidFill>
                <a:latin typeface="Times New Roman" panose="02020603050405020304" pitchFamily="18" charset="0"/>
                <a:cs typeface="Times New Roman" panose="02020603050405020304" pitchFamily="18" charset="0"/>
              </a:rPr>
              <a:t>23</a:t>
            </a:r>
          </a:p>
          <a:p>
            <a:pPr algn="just"/>
            <a:r>
              <a:rPr lang="pt-BR" sz="2400" dirty="0" smtClean="0">
                <a:solidFill>
                  <a:srgbClr val="000000"/>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 (234 + 16) + (177 + 23</a:t>
            </a:r>
            <a:r>
              <a:rPr lang="pt-BR" sz="2400" dirty="0" smtClean="0">
                <a:solidFill>
                  <a:srgbClr val="000000"/>
                </a:solidFill>
                <a:latin typeface="Times New Roman" panose="02020603050405020304" pitchFamily="18" charset="0"/>
                <a:cs typeface="Times New Roman" panose="02020603050405020304" pitchFamily="18" charset="0"/>
              </a:rPr>
              <a:t>)</a:t>
            </a:r>
          </a:p>
          <a:p>
            <a:pPr algn="just"/>
            <a:r>
              <a:rPr lang="pt-BR" sz="2400" dirty="0" smtClean="0">
                <a:solidFill>
                  <a:srgbClr val="000000"/>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 250 + 200 = 450</a:t>
            </a:r>
          </a:p>
          <a:p>
            <a:pPr algn="just"/>
            <a:r>
              <a:rPr lang="pt-BR" sz="2400" dirty="0">
                <a:solidFill>
                  <a:srgbClr val="000000"/>
                </a:solidFill>
                <a:latin typeface="Times New Roman" panose="02020603050405020304" pitchFamily="18" charset="0"/>
                <a:cs typeface="Times New Roman" panose="02020603050405020304" pitchFamily="18" charset="0"/>
              </a:rPr>
              <a:t>b) 1 + 2 + 3 + 97 + 98 + 99 </a:t>
            </a:r>
            <a:endParaRPr lang="pt-BR" sz="2400" dirty="0" smtClean="0">
              <a:solidFill>
                <a:srgbClr val="000000"/>
              </a:solidFill>
              <a:latin typeface="Times New Roman" panose="02020603050405020304" pitchFamily="18" charset="0"/>
              <a:cs typeface="Times New Roman" panose="02020603050405020304" pitchFamily="18" charset="0"/>
            </a:endParaRPr>
          </a:p>
          <a:p>
            <a:pPr algn="just"/>
            <a:r>
              <a:rPr lang="pt-BR" sz="2400" dirty="0" smtClean="0">
                <a:solidFill>
                  <a:srgbClr val="000000"/>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(1 + 99) + (2 + 98) + (3 + 97) </a:t>
            </a:r>
            <a:endParaRPr lang="pt-BR" sz="2400" dirty="0" smtClean="0">
              <a:solidFill>
                <a:srgbClr val="000000"/>
              </a:solidFill>
              <a:latin typeface="Times New Roman" panose="02020603050405020304" pitchFamily="18" charset="0"/>
              <a:cs typeface="Times New Roman" panose="02020603050405020304" pitchFamily="18" charset="0"/>
            </a:endParaRPr>
          </a:p>
          <a:p>
            <a:pPr algn="just"/>
            <a:r>
              <a:rPr lang="pt-BR" sz="2400" dirty="0" smtClean="0">
                <a:solidFill>
                  <a:srgbClr val="000000"/>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100 + 100 + 100 </a:t>
            </a:r>
            <a:endParaRPr lang="pt-BR" sz="2400" dirty="0" smtClean="0">
              <a:solidFill>
                <a:srgbClr val="000000"/>
              </a:solidFill>
              <a:latin typeface="Times New Roman" panose="02020603050405020304" pitchFamily="18" charset="0"/>
              <a:cs typeface="Times New Roman" panose="02020603050405020304" pitchFamily="18" charset="0"/>
            </a:endParaRPr>
          </a:p>
          <a:p>
            <a:pPr algn="just"/>
            <a:r>
              <a:rPr lang="pt-BR" sz="2400" dirty="0" smtClean="0">
                <a:solidFill>
                  <a:srgbClr val="000000"/>
                </a:solidFill>
                <a:latin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cs typeface="Times New Roman" panose="02020603050405020304" pitchFamily="18" charset="0"/>
              </a:rPr>
              <a:t>300</a:t>
            </a:r>
            <a:endParaRPr lang="pt-BR"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339213" y="936523"/>
            <a:ext cx="6946490" cy="966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2/45. </a:t>
            </a:r>
            <a:r>
              <a:rPr lang="en-US" sz="2800" dirty="0" err="1" smtClean="0">
                <a:solidFill>
                  <a:schemeClr val="tx1"/>
                </a:solidFill>
                <a:latin typeface="Times New Roman" panose="02020603050405020304" pitchFamily="18" charset="0"/>
                <a:cs typeface="Times New Roman" panose="02020603050405020304" pitchFamily="18" charset="0"/>
              </a:rPr>
              <a:t>Tính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bằng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thuận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tiện</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2482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0769" y="482387"/>
            <a:ext cx="7580670" cy="1200329"/>
          </a:xfrm>
          <a:prstGeom prst="rect">
            <a:avLst/>
          </a:prstGeom>
        </p:spPr>
        <p:txBody>
          <a:bodyPr wrap="square">
            <a:spAutoFit/>
          </a:bodyPr>
          <a:lstStyle/>
          <a:p>
            <a:r>
              <a:rPr lang="en-US" sz="2400" dirty="0" err="1" smtClean="0">
                <a:solidFill>
                  <a:srgbClr val="000000"/>
                </a:solidFill>
                <a:latin typeface="Times New Roman" panose="02020603050405020304" pitchFamily="18" charset="0"/>
                <a:cs typeface="Times New Roman" panose="02020603050405020304" pitchFamily="18" charset="0"/>
              </a:rPr>
              <a:t>Bài</a:t>
            </a:r>
            <a:r>
              <a:rPr lang="en-US" sz="2400" dirty="0" smtClean="0">
                <a:solidFill>
                  <a:srgbClr val="000000"/>
                </a:solidFill>
                <a:latin typeface="Times New Roman" panose="02020603050405020304" pitchFamily="18" charset="0"/>
                <a:cs typeface="Times New Roman" panose="02020603050405020304" pitchFamily="18" charset="0"/>
              </a:rPr>
              <a:t> 4/ 45: </a:t>
            </a:r>
            <a:r>
              <a:rPr lang="vi-VN" sz="2400" dirty="0" smtClean="0">
                <a:solidFill>
                  <a:srgbClr val="000000"/>
                </a:solidFill>
                <a:latin typeface="Times New Roman" panose="02020603050405020304" pitchFamily="18" charset="0"/>
                <a:cs typeface="Times New Roman" panose="02020603050405020304" pitchFamily="18" charset="0"/>
              </a:rPr>
              <a:t>Biết </a:t>
            </a:r>
            <a:r>
              <a:rPr lang="vi-VN" sz="2400" dirty="0">
                <a:solidFill>
                  <a:srgbClr val="000000"/>
                </a:solidFill>
                <a:latin typeface="Times New Roman" panose="02020603050405020304" pitchFamily="18" charset="0"/>
                <a:cs typeface="Times New Roman" panose="02020603050405020304" pitchFamily="18" charset="0"/>
              </a:rPr>
              <a:t>rằng 4 năm về trước, tuổi của hai chị em cộng lại bằng 24 tuổi và tuổi của chị hơn em 8 tuổi. Tính tuổi của em hiện nay?</a:t>
            </a:r>
            <a:endParaRPr lang="en-US" sz="2400" dirty="0">
              <a:latin typeface="Times New Roman" panose="02020603050405020304" pitchFamily="18" charset="0"/>
              <a:cs typeface="Times New Roman" panose="02020603050405020304" pitchFamily="18" charset="0"/>
            </a:endParaRPr>
          </a:p>
        </p:txBody>
      </p:sp>
      <p:sp>
        <p:nvSpPr>
          <p:cNvPr id="18" name="Rectangle 26"/>
          <p:cNvSpPr>
            <a:spLocks noChangeArrowheads="1"/>
          </p:cNvSpPr>
          <p:nvPr/>
        </p:nvSpPr>
        <p:spPr bwMode="auto">
          <a:xfrm>
            <a:off x="2445460" y="2481315"/>
            <a:ext cx="440056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Bài</a:t>
            </a:r>
            <a:r>
              <a:rPr kumimoji="0" lang="en-US" altLang="en-US"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giải</a:t>
            </a:r>
            <a:endPar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tuổi</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cách</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đây</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4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năm</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(24</a:t>
            </a:r>
            <a:r>
              <a:rPr kumimoji="0" lang="en-US" altLang="en-US"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 8 ): 2 </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8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tuổi</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Hiện</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nay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tuổi</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8 + 4 = 12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tuổi</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Đáp</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12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tuổi</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0950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3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293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646" y="2449659"/>
            <a:ext cx="3014776" cy="287638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335" y="-115276"/>
            <a:ext cx="6741749" cy="3272318"/>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0529" y="-220355"/>
            <a:ext cx="4935008" cy="3130428"/>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二年级教学课件范本PPT-我选我"/>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6473</TotalTime>
  <Words>393</Words>
  <Application>Microsoft Office PowerPoint</Application>
  <PresentationFormat>On-screen Show (16:10)</PresentationFormat>
  <Paragraphs>48</Paragraphs>
  <Slides>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等线</vt:lpstr>
      <vt:lpstr>等线 Light</vt:lpstr>
      <vt:lpstr>Times New Roman</vt:lpstr>
      <vt:lpstr>UTM Avo</vt:lpstr>
      <vt:lpstr>UTM Flavour</vt:lpstr>
      <vt:lpstr>UTM Mabella</vt:lpstr>
      <vt:lpstr>UTM Penumbra</vt:lpstr>
      <vt:lpstr>UTM Staccato </vt:lpstr>
      <vt:lpstr>Office 主题​​</vt:lpstr>
      <vt:lpstr>PowerPoint Presentation</vt:lpstr>
      <vt:lpstr>PowerPoint Presentation</vt:lpstr>
      <vt:lpstr>PowerPoint Presentation</vt:lpstr>
      <vt:lpstr>PowerPoint Presentation</vt:lpstr>
      <vt:lpstr>Bài 2: Một cửa hàng có 360m vải, trong đó số mét vải hoa ít hơn số mét vải các màu khác là 40m. Hỏi cửa hàng đó có bao nhiêu mét vải hoa?</vt:lpstr>
      <vt:lpstr>3. Viết số thích hợp vào chỗ chấm: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TimHaiSoKhiBietTongvaHieu</dc:title>
  <dc:subject>Toan4</dc:subject>
  <dc:creator>KTUTS</dc:creator>
  <cp:keywords>BichHa</cp:keywords>
  <cp:lastModifiedBy>Quan Duong</cp:lastModifiedBy>
  <cp:revision>3357</cp:revision>
  <dcterms:created xsi:type="dcterms:W3CDTF">2015-12-01T09:06:39Z</dcterms:created>
  <dcterms:modified xsi:type="dcterms:W3CDTF">2021-11-17T12:55:09Z</dcterms:modified>
</cp:coreProperties>
</file>