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sldIdLst>
    <p:sldId id="316" r:id="rId5"/>
    <p:sldId id="317" r:id="rId6"/>
    <p:sldId id="331" r:id="rId7"/>
    <p:sldId id="332" r:id="rId8"/>
    <p:sldId id="354" r:id="rId9"/>
    <p:sldId id="347" r:id="rId10"/>
    <p:sldId id="341" r:id="rId11"/>
    <p:sldId id="342" r:id="rId12"/>
    <p:sldId id="346" r:id="rId13"/>
    <p:sldId id="344" r:id="rId14"/>
    <p:sldId id="359" r:id="rId15"/>
  </p:sldIdLst>
  <p:sldSz cx="9144000" cy="5143500" type="screen16x9"/>
  <p:notesSz cx="6858000" cy="9144000"/>
  <p:embeddedFontLst>
    <p:embeddedFont>
      <p:font typeface="Calibri Light" charset="0"/>
      <p:regular r:id="rId17"/>
      <p:italic r:id="rId18"/>
    </p:embeddedFont>
    <p:embeddedFont>
      <p:font typeface="VNI-Duff" pitchFamily="2" charset="0"/>
      <p:regular r:id="rId19"/>
    </p:embeddedFont>
    <p:embeddedFont>
      <p:font typeface=".VnTimeH" pitchFamily="34" charset="0"/>
      <p:regular r:id="rId20"/>
      <p:bold r:id="rId21"/>
      <p:italic r:id="rId22"/>
      <p:boldItalic r:id="rId23"/>
    </p:embeddedFont>
    <p:embeddedFont>
      <p:font typeface="HP001 4 hàng" pitchFamily="34" charset="0"/>
      <p:regular r:id="rId24"/>
      <p:bold r:id="rId25"/>
    </p:embeddedFont>
    <p:embeddedFont>
      <p:font typeface="宋体" pitchFamily="2" charset="-12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DFPOP1-W9" charset="-128"/>
      <p:regular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3"/>
    <a:srgbClr val="9043CB"/>
    <a:srgbClr val="EB6883"/>
    <a:srgbClr val="945AC1"/>
    <a:srgbClr val="A567D5"/>
    <a:srgbClr val="B7471F"/>
    <a:srgbClr val="DD6236"/>
    <a:srgbClr val="F8B95D"/>
    <a:srgbClr val="73455F"/>
    <a:srgbClr val="A86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2" d="100"/>
          <a:sy n="102" d="100"/>
        </p:scale>
        <p:origin x="-438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93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0270-CD9E-48AA-81A4-120FB7A80D1B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2C50-7EC4-45C5-A2FD-58D3C67E6F3E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7C42-3DE5-40F2-8FFA-3D9978D0904F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7192-DDD4-478E-A5CE-26697E2B6950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5CF3-814C-4C67-A975-E3481F8F82C4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6B11-5BD7-46ED-ACE3-67474E490BB3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A56F-A023-405A-A1DA-3E97FE837074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57DB-A55F-414D-A4B0-FB0758FA55BB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7E09-55E0-43F7-8334-7AF067CFBF31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F7F6-CA80-4D56-84A0-9CB03D43D6CE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0548-4A76-4155-84A4-5369353F374E}" type="slidenum">
              <a:rPr lang="en-US" altLang="vi-VN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7EF7-43A2-4E32-9DFD-2B7CCFC1ADD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6CB9-72A4-4DC7-99EE-F75FA9B5384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0884-1533-4348-8C5E-7567FE62ED2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3E92-AF3E-4DC0-961C-0FDC87777BA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A890-AB83-49DA-9934-732E5B56ED8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ADE9-C6D1-44A5-8B13-6DDEAF4A919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9132-DC32-41C7-AB03-429DD5838B60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B15F-B9C9-4EFE-9283-BC8E9C93B13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72A0-F716-4B1E-992F-3B8EFF0A47F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8B1D-712E-47D0-ACE4-87FCF8F06AF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1708-6530-488A-8D34-5D36DD72484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52" y="3813271"/>
            <a:ext cx="1882598" cy="13420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412358"/>
            <a:ext cx="1719719" cy="7311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05" y="0"/>
            <a:ext cx="2852389" cy="5143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39" y="4439137"/>
            <a:ext cx="1793654" cy="716171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47299" y="-80411"/>
            <a:ext cx="60124" cy="707183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511715" y="-271931"/>
            <a:ext cx="36000" cy="548424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1" y="4611425"/>
            <a:ext cx="7191375" cy="5320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4729323"/>
            <a:ext cx="1095375" cy="43736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95" y="4210049"/>
            <a:ext cx="1262305" cy="9566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40446" y="286377"/>
            <a:ext cx="729378" cy="7132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427917" y="52768"/>
            <a:ext cx="429171" cy="419704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D2B38-EF24-4850-8FC5-42E91C2656B8}" type="slidenum">
              <a:rPr lang="en-US" altLang="vi-VN" smtClean="0">
                <a:solidFill>
                  <a:srgbClr val="000000"/>
                </a:solidFill>
              </a:r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C347-E4A6-4F5D-9E77-C42688619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25/10/2021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33BC-32D9-4F31-A045-AA323BF9ED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3C4F3-65D4-4310-8F98-2B66F5D40C5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20"/>
          <p:cNvSpPr>
            <a:spLocks noChangeArrowheads="1" noChangeShapeType="1" noTextEdit="1"/>
          </p:cNvSpPr>
          <p:nvPr/>
        </p:nvSpPr>
        <p:spPr bwMode="auto">
          <a:xfrm>
            <a:off x="1493042" y="971550"/>
            <a:ext cx="6428647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27 tháng 10 năm 2021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27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tả: ( Nghe – viết) </a:t>
            </a:r>
          </a:p>
        </p:txBody>
      </p:sp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1493043" y="1714500"/>
            <a:ext cx="6000750" cy="2597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1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27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/ 47) </a:t>
            </a:r>
            <a:endParaRPr lang="en-US" sz="27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9482" y="513615"/>
            <a:ext cx="8233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u="sng" dirty="0" err="1" smtClean="0">
                <a:solidFill>
                  <a:srgbClr val="2888E1"/>
                </a:solidFill>
                <a:latin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solidFill>
                  <a:srgbClr val="2888E1"/>
                </a:solidFill>
                <a:latin typeface="Times New Roman" panose="02020603050405020304" pitchFamily="18" charset="0"/>
              </a:rPr>
              <a:t> 3 / 48 :</a:t>
            </a:r>
            <a:r>
              <a:rPr lang="en-US" sz="3000" b="1" dirty="0" smtClean="0">
                <a:solidFill>
                  <a:srgbClr val="2888E1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i="1" dirty="0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chứa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vần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eng</a:t>
            </a:r>
            <a:endParaRPr lang="vi-VN" sz="30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482" y="1611960"/>
            <a:ext cx="7045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Chim gì liệng tựa con thoi</a:t>
            </a:r>
          </a:p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Báo mùa xuân đẹp giữa trời say sưa.</a:t>
            </a:r>
          </a:p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                                      (Là con gì)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110" t="3380" r="5781" b="7109"/>
          <a:stretch>
            <a:fillRect/>
          </a:stretch>
        </p:blipFill>
        <p:spPr>
          <a:xfrm>
            <a:off x="831274" y="3214833"/>
            <a:ext cx="2005445" cy="185118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4379368" y="3214833"/>
            <a:ext cx="2779968" cy="14542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endParaRPr lang="en-US" sz="3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4750"/>
            <a:ext cx="3419225" cy="10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14850"/>
            <a:ext cx="6033926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3" y="-167878"/>
            <a:ext cx="6858001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72" y="3826669"/>
            <a:ext cx="1508481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543301"/>
            <a:ext cx="1458199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30" y="3572"/>
            <a:ext cx="169306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62" y="0"/>
            <a:ext cx="18190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7" name="Group 9"/>
          <p:cNvGrpSpPr>
            <a:grpSpLocks noChangeAspect="1"/>
          </p:cNvGrpSpPr>
          <p:nvPr/>
        </p:nvGrpSpPr>
        <p:grpSpPr bwMode="auto">
          <a:xfrm rot="4651953">
            <a:off x="1226344" y="-83343"/>
            <a:ext cx="1027510" cy="1194197"/>
            <a:chOff x="4944" y="658"/>
            <a:chExt cx="624" cy="553"/>
          </a:xfrm>
        </p:grpSpPr>
        <p:sp>
          <p:nvSpPr>
            <p:cNvPr id="47184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368" name="Freeform 11"/>
            <p:cNvSpPr/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9" name="Freeform 12"/>
            <p:cNvSpPr/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0" name="Freeform 13"/>
            <p:cNvSpPr/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1" name="Freeform 14"/>
            <p:cNvSpPr/>
            <p:nvPr/>
          </p:nvSpPr>
          <p:spPr bwMode="auto">
            <a:xfrm>
              <a:off x="5207" y="660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2" name="Freeform 15"/>
            <p:cNvSpPr/>
            <p:nvPr/>
          </p:nvSpPr>
          <p:spPr bwMode="auto">
            <a:xfrm>
              <a:off x="5136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3" name="Freeform 16"/>
            <p:cNvSpPr/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4" name="Freeform 17"/>
            <p:cNvSpPr/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5" name="Freeform 18"/>
            <p:cNvSpPr/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6" name="Freeform 19"/>
            <p:cNvSpPr/>
            <p:nvPr/>
          </p:nvSpPr>
          <p:spPr bwMode="auto">
            <a:xfrm>
              <a:off x="5186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7" name="Freeform 20"/>
            <p:cNvSpPr/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8" name="Freeform 21"/>
            <p:cNvSpPr/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79" name="Freeform 22"/>
            <p:cNvSpPr/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0" name="Freeform 23"/>
            <p:cNvSpPr/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1" name="Freeform 24"/>
            <p:cNvSpPr/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2" name="Freeform 25"/>
            <p:cNvSpPr/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3" name="Freeform 26"/>
            <p:cNvSpPr/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4" name="Freeform 27"/>
            <p:cNvSpPr/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5" name="Freeform 28"/>
            <p:cNvSpPr/>
            <p:nvPr/>
          </p:nvSpPr>
          <p:spPr bwMode="auto">
            <a:xfrm>
              <a:off x="5165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6" name="Freeform 29"/>
            <p:cNvSpPr/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7" name="Freeform 30"/>
            <p:cNvSpPr/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8" name="Freeform 31"/>
            <p:cNvSpPr/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89" name="Freeform 32"/>
            <p:cNvSpPr/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90" name="Freeform 33"/>
            <p:cNvSpPr/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91" name="Freeform 34"/>
            <p:cNvSpPr/>
            <p:nvPr/>
          </p:nvSpPr>
          <p:spPr bwMode="auto">
            <a:xfrm>
              <a:off x="5019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92" name="Freeform 35"/>
            <p:cNvSpPr/>
            <p:nvPr/>
          </p:nvSpPr>
          <p:spPr bwMode="auto">
            <a:xfrm>
              <a:off x="5353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18" name="Group 36"/>
          <p:cNvGrpSpPr>
            <a:grpSpLocks noChangeAspect="1"/>
          </p:cNvGrpSpPr>
          <p:nvPr/>
        </p:nvGrpSpPr>
        <p:grpSpPr bwMode="auto">
          <a:xfrm rot="4651953">
            <a:off x="6890147" y="-83343"/>
            <a:ext cx="1027510" cy="1194197"/>
            <a:chOff x="4944" y="658"/>
            <a:chExt cx="624" cy="553"/>
          </a:xfrm>
        </p:grpSpPr>
        <p:sp>
          <p:nvSpPr>
            <p:cNvPr id="47158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342" name="Freeform 38"/>
            <p:cNvSpPr/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43" name="Freeform 39"/>
            <p:cNvSpPr/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44" name="Freeform 40"/>
            <p:cNvSpPr/>
            <p:nvPr/>
          </p:nvSpPr>
          <p:spPr bwMode="auto">
            <a:xfrm>
              <a:off x="5328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45" name="Freeform 41"/>
            <p:cNvSpPr/>
            <p:nvPr/>
          </p:nvSpPr>
          <p:spPr bwMode="auto">
            <a:xfrm>
              <a:off x="5207" y="660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46" name="Freeform 42"/>
            <p:cNvSpPr/>
            <p:nvPr/>
          </p:nvSpPr>
          <p:spPr bwMode="auto">
            <a:xfrm>
              <a:off x="5136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47" name="Freeform 43"/>
            <p:cNvSpPr/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48" name="Freeform 44"/>
            <p:cNvSpPr/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49" name="Freeform 45"/>
            <p:cNvSpPr/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0" name="Freeform 46"/>
            <p:cNvSpPr/>
            <p:nvPr/>
          </p:nvSpPr>
          <p:spPr bwMode="auto">
            <a:xfrm>
              <a:off x="5186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1" name="Freeform 47"/>
            <p:cNvSpPr/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2" name="Freeform 48"/>
            <p:cNvSpPr/>
            <p:nvPr/>
          </p:nvSpPr>
          <p:spPr bwMode="auto">
            <a:xfrm>
              <a:off x="5108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3" name="Freeform 49"/>
            <p:cNvSpPr/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4" name="Freeform 50"/>
            <p:cNvSpPr/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5" name="Freeform 51"/>
            <p:cNvSpPr/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6" name="Freeform 52"/>
            <p:cNvSpPr/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7" name="Freeform 53"/>
            <p:cNvSpPr/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8" name="Freeform 54"/>
            <p:cNvSpPr/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59" name="Freeform 55"/>
            <p:cNvSpPr/>
            <p:nvPr/>
          </p:nvSpPr>
          <p:spPr bwMode="auto">
            <a:xfrm>
              <a:off x="5165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0" name="Freeform 56"/>
            <p:cNvSpPr/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1" name="Freeform 57"/>
            <p:cNvSpPr/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2" name="Freeform 58"/>
            <p:cNvSpPr/>
            <p:nvPr/>
          </p:nvSpPr>
          <p:spPr bwMode="auto">
            <a:xfrm>
              <a:off x="5204" y="946"/>
              <a:ext cx="176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3" name="Freeform 59"/>
            <p:cNvSpPr/>
            <p:nvPr/>
          </p:nvSpPr>
          <p:spPr bwMode="auto">
            <a:xfrm>
              <a:off x="5113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4" name="Freeform 60"/>
            <p:cNvSpPr/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5" name="Freeform 61"/>
            <p:cNvSpPr/>
            <p:nvPr/>
          </p:nvSpPr>
          <p:spPr bwMode="auto">
            <a:xfrm>
              <a:off x="5019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4366" name="Freeform 62"/>
            <p:cNvSpPr/>
            <p:nvPr/>
          </p:nvSpPr>
          <p:spPr bwMode="auto">
            <a:xfrm>
              <a:off x="5353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47115" name="Rectangle 63"/>
          <p:cNvSpPr>
            <a:spLocks noChangeArrowheads="1"/>
          </p:cNvSpPr>
          <p:nvPr/>
        </p:nvSpPr>
        <p:spPr bwMode="auto">
          <a:xfrm>
            <a:off x="1789588" y="642306"/>
            <a:ext cx="5179120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CHÀO TẠM BIỆT CÁC EM </a:t>
            </a:r>
          </a:p>
        </p:txBody>
      </p:sp>
      <p:grpSp>
        <p:nvGrpSpPr>
          <p:cNvPr id="17420" name="Group 64"/>
          <p:cNvGrpSpPr/>
          <p:nvPr/>
        </p:nvGrpSpPr>
        <p:grpSpPr bwMode="auto">
          <a:xfrm>
            <a:off x="1485900" y="2857500"/>
            <a:ext cx="3167811" cy="635794"/>
            <a:chOff x="2350" y="1008"/>
            <a:chExt cx="1826" cy="534"/>
          </a:xfrm>
        </p:grpSpPr>
        <p:pic>
          <p:nvPicPr>
            <p:cNvPr id="17458" name="Picture 6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6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6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6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1" name="Group 69"/>
          <p:cNvGrpSpPr/>
          <p:nvPr/>
        </p:nvGrpSpPr>
        <p:grpSpPr bwMode="auto">
          <a:xfrm>
            <a:off x="1344216" y="370285"/>
            <a:ext cx="3167811" cy="635794"/>
            <a:chOff x="2350" y="1008"/>
            <a:chExt cx="1826" cy="534"/>
          </a:xfrm>
        </p:grpSpPr>
        <p:pic>
          <p:nvPicPr>
            <p:cNvPr id="17454" name="Picture 7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7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7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7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2" name="Group 74"/>
          <p:cNvGrpSpPr/>
          <p:nvPr/>
        </p:nvGrpSpPr>
        <p:grpSpPr bwMode="auto">
          <a:xfrm>
            <a:off x="3600450" y="2571750"/>
            <a:ext cx="3167811" cy="635794"/>
            <a:chOff x="2350" y="1008"/>
            <a:chExt cx="1826" cy="534"/>
          </a:xfrm>
        </p:grpSpPr>
        <p:pic>
          <p:nvPicPr>
            <p:cNvPr id="17450" name="Picture 7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1" name="Picture 7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2" name="Picture 7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3" name="Picture 7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3" name="Group 79"/>
          <p:cNvGrpSpPr/>
          <p:nvPr/>
        </p:nvGrpSpPr>
        <p:grpSpPr bwMode="auto">
          <a:xfrm>
            <a:off x="1600200" y="3600450"/>
            <a:ext cx="3167811" cy="635794"/>
            <a:chOff x="2350" y="1008"/>
            <a:chExt cx="1826" cy="534"/>
          </a:xfrm>
        </p:grpSpPr>
        <p:pic>
          <p:nvPicPr>
            <p:cNvPr id="17446" name="Picture 8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7" name="Picture 8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8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Picture 8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4" name="Group 84"/>
          <p:cNvGrpSpPr/>
          <p:nvPr/>
        </p:nvGrpSpPr>
        <p:grpSpPr bwMode="auto">
          <a:xfrm>
            <a:off x="3829050" y="1051323"/>
            <a:ext cx="3167811" cy="635794"/>
            <a:chOff x="2350" y="1008"/>
            <a:chExt cx="1826" cy="534"/>
          </a:xfrm>
        </p:grpSpPr>
        <p:pic>
          <p:nvPicPr>
            <p:cNvPr id="17442" name="Picture 8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3" name="Picture 8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8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5" name="Picture 8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5" name="Group 89"/>
          <p:cNvGrpSpPr/>
          <p:nvPr/>
        </p:nvGrpSpPr>
        <p:grpSpPr bwMode="auto">
          <a:xfrm>
            <a:off x="1143000" y="2228850"/>
            <a:ext cx="3167811" cy="635794"/>
            <a:chOff x="2350" y="1008"/>
            <a:chExt cx="1826" cy="534"/>
          </a:xfrm>
        </p:grpSpPr>
        <p:pic>
          <p:nvPicPr>
            <p:cNvPr id="17438" name="Picture 90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91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0" name="Picture 92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1" name="Picture 93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6" name="Group 104"/>
          <p:cNvGrpSpPr/>
          <p:nvPr/>
        </p:nvGrpSpPr>
        <p:grpSpPr bwMode="auto">
          <a:xfrm>
            <a:off x="3771900" y="571500"/>
            <a:ext cx="3167811" cy="635794"/>
            <a:chOff x="2350" y="1008"/>
            <a:chExt cx="1826" cy="534"/>
          </a:xfrm>
        </p:grpSpPr>
        <p:pic>
          <p:nvPicPr>
            <p:cNvPr id="17434" name="Picture 10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Picture 10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6" name="Picture 10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10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7" name="Group 114"/>
          <p:cNvGrpSpPr/>
          <p:nvPr/>
        </p:nvGrpSpPr>
        <p:grpSpPr bwMode="auto">
          <a:xfrm>
            <a:off x="1143000" y="514350"/>
            <a:ext cx="3167811" cy="635794"/>
            <a:chOff x="2350" y="1008"/>
            <a:chExt cx="1826" cy="534"/>
          </a:xfrm>
        </p:grpSpPr>
        <p:pic>
          <p:nvPicPr>
            <p:cNvPr id="17430" name="Picture 115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116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117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118" descr="SPARKLES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8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10" y="2943225"/>
            <a:ext cx="95537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6" descr="Hinh dong buom d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977754"/>
            <a:ext cx="95537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125141" y="293222"/>
            <a:ext cx="6858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altLang="vi-VN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17859" y="832754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luộc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ắp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!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dõng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Ta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Chôm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					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Khmer</a:t>
            </a:r>
          </a:p>
        </p:txBody>
      </p:sp>
      <p:sp>
        <p:nvSpPr>
          <p:cNvPr id="15" name="Rectangle 2"/>
          <p:cNvSpPr txBox="1"/>
          <p:nvPr/>
        </p:nvSpPr>
        <p:spPr bwMode="auto">
          <a:xfrm>
            <a:off x="0" y="-21103"/>
            <a:ext cx="6858000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viết chính tả</a:t>
            </a:r>
            <a:r>
              <a:rPr lang="vi-VN" altLang="vi-V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43250" y="914400"/>
            <a:ext cx="2057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3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kumimoji="0" lang="en-US" altLang="vi-VN" sz="24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29050" y="2057400"/>
            <a:ext cx="7429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350" b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43000" y="3143250"/>
            <a:ext cx="102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rgbClr val="FFCC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78594" y="566929"/>
            <a:ext cx="67437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42912" y="941346"/>
            <a:ext cx="2550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21444" y="1390734"/>
            <a:ext cx="7594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0013" y="1908298"/>
            <a:ext cx="904398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85738" y="2691973"/>
            <a:ext cx="77021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-"/>
            </a:pPr>
            <a:r>
              <a:rPr lang="en-US" alt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altLang="vi-VN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vi-VN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92869" y="3189416"/>
            <a:ext cx="89368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55044" y="77392"/>
            <a:ext cx="38909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nội dung bài: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57313" y="145256"/>
            <a:ext cx="4698206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chữ khó 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1" y="1028700"/>
            <a:ext cx="85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Lúc,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86050" y="1028700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luộc,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56385" y="1012032"/>
            <a:ext cx="102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 nào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1656" y="102989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80097" y="102989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48050" y="1014413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n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8800" y="1644254"/>
            <a:ext cx="902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5229" y="2656285"/>
            <a:ext cx="902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2028" y="1618060"/>
            <a:ext cx="1489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 dạc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3719" y="2649141"/>
            <a:ext cx="903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50557" y="1618060"/>
            <a:ext cx="1832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ngôi</a:t>
            </a:r>
            <a:endParaRPr lang="vi-VN" altLang="vi-V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43550" y="2082404"/>
            <a:ext cx="272057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7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(Lưu ý âm đầu)</a:t>
            </a:r>
            <a:endParaRPr lang="vi-VN" altLang="vi-VN" sz="27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25229" y="1644254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01553" y="1618060"/>
            <a:ext cx="110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     d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50556" y="1622823"/>
            <a:ext cx="160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        ng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88819" y="2799160"/>
            <a:ext cx="272057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7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(Lưu ý vần)</a:t>
            </a:r>
            <a:endParaRPr lang="vi-VN" altLang="vi-VN" sz="27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94297" y="265628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21856" y="264795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0" y="-630"/>
            <a:ext cx="9144000" cy="516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561611" y="107847"/>
            <a:ext cx="6619246" cy="4560729"/>
            <a:chOff x="-90360" y="709988"/>
            <a:chExt cx="8825661" cy="6080972"/>
          </a:xfrm>
        </p:grpSpPr>
        <p:sp>
          <p:nvSpPr>
            <p:cNvPr id="5" name="TextBox 4"/>
            <p:cNvSpPr txBox="1"/>
            <p:nvPr/>
          </p:nvSpPr>
          <p:spPr>
            <a:xfrm>
              <a:off x="-90352" y="709988"/>
              <a:ext cx="8825653" cy="5833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90353" y="1317836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90354" y="1928984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90355" y="2531229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90355" y="3126045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90356" y="3761771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90357" y="4370361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90358" y="4980566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0359" y="5589357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0360" y="6207607"/>
              <a:ext cx="8825653" cy="583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2250" kern="0" dirty="0">
                  <a:solidFill>
                    <a:srgbClr val="4472C4">
                      <a:lumMod val="75000"/>
                    </a:srgbClr>
                  </a:solidFill>
                  <a:latin typeface="HP001 4 hàng" panose="020B0603050302020204" pitchFamily="34" charset="0"/>
                </a:rPr>
                <a:t>ǮǮǮǮǮǮǮǮǮǮǮǮǮǮ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2935" y="9090"/>
            <a:ext cx="8277585" cy="32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vi-VN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1405255" y="621030"/>
            <a:ext cx="7453630" cy="3689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vi-VN" sz="2250" b="1" dirty="0">
                <a:solidFill>
                  <a:srgbClr val="7030A0"/>
                </a:solidFill>
                <a:latin typeface="HP001 4 hàng" panose="020B0603050302020204" pitchFamily="34" charset="0"/>
              </a:rPr>
              <a:t>Thứ </a:t>
            </a:r>
            <a:r>
              <a:rPr lang="en-US" sz="225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vi-VN" sz="225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r>
              <a:rPr lang="vi-VN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250" b="1" dirty="0">
                <a:solidFill>
                  <a:srgbClr val="7030A0"/>
                </a:solidFill>
                <a:latin typeface="HP001 4 hàng" panose="020B0603050302020204" pitchFamily="34" charset="0"/>
              </a:rPr>
              <a:t>ngày </a:t>
            </a:r>
            <a:r>
              <a:rPr lang="en-US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21</a:t>
            </a:r>
            <a:r>
              <a:rPr lang="vi-VN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250" b="1" dirty="0">
                <a:solidFill>
                  <a:srgbClr val="7030A0"/>
                </a:solidFill>
                <a:latin typeface="HP001 4 hàng" panose="020B0603050302020204" pitchFamily="34" charset="0"/>
              </a:rPr>
              <a:t>tháng </a:t>
            </a:r>
            <a:r>
              <a:rPr lang="vi-VN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10 </a:t>
            </a:r>
            <a:r>
              <a:rPr lang="vi-VN" sz="2250" b="1" dirty="0">
                <a:solidFill>
                  <a:srgbClr val="7030A0"/>
                </a:solidFill>
                <a:latin typeface="HP001 4 hàng" panose="020B0603050302020204" pitchFamily="34" charset="0"/>
              </a:rPr>
              <a:t>năm 2021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15598" y="775670"/>
            <a:ext cx="82557" cy="854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357822" y="1204760"/>
            <a:ext cx="82557" cy="854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450255" y="1670118"/>
            <a:ext cx="82557" cy="854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prstClr val="white"/>
              </a:solidFill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2398312" y="1465114"/>
            <a:ext cx="4666498" cy="4425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vi-VN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N</a:t>
            </a:r>
            <a:r>
              <a:rPr lang="en-US" sz="225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ghe</a:t>
            </a:r>
            <a:r>
              <a:rPr lang="vi-VN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250" b="1" dirty="0">
                <a:solidFill>
                  <a:srgbClr val="7030A0"/>
                </a:solidFill>
                <a:latin typeface="HP001 4 hàng" panose="020B0603050302020204" pitchFamily="34" charset="0"/>
              </a:rPr>
              <a:t>- viết: </a:t>
            </a:r>
            <a:r>
              <a:rPr lang="en-US" sz="225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Những</a:t>
            </a:r>
            <a:r>
              <a:rPr lang="en-US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hạt</a:t>
            </a:r>
            <a:r>
              <a:rPr lang="en-US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thóc</a:t>
            </a:r>
            <a:r>
              <a:rPr lang="en-US" sz="225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giống</a:t>
            </a:r>
            <a:endParaRPr lang="vi-VN" sz="225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27031" y="327838"/>
            <a:ext cx="3249" cy="4142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22935" y="341737"/>
            <a:ext cx="6499024" cy="313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064810" y="357424"/>
            <a:ext cx="3249" cy="4142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22935" y="4482599"/>
            <a:ext cx="6441875" cy="17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267" y="637086"/>
            <a:ext cx="1929483" cy="3263396"/>
          </a:xfrm>
          <a:prstGeom prst="rect">
            <a:avLst/>
          </a:prstGeom>
        </p:spPr>
      </p:pic>
      <p:pic>
        <p:nvPicPr>
          <p:cNvPr id="3076" name="Picture 4" descr="Hình ảnh Khung Hình Chữ Nhật, Clipart Hình Chữ Nhật, Khung, Hình Chữ Nhật 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95" t="51795" r="10943" b="26503"/>
          <a:stretch>
            <a:fillRect/>
          </a:stretch>
        </p:blipFill>
        <p:spPr bwMode="auto">
          <a:xfrm>
            <a:off x="5126959" y="2812742"/>
            <a:ext cx="2727485" cy="20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059668" y="1232870"/>
            <a:ext cx="82557" cy="854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500" y="1026983"/>
            <a:ext cx="1106463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50" b="1" dirty="0">
                <a:solidFill>
                  <a:srgbClr val="7030A0"/>
                </a:solidFill>
                <a:latin typeface="HP001 4 hàng" panose="020B0603050302020204" pitchFamily="34" charset="0"/>
              </a:rPr>
              <a:t> Lỗi</a:t>
            </a:r>
            <a:endParaRPr lang="en-US" sz="225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97754" y="1017413"/>
            <a:ext cx="1630539" cy="43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50" b="1" dirty="0">
                <a:solidFill>
                  <a:srgbClr val="7030A0"/>
                </a:solidFill>
                <a:latin typeface="HP001 4 hàng" panose="020B0603050302020204" pitchFamily="34" charset="0"/>
              </a:rPr>
              <a:t>Chính tả</a:t>
            </a:r>
            <a:endParaRPr lang="en-US" sz="225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2899410" y="23495"/>
            <a:ext cx="33445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altLang="en-US" sz="1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NI-Duff" charset="0"/>
                <a:cs typeface="VNI-Duff" charset="0"/>
                <a:sym typeface="+mn-ea"/>
              </a:rPr>
              <a:t>TRÖÔØNG TIEÅU HOÏC PHUÙ ÑÒNH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019233" y="937474"/>
            <a:ext cx="5620" cy="308024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5" grpId="0" bldLvl="0" animBg="1"/>
      <p:bldP spid="53" grpId="0" bldLvl="0" animBg="1"/>
      <p:bldP spid="16" grpId="0" bldLvl="0" animBg="1"/>
      <p:bldP spid="5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110" t="3380" r="5781" b="7109"/>
          <a:stretch>
            <a:fillRect/>
          </a:stretch>
        </p:blipFill>
        <p:spPr>
          <a:xfrm>
            <a:off x="252630" y="3292320"/>
            <a:ext cx="2005445" cy="185118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700460" y="1221726"/>
            <a:ext cx="5779045" cy="215726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28774" y="1893094"/>
            <a:ext cx="60483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Học sinh viết chính tả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(học sinh tự viết vào vở chính tả)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6686" y="1341376"/>
            <a:ext cx="817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a) Những chữ bị bỏ trống bắt đầu bằng</a:t>
            </a:r>
            <a:r>
              <a:rPr lang="vi-V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 l</a:t>
            </a:r>
            <a:r>
              <a:rPr 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hoặc </a:t>
            </a:r>
            <a:r>
              <a:rPr lang="vi-V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	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Hưng vẫn hí hoáy tự tìm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... 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giải cho bài toán mặc dù em có thể nhìn bài của bạn Dũng ngồi ngay bên cạnh. Ba tiếng trống báo hiệu hết giờ, </a:t>
            </a:r>
            <a:r>
              <a:rPr lang="vi-VN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Hưng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Calibri Light" panose="020F0302020204030204"/>
              </a:rPr>
              <a:t>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...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bài cho cô giáo. Em buồn, vì bài kiểm tra lần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.... 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có thể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 .... 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mất danh hiệu học sinh tiên tiến mà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...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vi-VN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nay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em vẫn giữ vững. Nhưng em thấy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....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 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thanh thản vì đã trung thực, tự trọng khi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.... 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bài.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0129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/47: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bị bỏ trống để hoàn chỉnh các đoạn văn dưới đây. Biết rằng:</a:t>
            </a:r>
            <a:endParaRPr lang="vi-VN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1763" y="1701238"/>
            <a:ext cx="612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7514" y="2495538"/>
            <a:ext cx="8034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4144" y="2937757"/>
            <a:ext cx="782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330" y="3312775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2153" y="3750921"/>
            <a:ext cx="8899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2361" y="4154186"/>
            <a:ext cx="9012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9207" y="2922624"/>
            <a:ext cx="805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6" y="1540012"/>
            <a:ext cx="82399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b) Những chữ bị bỏ trống có vần </a:t>
            </a:r>
            <a:r>
              <a:rPr lang="vi-V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en</a:t>
            </a:r>
            <a:r>
              <a:rPr 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hoặc </a:t>
            </a:r>
            <a:r>
              <a:rPr lang="vi-V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eng</a:t>
            </a:r>
            <a:r>
              <a:rPr 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	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Ngày hội, người người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……</a:t>
            </a:r>
            <a:r>
              <a:rPr 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chân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. Lan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…….</a:t>
            </a:r>
            <a:r>
              <a:rPr 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qua đám đông để về nhà. Tiếng xe điện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……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keng. Lan lên xe, thấy ngay một chiếc ví nhỏ màu nâu rơi ra từ chiếc túi của một bà cụ mặc áo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….</a:t>
            </a:r>
            <a:r>
              <a:rPr 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ấm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, choàng khăn nhung màu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…..  </a:t>
            </a:r>
            <a:r>
              <a:rPr 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 Cụ già không hề hay biết. Lan nhặt ví đưa cho cụ. Cụ mừng rỡ cầm ví,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….. 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7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em ngoan.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3672" y="1944874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73803" y="1944874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6462" y="2332892"/>
            <a:ext cx="8867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 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7350" y="3171001"/>
            <a:ext cx="6270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6635" y="3160610"/>
            <a:ext cx="7232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9055" y="4001829"/>
            <a:ext cx="9156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62850"/>
            <a:ext cx="9194006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2/47: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bị bỏ trống để hoàn chỉnh các đoạn văn dưới đây. Biết rằng:</a:t>
            </a:r>
            <a:endParaRPr lang="vi-VN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3616" y="11928"/>
            <a:ext cx="7970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u="sng" dirty="0" err="1" smtClean="0">
                <a:solidFill>
                  <a:srgbClr val="2888E1"/>
                </a:solidFill>
                <a:latin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solidFill>
                  <a:srgbClr val="2888E1"/>
                </a:solidFill>
                <a:latin typeface="Times New Roman" panose="02020603050405020304" pitchFamily="18" charset="0"/>
              </a:rPr>
              <a:t> 3/48: </a:t>
            </a:r>
            <a:r>
              <a:rPr lang="en-US" sz="3000" b="1" i="1" dirty="0" err="1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i="1" dirty="0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1" dirty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chứa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 hay n.</a:t>
            </a:r>
            <a:endParaRPr lang="vi-VN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5296" y="1027591"/>
            <a:ext cx="78243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Mẹ thì sống ở trên bờ</a:t>
            </a:r>
          </a:p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Con sinh ra lại sống nhờ dưới ao.</a:t>
            </a:r>
          </a:p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Có đuôi bơi lội lao xao</a:t>
            </a:r>
          </a:p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Mất đuôi tức khắc nhảy nhao lên bờ.</a:t>
            </a:r>
          </a:p>
          <a:p>
            <a:pPr algn="ctr"/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                                  (Là con gì ?)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48" t="13635" r="303" b="13637"/>
          <a:stretch>
            <a:fillRect/>
          </a:stretch>
        </p:blipFill>
        <p:spPr>
          <a:xfrm>
            <a:off x="416319" y="3428248"/>
            <a:ext cx="2545772" cy="1423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178" t="15778" r="9375" b="6971"/>
          <a:stretch>
            <a:fillRect/>
          </a:stretch>
        </p:blipFill>
        <p:spPr>
          <a:xfrm>
            <a:off x="6325595" y="3445427"/>
            <a:ext cx="2217031" cy="15086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3462712" y="3428248"/>
            <a:ext cx="2775857" cy="154298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endParaRPr lang="en-US" sz="3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5B467F-25A4-4177-B5D6-2F68DFFC1A43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教育-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412</Words>
  <Application>Microsoft Office PowerPoint</Application>
  <PresentationFormat>On-screen Show (16:9)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 Light</vt:lpstr>
      <vt:lpstr>Times New Roman</vt:lpstr>
      <vt:lpstr>华康少女文字W5</vt:lpstr>
      <vt:lpstr>VNI-Duff</vt:lpstr>
      <vt:lpstr>.VnTimeH</vt:lpstr>
      <vt:lpstr>HP001 4 hàng</vt:lpstr>
      <vt:lpstr>宋体</vt:lpstr>
      <vt:lpstr>Calibri</vt:lpstr>
      <vt:lpstr>DFPOP1-W9</vt:lpstr>
      <vt:lpstr>Office 主题</vt:lpstr>
      <vt:lpstr>1_Default Design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幼儿教育-18</dc:title>
  <dc:creator>Windows 用户</dc:creator>
  <cp:lastModifiedBy>Windows User</cp:lastModifiedBy>
  <cp:revision>66</cp:revision>
  <dcterms:created xsi:type="dcterms:W3CDTF">2015-12-05T09:26:00Z</dcterms:created>
  <dcterms:modified xsi:type="dcterms:W3CDTF">2021-10-25T13:47:53Z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  <property fmtid="{D5CDD505-2E9C-101B-9397-08002B2CF9AE}" pid="3" name="ICV">
    <vt:lpwstr>925FCEAE5F2C41E4A36E4A43EB977312</vt:lpwstr>
  </property>
</Properties>
</file>