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0" r:id="rId5"/>
    <p:sldId id="261" r:id="rId6"/>
    <p:sldId id="262" r:id="rId7"/>
    <p:sldId id="264" r:id="rId8"/>
    <p:sldId id="265" r:id="rId9"/>
    <p:sldId id="268" r:id="rId10"/>
    <p:sldId id="269" r:id="rId11"/>
  </p:sldIdLst>
  <p:sldSz cx="128016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426" y="108"/>
      </p:cViewPr>
      <p:guideLst>
        <p:guide orient="horz" pos="2160"/>
        <p:guide pos="40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610050A0-FE85-44B2-AFB5-76648A4F2FE3}" type="datetime10">
              <a:rPr lang="en-US" smtClean="0"/>
              <a:t>09:45</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2F71F141-3C70-4CD3-AA13-91C9B766AA4C}" type="slidenum">
              <a:rPr lang="en-US" smtClean="0"/>
              <a:t>‹#›</a:t>
            </a:fld>
            <a:endParaRPr lang="en-US"/>
          </a:p>
        </p:txBody>
      </p:sp>
    </p:spTree>
    <p:extLst>
      <p:ext uri="{BB962C8B-B14F-4D97-AF65-F5344CB8AC3E}">
        <p14:creationId xmlns:p14="http://schemas.microsoft.com/office/powerpoint/2010/main" val="385340498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BDDB863B-55E3-4BAA-8681-994BDE8A1960}" type="datetime10">
              <a:rPr lang="en-US" smtClean="0"/>
              <a:t>09:45</a:t>
            </a:fld>
            <a:endParaRPr lang="en-US"/>
          </a:p>
        </p:txBody>
      </p:sp>
      <p:sp>
        <p:nvSpPr>
          <p:cNvPr id="4" name="Slide Image Placeholder 3"/>
          <p:cNvSpPr>
            <a:spLocks noGrp="1" noRot="1" noChangeAspect="1"/>
          </p:cNvSpPr>
          <p:nvPr>
            <p:ph type="sldImg" idx="2"/>
          </p:nvPr>
        </p:nvSpPr>
        <p:spPr>
          <a:xfrm>
            <a:off x="2195513" y="525463"/>
            <a:ext cx="4905375"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A4FEDF2B-3684-413E-A70F-8A30E7B73E49}" type="slidenum">
              <a:rPr lang="en-US" smtClean="0"/>
              <a:t>‹#›</a:t>
            </a:fld>
            <a:endParaRPr lang="en-US"/>
          </a:p>
        </p:txBody>
      </p:sp>
    </p:spTree>
    <p:extLst>
      <p:ext uri="{BB962C8B-B14F-4D97-AF65-F5344CB8AC3E}">
        <p14:creationId xmlns:p14="http://schemas.microsoft.com/office/powerpoint/2010/main" val="379663399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2195513" y="525463"/>
            <a:ext cx="4905375" cy="2628900"/>
          </a:xfrm>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ADAA29-F0BF-47C6-AF70-3E29F90DBF33}" type="slidenum">
              <a:rPr lang="en-US" smtClean="0"/>
              <a:pPr/>
              <a:t>9</a:t>
            </a:fld>
            <a:endParaRPr lang="en-US" smtClean="0"/>
          </a:p>
        </p:txBody>
      </p:sp>
      <p:sp>
        <p:nvSpPr>
          <p:cNvPr id="2" name="Date Placeholder 1"/>
          <p:cNvSpPr>
            <a:spLocks noGrp="1"/>
          </p:cNvSpPr>
          <p:nvPr>
            <p:ph type="dt" idx="10"/>
          </p:nvPr>
        </p:nvSpPr>
        <p:spPr/>
        <p:txBody>
          <a:bodyPr/>
          <a:lstStyle/>
          <a:p>
            <a:fld id="{67AB771D-1C46-45F6-BBDE-2388888A8C63}" type="datetime10">
              <a:rPr lang="en-US" smtClean="0"/>
              <a:t>09:45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2130426"/>
            <a:ext cx="1088136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920240" y="3886200"/>
            <a:ext cx="896112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2C3C4E-7C08-4F84-ABE9-B956750F6CCA}" type="datetimeFigureOut">
              <a:rPr lang="en-US" smtClean="0"/>
              <a:t>28-Jul-22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81513-D27E-4C3E-8675-94F1087A2E73}" type="slidenum">
              <a:rPr lang="en-US" smtClean="0"/>
              <a:t>‹#›</a:t>
            </a:fld>
            <a:endParaRPr lang="en-US"/>
          </a:p>
        </p:txBody>
      </p:sp>
    </p:spTree>
    <p:extLst>
      <p:ext uri="{BB962C8B-B14F-4D97-AF65-F5344CB8AC3E}">
        <p14:creationId xmlns:p14="http://schemas.microsoft.com/office/powerpoint/2010/main" val="283666008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2C3C4E-7C08-4F84-ABE9-B956750F6CCA}" type="datetimeFigureOut">
              <a:rPr lang="en-US" smtClean="0"/>
              <a:t>28-Jul-22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81513-D27E-4C3E-8675-94F1087A2E73}" type="slidenum">
              <a:rPr lang="en-US" smtClean="0"/>
              <a:t>‹#›</a:t>
            </a:fld>
            <a:endParaRPr lang="en-US"/>
          </a:p>
        </p:txBody>
      </p:sp>
    </p:spTree>
    <p:extLst>
      <p:ext uri="{BB962C8B-B14F-4D97-AF65-F5344CB8AC3E}">
        <p14:creationId xmlns:p14="http://schemas.microsoft.com/office/powerpoint/2010/main" val="1841438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81160" y="274639"/>
            <a:ext cx="288036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0080" y="274639"/>
            <a:ext cx="842772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2C3C4E-7C08-4F84-ABE9-B956750F6CCA}" type="datetimeFigureOut">
              <a:rPr lang="en-US" smtClean="0"/>
              <a:t>28-Jul-22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81513-D27E-4C3E-8675-94F1087A2E73}" type="slidenum">
              <a:rPr lang="en-US" smtClean="0"/>
              <a:t>‹#›</a:t>
            </a:fld>
            <a:endParaRPr lang="en-US"/>
          </a:p>
        </p:txBody>
      </p:sp>
    </p:spTree>
    <p:extLst>
      <p:ext uri="{BB962C8B-B14F-4D97-AF65-F5344CB8AC3E}">
        <p14:creationId xmlns:p14="http://schemas.microsoft.com/office/powerpoint/2010/main" val="2415080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2C3C4E-7C08-4F84-ABE9-B956750F6CCA}" type="datetimeFigureOut">
              <a:rPr lang="en-US" smtClean="0"/>
              <a:t>28-Jul-22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81513-D27E-4C3E-8675-94F1087A2E73}" type="slidenum">
              <a:rPr lang="en-US" smtClean="0"/>
              <a:t>‹#›</a:t>
            </a:fld>
            <a:endParaRPr lang="en-US"/>
          </a:p>
        </p:txBody>
      </p:sp>
    </p:spTree>
    <p:extLst>
      <p:ext uri="{BB962C8B-B14F-4D97-AF65-F5344CB8AC3E}">
        <p14:creationId xmlns:p14="http://schemas.microsoft.com/office/powerpoint/2010/main" val="2419087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38" y="4406901"/>
            <a:ext cx="1088136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11238" y="2906713"/>
            <a:ext cx="1088136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2C3C4E-7C08-4F84-ABE9-B956750F6CCA}" type="datetimeFigureOut">
              <a:rPr lang="en-US" smtClean="0"/>
              <a:t>28-Jul-22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81513-D27E-4C3E-8675-94F1087A2E73}" type="slidenum">
              <a:rPr lang="en-US" smtClean="0"/>
              <a:t>‹#›</a:t>
            </a:fld>
            <a:endParaRPr lang="en-US"/>
          </a:p>
        </p:txBody>
      </p:sp>
    </p:spTree>
    <p:extLst>
      <p:ext uri="{BB962C8B-B14F-4D97-AF65-F5344CB8AC3E}">
        <p14:creationId xmlns:p14="http://schemas.microsoft.com/office/powerpoint/2010/main" val="2590649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0080" y="1600201"/>
            <a:ext cx="56540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07480" y="1600201"/>
            <a:ext cx="56540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2C3C4E-7C08-4F84-ABE9-B956750F6CCA}" type="datetimeFigureOut">
              <a:rPr lang="en-US" smtClean="0"/>
              <a:t>28-Jul-22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81513-D27E-4C3E-8675-94F1087A2E73}" type="slidenum">
              <a:rPr lang="en-US" smtClean="0"/>
              <a:t>‹#›</a:t>
            </a:fld>
            <a:endParaRPr lang="en-US"/>
          </a:p>
        </p:txBody>
      </p:sp>
    </p:spTree>
    <p:extLst>
      <p:ext uri="{BB962C8B-B14F-4D97-AF65-F5344CB8AC3E}">
        <p14:creationId xmlns:p14="http://schemas.microsoft.com/office/powerpoint/2010/main" val="2791309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40080" y="1535113"/>
            <a:ext cx="56562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40080" y="2174875"/>
            <a:ext cx="56562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03036" y="1535113"/>
            <a:ext cx="565848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03036" y="2174875"/>
            <a:ext cx="565848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2C3C4E-7C08-4F84-ABE9-B956750F6CCA}" type="datetimeFigureOut">
              <a:rPr lang="en-US" smtClean="0"/>
              <a:t>28-Jul-22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B81513-D27E-4C3E-8675-94F1087A2E73}" type="slidenum">
              <a:rPr lang="en-US" smtClean="0"/>
              <a:t>‹#›</a:t>
            </a:fld>
            <a:endParaRPr lang="en-US"/>
          </a:p>
        </p:txBody>
      </p:sp>
    </p:spTree>
    <p:extLst>
      <p:ext uri="{BB962C8B-B14F-4D97-AF65-F5344CB8AC3E}">
        <p14:creationId xmlns:p14="http://schemas.microsoft.com/office/powerpoint/2010/main" val="2973068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2C3C4E-7C08-4F84-ABE9-B956750F6CCA}" type="datetimeFigureOut">
              <a:rPr lang="en-US" smtClean="0"/>
              <a:t>28-Jul-22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B81513-D27E-4C3E-8675-94F1087A2E73}" type="slidenum">
              <a:rPr lang="en-US" smtClean="0"/>
              <a:t>‹#›</a:t>
            </a:fld>
            <a:endParaRPr lang="en-US"/>
          </a:p>
        </p:txBody>
      </p:sp>
    </p:spTree>
    <p:extLst>
      <p:ext uri="{BB962C8B-B14F-4D97-AF65-F5344CB8AC3E}">
        <p14:creationId xmlns:p14="http://schemas.microsoft.com/office/powerpoint/2010/main" val="896562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2C3C4E-7C08-4F84-ABE9-B956750F6CCA}" type="datetimeFigureOut">
              <a:rPr lang="en-US" smtClean="0"/>
              <a:t>28-Jul-22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B81513-D27E-4C3E-8675-94F1087A2E73}" type="slidenum">
              <a:rPr lang="en-US" smtClean="0"/>
              <a:t>‹#›</a:t>
            </a:fld>
            <a:endParaRPr lang="en-US"/>
          </a:p>
        </p:txBody>
      </p:sp>
    </p:spTree>
    <p:extLst>
      <p:ext uri="{BB962C8B-B14F-4D97-AF65-F5344CB8AC3E}">
        <p14:creationId xmlns:p14="http://schemas.microsoft.com/office/powerpoint/2010/main" val="2070842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1" y="273050"/>
            <a:ext cx="42116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05070" y="273051"/>
            <a:ext cx="71564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40081" y="1435101"/>
            <a:ext cx="42116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2C3C4E-7C08-4F84-ABE9-B956750F6CCA}" type="datetimeFigureOut">
              <a:rPr lang="en-US" smtClean="0"/>
              <a:t>28-Jul-22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81513-D27E-4C3E-8675-94F1087A2E73}" type="slidenum">
              <a:rPr lang="en-US" smtClean="0"/>
              <a:t>‹#›</a:t>
            </a:fld>
            <a:endParaRPr lang="en-US"/>
          </a:p>
        </p:txBody>
      </p:sp>
    </p:spTree>
    <p:extLst>
      <p:ext uri="{BB962C8B-B14F-4D97-AF65-F5344CB8AC3E}">
        <p14:creationId xmlns:p14="http://schemas.microsoft.com/office/powerpoint/2010/main" val="306482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203" y="4800600"/>
            <a:ext cx="768096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09203" y="612775"/>
            <a:ext cx="768096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509203" y="5367338"/>
            <a:ext cx="768096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2C3C4E-7C08-4F84-ABE9-B956750F6CCA}" type="datetimeFigureOut">
              <a:rPr lang="en-US" smtClean="0"/>
              <a:t>28-Jul-22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81513-D27E-4C3E-8675-94F1087A2E73}" type="slidenum">
              <a:rPr lang="en-US" smtClean="0"/>
              <a:t>‹#›</a:t>
            </a:fld>
            <a:endParaRPr lang="en-US"/>
          </a:p>
        </p:txBody>
      </p:sp>
    </p:spTree>
    <p:extLst>
      <p:ext uri="{BB962C8B-B14F-4D97-AF65-F5344CB8AC3E}">
        <p14:creationId xmlns:p14="http://schemas.microsoft.com/office/powerpoint/2010/main" val="1407940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274638"/>
            <a:ext cx="1152144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40080" y="1600201"/>
            <a:ext cx="1152144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0080" y="6356351"/>
            <a:ext cx="298704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2C3C4E-7C08-4F84-ABE9-B956750F6CCA}" type="datetimeFigureOut">
              <a:rPr lang="en-US" smtClean="0"/>
              <a:t>28-Jul-22</a:t>
            </a:fld>
            <a:endParaRPr lang="en-US"/>
          </a:p>
        </p:txBody>
      </p:sp>
      <p:sp>
        <p:nvSpPr>
          <p:cNvPr id="5" name="Footer Placeholder 4"/>
          <p:cNvSpPr>
            <a:spLocks noGrp="1"/>
          </p:cNvSpPr>
          <p:nvPr>
            <p:ph type="ftr" sz="quarter" idx="3"/>
          </p:nvPr>
        </p:nvSpPr>
        <p:spPr>
          <a:xfrm>
            <a:off x="4373880" y="6356351"/>
            <a:ext cx="405384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174480" y="6356351"/>
            <a:ext cx="298704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B81513-D27E-4C3E-8675-94F1087A2E73}" type="slidenum">
              <a:rPr lang="en-US" smtClean="0"/>
              <a:t>‹#›</a:t>
            </a:fld>
            <a:endParaRPr lang="en-US"/>
          </a:p>
        </p:txBody>
      </p:sp>
    </p:spTree>
    <p:extLst>
      <p:ext uri="{BB962C8B-B14F-4D97-AF65-F5344CB8AC3E}">
        <p14:creationId xmlns:p14="http://schemas.microsoft.com/office/powerpoint/2010/main" val="2913610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0" y="1143000"/>
            <a:ext cx="12801600" cy="1028700"/>
          </a:xfrm>
        </p:spPr>
        <p:txBody>
          <a:bodyPr/>
          <a:lstStyle/>
          <a:p>
            <a:pPr eaLnBrk="1" hangingPunct="1">
              <a:lnSpc>
                <a:spcPct val="90000"/>
              </a:lnSpc>
            </a:pPr>
            <a:r>
              <a:rPr lang="vi-VN" sz="2800" b="1" u="sng" dirty="0" smtClean="0"/>
              <a:t>Nhớ- viết</a:t>
            </a:r>
            <a:r>
              <a:rPr lang="vi-VN" sz="2800" b="1" dirty="0" smtClean="0"/>
              <a:t>: </a:t>
            </a:r>
            <a:r>
              <a:rPr lang="en-US" sz="2800" b="1" dirty="0" err="1" smtClean="0">
                <a:solidFill>
                  <a:srgbClr val="FF0000"/>
                </a:solidFill>
              </a:rPr>
              <a:t>Gà</a:t>
            </a:r>
            <a:r>
              <a:rPr lang="en-US" sz="2800" b="1" dirty="0" smtClean="0">
                <a:solidFill>
                  <a:srgbClr val="FF0000"/>
                </a:solidFill>
              </a:rPr>
              <a:t> </a:t>
            </a:r>
            <a:r>
              <a:rPr lang="vi-VN" sz="2800" b="1" dirty="0" smtClean="0">
                <a:solidFill>
                  <a:srgbClr val="FF0000"/>
                </a:solidFill>
              </a:rPr>
              <a:t>T</a:t>
            </a:r>
            <a:r>
              <a:rPr lang="en-US" sz="2800" b="1" dirty="0" err="1" smtClean="0">
                <a:solidFill>
                  <a:srgbClr val="FF0000"/>
                </a:solidFill>
              </a:rPr>
              <a:t>rống</a:t>
            </a:r>
            <a:r>
              <a:rPr lang="en-US" sz="2800" b="1" dirty="0" smtClean="0">
                <a:solidFill>
                  <a:srgbClr val="FF0000"/>
                </a:solidFill>
              </a:rPr>
              <a:t> </a:t>
            </a:r>
            <a:r>
              <a:rPr lang="en-US" sz="2800" b="1" dirty="0" err="1" smtClean="0">
                <a:solidFill>
                  <a:srgbClr val="FF0000"/>
                </a:solidFill>
              </a:rPr>
              <a:t>và</a:t>
            </a:r>
            <a:r>
              <a:rPr lang="en-US" sz="2800" b="1" dirty="0" smtClean="0">
                <a:solidFill>
                  <a:srgbClr val="FF0000"/>
                </a:solidFill>
              </a:rPr>
              <a:t> </a:t>
            </a:r>
            <a:r>
              <a:rPr lang="en-US" sz="2800" b="1" dirty="0" err="1" smtClean="0">
                <a:solidFill>
                  <a:srgbClr val="FF0000"/>
                </a:solidFill>
              </a:rPr>
              <a:t>Cáo</a:t>
            </a:r>
            <a:endParaRPr lang="en-US" sz="2800" b="1" dirty="0" smtClean="0">
              <a:solidFill>
                <a:srgbClr val="FF0000"/>
              </a:solidFill>
            </a:endParaRPr>
          </a:p>
          <a:p>
            <a:pPr eaLnBrk="1" hangingPunct="1">
              <a:lnSpc>
                <a:spcPct val="90000"/>
              </a:lnSpc>
            </a:pPr>
            <a:r>
              <a:rPr lang="en-US" sz="2600" b="1" dirty="0" smtClean="0"/>
              <a:t>(T</a:t>
            </a:r>
            <a:r>
              <a:rPr lang="vi-VN" sz="2600" b="1" dirty="0" smtClean="0"/>
              <a:t>ừ </a:t>
            </a:r>
            <a:r>
              <a:rPr lang="vi-VN" sz="2600" b="1" i="1" dirty="0" smtClean="0"/>
              <a:t>Nghe lời Cáo dụ thiệt hơn</a:t>
            </a:r>
            <a:r>
              <a:rPr lang="vi-VN" sz="2600" b="1" dirty="0" smtClean="0"/>
              <a:t>... đến hết)</a:t>
            </a:r>
            <a:endParaRPr lang="en-US" sz="2600" b="1" dirty="0" smtClean="0"/>
          </a:p>
          <a:p>
            <a:pPr eaLnBrk="1" hangingPunct="1">
              <a:lnSpc>
                <a:spcPct val="90000"/>
              </a:lnSpc>
            </a:pPr>
            <a:endParaRPr lang="en-US" sz="2800" b="1" dirty="0" smtClean="0">
              <a:solidFill>
                <a:srgbClr val="FF0000"/>
              </a:solidFill>
            </a:endParaRPr>
          </a:p>
          <a:p>
            <a:pPr eaLnBrk="1" hangingPunct="1">
              <a:lnSpc>
                <a:spcPct val="90000"/>
              </a:lnSpc>
            </a:pPr>
            <a:endParaRPr lang="en-US" sz="2800" b="1" dirty="0" smtClean="0">
              <a:solidFill>
                <a:srgbClr val="FF0000"/>
              </a:solidFill>
            </a:endParaRPr>
          </a:p>
          <a:p>
            <a:pPr eaLnBrk="1" hangingPunct="1">
              <a:lnSpc>
                <a:spcPct val="90000"/>
              </a:lnSpc>
            </a:pPr>
            <a:endParaRPr lang="en-US" sz="2800" b="1" dirty="0" smtClean="0">
              <a:solidFill>
                <a:srgbClr val="FF0000"/>
              </a:solidFill>
            </a:endParaRPr>
          </a:p>
        </p:txBody>
      </p:sp>
      <p:sp>
        <p:nvSpPr>
          <p:cNvPr id="4100" name="Rectangle 4"/>
          <p:cNvSpPr>
            <a:spLocks noChangeArrowheads="1"/>
          </p:cNvSpPr>
          <p:nvPr/>
        </p:nvSpPr>
        <p:spPr bwMode="auto">
          <a:xfrm>
            <a:off x="5862" y="442546"/>
            <a:ext cx="12801600" cy="914400"/>
          </a:xfrm>
          <a:prstGeom prst="rect">
            <a:avLst/>
          </a:prstGeom>
          <a:noFill/>
          <a:ln w="9525">
            <a:noFill/>
            <a:miter lim="800000"/>
            <a:headEnd/>
            <a:tailEnd/>
          </a:ln>
          <a:effectLst/>
        </p:spPr>
        <p:txBody>
          <a:bodyPr anchor="ctr"/>
          <a:lstStyle/>
          <a:p>
            <a:pPr algn="ctr"/>
            <a:r>
              <a:rPr lang="en-US" sz="2800" b="1" u="sng" dirty="0" err="1">
                <a:solidFill>
                  <a:schemeClr val="tx2"/>
                </a:solidFill>
                <a:latin typeface="Times New Roman" panose="02020603050405020304" pitchFamily="18" charset="0"/>
                <a:cs typeface="Times New Roman" panose="02020603050405020304" pitchFamily="18" charset="0"/>
              </a:rPr>
              <a:t>Chính</a:t>
            </a:r>
            <a:r>
              <a:rPr lang="en-US" sz="2800" b="1" u="sng" dirty="0">
                <a:solidFill>
                  <a:schemeClr val="tx2"/>
                </a:solidFill>
                <a:latin typeface="Times New Roman" panose="02020603050405020304" pitchFamily="18" charset="0"/>
                <a:cs typeface="Times New Roman" panose="02020603050405020304" pitchFamily="18" charset="0"/>
              </a:rPr>
              <a:t> </a:t>
            </a:r>
            <a:r>
              <a:rPr lang="en-US" sz="2800" b="1" u="sng" dirty="0" err="1">
                <a:solidFill>
                  <a:schemeClr val="tx2"/>
                </a:solidFill>
                <a:latin typeface="Times New Roman" panose="02020603050405020304" pitchFamily="18" charset="0"/>
                <a:cs typeface="Times New Roman" panose="02020603050405020304" pitchFamily="18" charset="0"/>
              </a:rPr>
              <a:t>tả</a:t>
            </a:r>
            <a:r>
              <a:rPr lang="en-US" sz="2800" b="1" u="sng" dirty="0">
                <a:solidFill>
                  <a:schemeClr val="tx2"/>
                </a:solidFill>
                <a:latin typeface="Times New Roman" panose="02020603050405020304" pitchFamily="18" charset="0"/>
                <a:cs typeface="Times New Roman" panose="02020603050405020304" pitchFamily="18" charset="0"/>
              </a:rPr>
              <a:t>:</a:t>
            </a:r>
          </a:p>
        </p:txBody>
      </p:sp>
      <p:sp>
        <p:nvSpPr>
          <p:cNvPr id="4102" name="Line 9"/>
          <p:cNvSpPr>
            <a:spLocks noChangeShapeType="1"/>
          </p:cNvSpPr>
          <p:nvPr/>
        </p:nvSpPr>
        <p:spPr bwMode="auto">
          <a:xfrm>
            <a:off x="0" y="6686550"/>
            <a:ext cx="12801600" cy="0"/>
          </a:xfrm>
          <a:prstGeom prst="line">
            <a:avLst/>
          </a:prstGeom>
          <a:noFill/>
          <a:ln w="57150" cmpd="thickThin">
            <a:solidFill>
              <a:schemeClr val="tx1"/>
            </a:solidFill>
            <a:round/>
            <a:headEnd/>
            <a:tailEnd/>
          </a:ln>
          <a:effectLst/>
        </p:spPr>
        <p:txBody>
          <a:bodyPr/>
          <a:lstStyle/>
          <a:p>
            <a:endParaRPr lang="en-US"/>
          </a:p>
        </p:txBody>
      </p:sp>
      <p:pic>
        <p:nvPicPr>
          <p:cNvPr id="4103" name="Picture 10" descr="dancing_mushrooms_ha"/>
          <p:cNvPicPr>
            <a:picLocks noChangeAspect="1" noChangeArrowheads="1" noCrop="1"/>
          </p:cNvPicPr>
          <p:nvPr/>
        </p:nvPicPr>
        <p:blipFill>
          <a:blip r:embed="rId2"/>
          <a:srcRect/>
          <a:stretch>
            <a:fillRect/>
          </a:stretch>
        </p:blipFill>
        <p:spPr bwMode="auto">
          <a:xfrm>
            <a:off x="320040" y="5140326"/>
            <a:ext cx="2880360" cy="1489075"/>
          </a:xfrm>
          <a:prstGeom prst="rect">
            <a:avLst/>
          </a:prstGeom>
          <a:noFill/>
          <a:ln w="9525">
            <a:noFill/>
            <a:miter lim="800000"/>
            <a:headEnd/>
            <a:tailEnd/>
          </a:ln>
        </p:spPr>
      </p:pic>
      <p:pic>
        <p:nvPicPr>
          <p:cNvPr id="4104" name="Picture 12" descr="C:\Users\MsHuong\Desktop\A.jpg"/>
          <p:cNvPicPr>
            <a:picLocks noChangeAspect="1" noChangeArrowheads="1"/>
          </p:cNvPicPr>
          <p:nvPr/>
        </p:nvPicPr>
        <p:blipFill>
          <a:blip r:embed="rId3"/>
          <a:srcRect/>
          <a:stretch>
            <a:fillRect/>
          </a:stretch>
        </p:blipFill>
        <p:spPr bwMode="auto">
          <a:xfrm>
            <a:off x="0" y="1905000"/>
            <a:ext cx="12801600" cy="4941888"/>
          </a:xfrm>
          <a:prstGeom prst="rect">
            <a:avLst/>
          </a:prstGeom>
          <a:noFill/>
          <a:ln w="9525">
            <a:noFill/>
            <a:miter lim="800000"/>
            <a:headEnd/>
            <a:tailEnd/>
          </a:ln>
        </p:spPr>
      </p:pic>
      <p:sp>
        <p:nvSpPr>
          <p:cNvPr id="13" name="Rectangle 2"/>
          <p:cNvSpPr txBox="1">
            <a:spLocks noChangeArrowheads="1"/>
          </p:cNvSpPr>
          <p:nvPr/>
        </p:nvSpPr>
        <p:spPr bwMode="auto">
          <a:xfrm>
            <a:off x="273368" y="2057400"/>
            <a:ext cx="12508230" cy="457200"/>
          </a:xfrm>
          <a:prstGeom prst="rect">
            <a:avLst/>
          </a:prstGeom>
          <a:noFill/>
          <a:ln w="9525">
            <a:noFill/>
            <a:miter lim="800000"/>
            <a:headEnd/>
            <a:tailEnd/>
          </a:ln>
          <a:effectLst/>
        </p:spPr>
        <p:txBody>
          <a:bodyPr/>
          <a:lstStyle/>
          <a:p>
            <a:pPr algn="ctr">
              <a:lnSpc>
                <a:spcPct val="90000"/>
              </a:lnSpc>
              <a:spcBef>
                <a:spcPct val="20000"/>
              </a:spcBef>
            </a:pPr>
            <a:r>
              <a:rPr lang="en-US" sz="2600" b="1">
                <a:latin typeface="Times New Roman" pitchFamily="18" charset="0"/>
                <a:cs typeface="Times New Roman" pitchFamily="18" charset="0"/>
              </a:rPr>
              <a:t>         </a:t>
            </a:r>
            <a:r>
              <a:rPr lang="vi-VN" sz="2800" b="1">
                <a:latin typeface="Times New Roman" pitchFamily="18" charset="0"/>
                <a:cs typeface="Times New Roman" pitchFamily="18" charset="0"/>
              </a:rPr>
              <a:t>Phân biệt vần ươn/ ương</a:t>
            </a:r>
          </a:p>
          <a:p>
            <a:pPr algn="ctr">
              <a:lnSpc>
                <a:spcPct val="90000"/>
              </a:lnSpc>
              <a:spcBef>
                <a:spcPct val="20000"/>
              </a:spcBef>
            </a:pPr>
            <a:endParaRPr lang="en-US" sz="2800" b="1">
              <a:solidFill>
                <a:srgbClr val="FF0000"/>
              </a:solidFill>
              <a:latin typeface="Times New Roman" pitchFamily="18" charset="0"/>
              <a:cs typeface="Times New Roman" pitchFamily="18" charset="0"/>
            </a:endParaRPr>
          </a:p>
        </p:txBody>
      </p:sp>
      <p:sp>
        <p:nvSpPr>
          <p:cNvPr id="8" name="Rectangle 4"/>
          <p:cNvSpPr>
            <a:spLocks noChangeArrowheads="1"/>
          </p:cNvSpPr>
          <p:nvPr/>
        </p:nvSpPr>
        <p:spPr bwMode="auto">
          <a:xfrm>
            <a:off x="-20002" y="43229"/>
            <a:ext cx="12801600" cy="914400"/>
          </a:xfrm>
          <a:prstGeom prst="rect">
            <a:avLst/>
          </a:prstGeom>
          <a:noFill/>
          <a:ln w="9525">
            <a:noFill/>
            <a:miter lim="800000"/>
            <a:headEnd/>
            <a:tailEnd/>
          </a:ln>
          <a:effectLst/>
        </p:spPr>
        <p:txBody>
          <a:bodyPr anchor="ctr"/>
          <a:lstStyle/>
          <a:p>
            <a:pPr algn="ctr"/>
            <a:r>
              <a:rPr lang="en-US" sz="2800" b="1" dirty="0" err="1" smtClean="0">
                <a:solidFill>
                  <a:schemeClr val="tx2"/>
                </a:solidFill>
                <a:latin typeface="Times New Roman" panose="02020603050405020304" pitchFamily="18" charset="0"/>
                <a:cs typeface="Times New Roman" panose="02020603050405020304" pitchFamily="18" charset="0"/>
              </a:rPr>
              <a:t>Thứ</a:t>
            </a:r>
            <a:r>
              <a:rPr lang="en-US" sz="2800" b="1" dirty="0" smtClean="0">
                <a:solidFill>
                  <a:schemeClr val="tx2"/>
                </a:solidFill>
                <a:latin typeface="Times New Roman" panose="02020603050405020304" pitchFamily="18" charset="0"/>
                <a:cs typeface="Times New Roman" panose="02020603050405020304" pitchFamily="18" charset="0"/>
              </a:rPr>
              <a:t> </a:t>
            </a:r>
            <a:r>
              <a:rPr lang="en-US" sz="2800" b="1" dirty="0" err="1" smtClean="0">
                <a:solidFill>
                  <a:schemeClr val="tx2"/>
                </a:solidFill>
                <a:latin typeface="Times New Roman" panose="02020603050405020304" pitchFamily="18" charset="0"/>
                <a:cs typeface="Times New Roman" panose="02020603050405020304" pitchFamily="18" charset="0"/>
              </a:rPr>
              <a:t>tư</a:t>
            </a:r>
            <a:r>
              <a:rPr lang="en-US" sz="2800" b="1" dirty="0" smtClean="0">
                <a:solidFill>
                  <a:schemeClr val="tx2"/>
                </a:solidFill>
                <a:latin typeface="Times New Roman" panose="02020603050405020304" pitchFamily="18" charset="0"/>
                <a:cs typeface="Times New Roman" panose="02020603050405020304" pitchFamily="18" charset="0"/>
              </a:rPr>
              <a:t> </a:t>
            </a:r>
            <a:r>
              <a:rPr lang="en-US" sz="2800" b="1" dirty="0" err="1" smtClean="0">
                <a:solidFill>
                  <a:schemeClr val="tx2"/>
                </a:solidFill>
                <a:latin typeface="Times New Roman" panose="02020603050405020304" pitchFamily="18" charset="0"/>
                <a:cs typeface="Times New Roman" panose="02020603050405020304" pitchFamily="18" charset="0"/>
              </a:rPr>
              <a:t>ngày</a:t>
            </a:r>
            <a:r>
              <a:rPr lang="en-US" sz="2800" b="1" dirty="0" smtClean="0">
                <a:solidFill>
                  <a:schemeClr val="tx2"/>
                </a:solidFill>
                <a:latin typeface="Times New Roman" panose="02020603050405020304" pitchFamily="18" charset="0"/>
                <a:cs typeface="Times New Roman" panose="02020603050405020304" pitchFamily="18" charset="0"/>
              </a:rPr>
              <a:t> 10 </a:t>
            </a:r>
            <a:r>
              <a:rPr lang="en-US" sz="2800" b="1" dirty="0" err="1" smtClean="0">
                <a:solidFill>
                  <a:schemeClr val="tx2"/>
                </a:solidFill>
                <a:latin typeface="Times New Roman" panose="02020603050405020304" pitchFamily="18" charset="0"/>
                <a:cs typeface="Times New Roman" panose="02020603050405020304" pitchFamily="18" charset="0"/>
              </a:rPr>
              <a:t>tháng</a:t>
            </a:r>
            <a:r>
              <a:rPr lang="en-US" sz="2800" b="1" dirty="0" smtClean="0">
                <a:solidFill>
                  <a:schemeClr val="tx2"/>
                </a:solidFill>
                <a:latin typeface="Times New Roman" panose="02020603050405020304" pitchFamily="18" charset="0"/>
                <a:cs typeface="Times New Roman" panose="02020603050405020304" pitchFamily="18" charset="0"/>
              </a:rPr>
              <a:t> 11 </a:t>
            </a:r>
            <a:r>
              <a:rPr lang="en-US" sz="2800" b="1" dirty="0" err="1" smtClean="0">
                <a:solidFill>
                  <a:schemeClr val="tx2"/>
                </a:solidFill>
                <a:latin typeface="Times New Roman" panose="02020603050405020304" pitchFamily="18" charset="0"/>
                <a:cs typeface="Times New Roman" panose="02020603050405020304" pitchFamily="18" charset="0"/>
              </a:rPr>
              <a:t>năm</a:t>
            </a:r>
            <a:r>
              <a:rPr lang="en-US" sz="2800" b="1" dirty="0" smtClean="0">
                <a:solidFill>
                  <a:schemeClr val="tx2"/>
                </a:solidFill>
                <a:latin typeface="Times New Roman" panose="02020603050405020304" pitchFamily="18" charset="0"/>
                <a:cs typeface="Times New Roman" panose="02020603050405020304" pitchFamily="18" charset="0"/>
              </a:rPr>
              <a:t> 2021</a:t>
            </a:r>
            <a:endParaRPr lang="en-US" sz="2800" b="1"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4981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animEffect transition="in" filter="blinds(horizontal)">
                                      <p:cBhvr>
                                        <p:cTn id="7" dur="500"/>
                                        <p:tgtEl>
                                          <p:spTgt spid="9218">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9218">
                                            <p:txEl>
                                              <p:pRg st="1" end="1"/>
                                            </p:txEl>
                                          </p:spTgt>
                                        </p:tgtEl>
                                        <p:attrNameLst>
                                          <p:attrName>style.visibility</p:attrName>
                                        </p:attrNameLst>
                                      </p:cBhvr>
                                      <p:to>
                                        <p:strVal val="visible"/>
                                      </p:to>
                                    </p:set>
                                    <p:animEffect transition="in" filter="blinds(horizontal)">
                                      <p:cBhvr>
                                        <p:cTn id="10" dur="500"/>
                                        <p:tgtEl>
                                          <p:spTgt spid="9218">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Effect transition="in" filter="blinds(horizontal)">
                                      <p:cBhvr>
                                        <p:cTn id="13"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6" descr="C:\Users\MsHuong\Desktop\j.jpg"/>
          <p:cNvPicPr>
            <a:picLocks noChangeAspect="1" noChangeArrowheads="1"/>
          </p:cNvPicPr>
          <p:nvPr/>
        </p:nvPicPr>
        <p:blipFill>
          <a:blip r:embed="rId2"/>
          <a:srcRect/>
          <a:stretch>
            <a:fillRect/>
          </a:stretch>
        </p:blipFill>
        <p:spPr bwMode="auto">
          <a:xfrm>
            <a:off x="0" y="0"/>
            <a:ext cx="6400800" cy="3276600"/>
          </a:xfrm>
          <a:prstGeom prst="rect">
            <a:avLst/>
          </a:prstGeom>
          <a:noFill/>
          <a:ln w="9525">
            <a:noFill/>
            <a:miter lim="800000"/>
            <a:headEnd/>
            <a:tailEnd/>
          </a:ln>
        </p:spPr>
      </p:pic>
      <p:pic>
        <p:nvPicPr>
          <p:cNvPr id="16387" name="Picture 7" descr="C:\Users\MsHuong\Desktop\20695086-images1310571_bay.jpg"/>
          <p:cNvPicPr>
            <a:picLocks noChangeAspect="1" noChangeArrowheads="1"/>
          </p:cNvPicPr>
          <p:nvPr/>
        </p:nvPicPr>
        <p:blipFill>
          <a:blip r:embed="rId3"/>
          <a:srcRect/>
          <a:stretch>
            <a:fillRect/>
          </a:stretch>
        </p:blipFill>
        <p:spPr bwMode="auto">
          <a:xfrm>
            <a:off x="0" y="3284538"/>
            <a:ext cx="6400800" cy="3581400"/>
          </a:xfrm>
          <a:prstGeom prst="rect">
            <a:avLst/>
          </a:prstGeom>
          <a:noFill/>
          <a:ln w="9525">
            <a:noFill/>
            <a:miter lim="800000"/>
            <a:headEnd/>
            <a:tailEnd/>
          </a:ln>
        </p:spPr>
      </p:pic>
      <p:pic>
        <p:nvPicPr>
          <p:cNvPr id="16388" name="Picture 8" descr="C:\Users\MsHuong\Desktop\ngoc2212009.jpg"/>
          <p:cNvPicPr>
            <a:picLocks noChangeAspect="1" noChangeArrowheads="1"/>
          </p:cNvPicPr>
          <p:nvPr/>
        </p:nvPicPr>
        <p:blipFill>
          <a:blip r:embed="rId4"/>
          <a:srcRect/>
          <a:stretch>
            <a:fillRect/>
          </a:stretch>
        </p:blipFill>
        <p:spPr bwMode="auto">
          <a:xfrm>
            <a:off x="6398578" y="3284538"/>
            <a:ext cx="6400800" cy="3573462"/>
          </a:xfrm>
          <a:prstGeom prst="rect">
            <a:avLst/>
          </a:prstGeom>
          <a:noFill/>
          <a:ln w="9525">
            <a:noFill/>
            <a:miter lim="800000"/>
            <a:headEnd/>
            <a:tailEnd/>
          </a:ln>
        </p:spPr>
      </p:pic>
      <p:pic>
        <p:nvPicPr>
          <p:cNvPr id="16389" name="Picture 9" descr="C:\Users\MsHuong\Desktop\avatar.jpg"/>
          <p:cNvPicPr>
            <a:picLocks noChangeAspect="1" noChangeArrowheads="1"/>
          </p:cNvPicPr>
          <p:nvPr/>
        </p:nvPicPr>
        <p:blipFill>
          <a:blip r:embed="rId5"/>
          <a:srcRect/>
          <a:stretch>
            <a:fillRect/>
          </a:stretch>
        </p:blipFill>
        <p:spPr bwMode="auto">
          <a:xfrm>
            <a:off x="6400800" y="0"/>
            <a:ext cx="6400800" cy="3276600"/>
          </a:xfrm>
          <a:prstGeom prst="rect">
            <a:avLst/>
          </a:prstGeom>
          <a:noFill/>
          <a:ln w="9525">
            <a:noFill/>
            <a:miter lim="800000"/>
            <a:headEnd/>
            <a:tailEnd/>
          </a:ln>
        </p:spPr>
      </p:pic>
    </p:spTree>
    <p:extLst>
      <p:ext uri="{BB962C8B-B14F-4D97-AF65-F5344CB8AC3E}">
        <p14:creationId xmlns:p14="http://schemas.microsoft.com/office/powerpoint/2010/main" val="4089298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MsHuong\Desktop\eMindMaps3.bmp"/>
          <p:cNvPicPr>
            <a:picLocks noGrp="1" noChangeAspect="1" noChangeArrowheads="1"/>
          </p:cNvPicPr>
          <p:nvPr>
            <p:ph idx="1"/>
          </p:nvPr>
        </p:nvPicPr>
        <p:blipFill>
          <a:blip r:embed="rId2"/>
          <a:srcRect/>
          <a:stretch>
            <a:fillRect/>
          </a:stretch>
        </p:blipFill>
        <p:spPr>
          <a:xfrm>
            <a:off x="1093470" y="1752600"/>
            <a:ext cx="10614660" cy="4953000"/>
          </a:xfrm>
          <a:noFill/>
        </p:spPr>
      </p:pic>
      <p:sp>
        <p:nvSpPr>
          <p:cNvPr id="4" name="Rectangle 2"/>
          <p:cNvSpPr txBox="1">
            <a:spLocks noChangeArrowheads="1"/>
          </p:cNvSpPr>
          <p:nvPr/>
        </p:nvSpPr>
        <p:spPr>
          <a:xfrm>
            <a:off x="0" y="1143000"/>
            <a:ext cx="12801600" cy="10287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90000"/>
              </a:lnSpc>
              <a:buNone/>
            </a:pPr>
            <a:r>
              <a:rPr lang="vi-VN" sz="2800" b="1" u="sng" dirty="0" smtClean="0"/>
              <a:t>Nhớ- viết</a:t>
            </a:r>
            <a:r>
              <a:rPr lang="vi-VN" sz="2800" b="1" dirty="0" smtClean="0"/>
              <a:t>: </a:t>
            </a:r>
            <a:r>
              <a:rPr lang="en-US" sz="2800" b="1" dirty="0" err="1" smtClean="0">
                <a:solidFill>
                  <a:srgbClr val="FF0000"/>
                </a:solidFill>
              </a:rPr>
              <a:t>Gà</a:t>
            </a:r>
            <a:r>
              <a:rPr lang="en-US" sz="2800" b="1" dirty="0" smtClean="0">
                <a:solidFill>
                  <a:srgbClr val="FF0000"/>
                </a:solidFill>
              </a:rPr>
              <a:t> </a:t>
            </a:r>
            <a:r>
              <a:rPr lang="vi-VN" sz="2800" b="1" dirty="0" smtClean="0">
                <a:solidFill>
                  <a:srgbClr val="FF0000"/>
                </a:solidFill>
              </a:rPr>
              <a:t>T</a:t>
            </a:r>
            <a:r>
              <a:rPr lang="en-US" sz="2800" b="1" dirty="0" err="1" smtClean="0">
                <a:solidFill>
                  <a:srgbClr val="FF0000"/>
                </a:solidFill>
              </a:rPr>
              <a:t>rống</a:t>
            </a:r>
            <a:r>
              <a:rPr lang="en-US" sz="2800" b="1" dirty="0" smtClean="0">
                <a:solidFill>
                  <a:srgbClr val="FF0000"/>
                </a:solidFill>
              </a:rPr>
              <a:t> </a:t>
            </a:r>
            <a:r>
              <a:rPr lang="en-US" sz="2800" b="1" dirty="0" err="1" smtClean="0">
                <a:solidFill>
                  <a:srgbClr val="FF0000"/>
                </a:solidFill>
              </a:rPr>
              <a:t>và</a:t>
            </a:r>
            <a:r>
              <a:rPr lang="en-US" sz="2800" b="1" dirty="0" smtClean="0">
                <a:solidFill>
                  <a:srgbClr val="FF0000"/>
                </a:solidFill>
              </a:rPr>
              <a:t> </a:t>
            </a:r>
            <a:r>
              <a:rPr lang="en-US" sz="2800" b="1" dirty="0" err="1" smtClean="0">
                <a:solidFill>
                  <a:srgbClr val="FF0000"/>
                </a:solidFill>
              </a:rPr>
              <a:t>Cáo</a:t>
            </a:r>
            <a:endParaRPr lang="en-US" sz="2800" b="1" dirty="0" smtClean="0">
              <a:solidFill>
                <a:srgbClr val="FF0000"/>
              </a:solidFill>
            </a:endParaRPr>
          </a:p>
          <a:p>
            <a:pPr algn="ctr">
              <a:lnSpc>
                <a:spcPct val="90000"/>
              </a:lnSpc>
            </a:pPr>
            <a:endParaRPr lang="en-US" sz="2800" b="1" dirty="0" smtClean="0">
              <a:solidFill>
                <a:srgbClr val="FF0000"/>
              </a:solidFill>
            </a:endParaRPr>
          </a:p>
          <a:p>
            <a:pPr algn="ctr">
              <a:lnSpc>
                <a:spcPct val="90000"/>
              </a:lnSpc>
            </a:pPr>
            <a:endParaRPr lang="en-US" sz="2800" b="1" dirty="0" smtClean="0">
              <a:solidFill>
                <a:srgbClr val="FF0000"/>
              </a:solidFill>
            </a:endParaRPr>
          </a:p>
          <a:p>
            <a:pPr algn="ctr">
              <a:lnSpc>
                <a:spcPct val="90000"/>
              </a:lnSpc>
            </a:pPr>
            <a:endParaRPr lang="en-US" sz="2800" b="1" dirty="0" smtClean="0">
              <a:solidFill>
                <a:srgbClr val="FF0000"/>
              </a:solidFill>
            </a:endParaRPr>
          </a:p>
        </p:txBody>
      </p:sp>
      <p:sp>
        <p:nvSpPr>
          <p:cNvPr id="5" name="Rectangle 4"/>
          <p:cNvSpPr>
            <a:spLocks noChangeArrowheads="1"/>
          </p:cNvSpPr>
          <p:nvPr/>
        </p:nvSpPr>
        <p:spPr bwMode="auto">
          <a:xfrm>
            <a:off x="5862" y="442546"/>
            <a:ext cx="12801600" cy="914400"/>
          </a:xfrm>
          <a:prstGeom prst="rect">
            <a:avLst/>
          </a:prstGeom>
          <a:noFill/>
          <a:ln w="9525">
            <a:noFill/>
            <a:miter lim="800000"/>
            <a:headEnd/>
            <a:tailEnd/>
          </a:ln>
          <a:effectLst/>
        </p:spPr>
        <p:txBody>
          <a:bodyPr anchor="ctr"/>
          <a:lstStyle/>
          <a:p>
            <a:pPr algn="ctr"/>
            <a:r>
              <a:rPr lang="en-US" sz="2800" b="1" u="sng" dirty="0" err="1">
                <a:solidFill>
                  <a:schemeClr val="tx2"/>
                </a:solidFill>
                <a:latin typeface="Times New Roman" panose="02020603050405020304" pitchFamily="18" charset="0"/>
                <a:cs typeface="Times New Roman" panose="02020603050405020304" pitchFamily="18" charset="0"/>
              </a:rPr>
              <a:t>Chính</a:t>
            </a:r>
            <a:r>
              <a:rPr lang="en-US" sz="2800" b="1" u="sng" dirty="0">
                <a:solidFill>
                  <a:schemeClr val="tx2"/>
                </a:solidFill>
                <a:latin typeface="Times New Roman" panose="02020603050405020304" pitchFamily="18" charset="0"/>
                <a:cs typeface="Times New Roman" panose="02020603050405020304" pitchFamily="18" charset="0"/>
              </a:rPr>
              <a:t> </a:t>
            </a:r>
            <a:r>
              <a:rPr lang="en-US" sz="2800" b="1" u="sng" dirty="0" err="1">
                <a:solidFill>
                  <a:schemeClr val="tx2"/>
                </a:solidFill>
                <a:latin typeface="Times New Roman" panose="02020603050405020304" pitchFamily="18" charset="0"/>
                <a:cs typeface="Times New Roman" panose="02020603050405020304" pitchFamily="18" charset="0"/>
              </a:rPr>
              <a:t>tả</a:t>
            </a:r>
            <a:r>
              <a:rPr lang="en-US" sz="2800" b="1" u="sng" dirty="0">
                <a:solidFill>
                  <a:schemeClr val="tx2"/>
                </a:solidFill>
                <a:latin typeface="Times New Roman" panose="02020603050405020304" pitchFamily="18" charset="0"/>
                <a:cs typeface="Times New Roman" panose="02020603050405020304" pitchFamily="18" charset="0"/>
              </a:rPr>
              <a:t>:</a:t>
            </a:r>
          </a:p>
        </p:txBody>
      </p:sp>
      <p:sp>
        <p:nvSpPr>
          <p:cNvPr id="6" name="Rectangle 2"/>
          <p:cNvSpPr txBox="1">
            <a:spLocks noChangeArrowheads="1"/>
          </p:cNvSpPr>
          <p:nvPr/>
        </p:nvSpPr>
        <p:spPr bwMode="auto">
          <a:xfrm>
            <a:off x="146685" y="1542317"/>
            <a:ext cx="12508230" cy="457200"/>
          </a:xfrm>
          <a:prstGeom prst="rect">
            <a:avLst/>
          </a:prstGeom>
          <a:noFill/>
          <a:ln w="9525">
            <a:noFill/>
            <a:miter lim="800000"/>
            <a:headEnd/>
            <a:tailEnd/>
          </a:ln>
          <a:effectLst/>
        </p:spPr>
        <p:txBody>
          <a:bodyPr/>
          <a:lstStyle/>
          <a:p>
            <a:pPr algn="ctr">
              <a:lnSpc>
                <a:spcPct val="90000"/>
              </a:lnSpc>
              <a:spcBef>
                <a:spcPct val="20000"/>
              </a:spcBef>
            </a:pPr>
            <a:r>
              <a:rPr lang="en-US" sz="2600" b="1" dirty="0">
                <a:latin typeface="Times New Roman" pitchFamily="18" charset="0"/>
                <a:cs typeface="Times New Roman" pitchFamily="18" charset="0"/>
              </a:rPr>
              <a:t>         </a:t>
            </a:r>
            <a:r>
              <a:rPr lang="vi-VN" sz="2800" b="1" dirty="0">
                <a:latin typeface="Times New Roman" pitchFamily="18" charset="0"/>
                <a:cs typeface="Times New Roman" pitchFamily="18" charset="0"/>
              </a:rPr>
              <a:t>Phân biệt vần ươn/ ương</a:t>
            </a:r>
          </a:p>
          <a:p>
            <a:pPr algn="ctr">
              <a:lnSpc>
                <a:spcPct val="90000"/>
              </a:lnSpc>
              <a:spcBef>
                <a:spcPct val="20000"/>
              </a:spcBef>
            </a:pPr>
            <a:endParaRPr lang="en-US" sz="2800" b="1" dirty="0">
              <a:solidFill>
                <a:srgbClr val="FF0000"/>
              </a:solidFill>
              <a:latin typeface="Times New Roman" pitchFamily="18" charset="0"/>
              <a:cs typeface="Times New Roman" pitchFamily="18" charset="0"/>
            </a:endParaRPr>
          </a:p>
        </p:txBody>
      </p:sp>
      <p:sp>
        <p:nvSpPr>
          <p:cNvPr id="7" name="Rectangle 4"/>
          <p:cNvSpPr>
            <a:spLocks noChangeArrowheads="1"/>
          </p:cNvSpPr>
          <p:nvPr/>
        </p:nvSpPr>
        <p:spPr bwMode="auto">
          <a:xfrm>
            <a:off x="-20002" y="43229"/>
            <a:ext cx="12801600" cy="914400"/>
          </a:xfrm>
          <a:prstGeom prst="rect">
            <a:avLst/>
          </a:prstGeom>
          <a:noFill/>
          <a:ln w="9525">
            <a:noFill/>
            <a:miter lim="800000"/>
            <a:headEnd/>
            <a:tailEnd/>
          </a:ln>
          <a:effectLst/>
        </p:spPr>
        <p:txBody>
          <a:bodyPr anchor="ctr"/>
          <a:lstStyle/>
          <a:p>
            <a:pPr algn="ctr"/>
            <a:r>
              <a:rPr lang="en-US" sz="2800" b="1" dirty="0" err="1" smtClean="0">
                <a:solidFill>
                  <a:schemeClr val="tx2"/>
                </a:solidFill>
                <a:latin typeface="Times New Roman" panose="02020603050405020304" pitchFamily="18" charset="0"/>
                <a:cs typeface="Times New Roman" panose="02020603050405020304" pitchFamily="18" charset="0"/>
              </a:rPr>
              <a:t>Thứ</a:t>
            </a:r>
            <a:r>
              <a:rPr lang="en-US" sz="2800" b="1" dirty="0" smtClean="0">
                <a:solidFill>
                  <a:schemeClr val="tx2"/>
                </a:solidFill>
                <a:latin typeface="Times New Roman" panose="02020603050405020304" pitchFamily="18" charset="0"/>
                <a:cs typeface="Times New Roman" panose="02020603050405020304" pitchFamily="18" charset="0"/>
              </a:rPr>
              <a:t> </a:t>
            </a:r>
            <a:r>
              <a:rPr lang="en-US" sz="2800" b="1" dirty="0" err="1" smtClean="0">
                <a:solidFill>
                  <a:schemeClr val="tx2"/>
                </a:solidFill>
                <a:latin typeface="Times New Roman" panose="02020603050405020304" pitchFamily="18" charset="0"/>
                <a:cs typeface="Times New Roman" panose="02020603050405020304" pitchFamily="18" charset="0"/>
              </a:rPr>
              <a:t>tư</a:t>
            </a:r>
            <a:r>
              <a:rPr lang="en-US" sz="2800" b="1" dirty="0" smtClean="0">
                <a:solidFill>
                  <a:schemeClr val="tx2"/>
                </a:solidFill>
                <a:latin typeface="Times New Roman" panose="02020603050405020304" pitchFamily="18" charset="0"/>
                <a:cs typeface="Times New Roman" panose="02020603050405020304" pitchFamily="18" charset="0"/>
              </a:rPr>
              <a:t> </a:t>
            </a:r>
            <a:r>
              <a:rPr lang="en-US" sz="2800" b="1" dirty="0" err="1" smtClean="0">
                <a:solidFill>
                  <a:schemeClr val="tx2"/>
                </a:solidFill>
                <a:latin typeface="Times New Roman" panose="02020603050405020304" pitchFamily="18" charset="0"/>
                <a:cs typeface="Times New Roman" panose="02020603050405020304" pitchFamily="18" charset="0"/>
              </a:rPr>
              <a:t>ngày</a:t>
            </a:r>
            <a:r>
              <a:rPr lang="en-US" sz="2800" b="1" dirty="0" smtClean="0">
                <a:solidFill>
                  <a:schemeClr val="tx2"/>
                </a:solidFill>
                <a:latin typeface="Times New Roman" panose="02020603050405020304" pitchFamily="18" charset="0"/>
                <a:cs typeface="Times New Roman" panose="02020603050405020304" pitchFamily="18" charset="0"/>
              </a:rPr>
              <a:t> 10 </a:t>
            </a:r>
            <a:r>
              <a:rPr lang="en-US" sz="2800" b="1" dirty="0" err="1" smtClean="0">
                <a:solidFill>
                  <a:schemeClr val="tx2"/>
                </a:solidFill>
                <a:latin typeface="Times New Roman" panose="02020603050405020304" pitchFamily="18" charset="0"/>
                <a:cs typeface="Times New Roman" panose="02020603050405020304" pitchFamily="18" charset="0"/>
              </a:rPr>
              <a:t>tháng</a:t>
            </a:r>
            <a:r>
              <a:rPr lang="en-US" sz="2800" b="1" dirty="0" smtClean="0">
                <a:solidFill>
                  <a:schemeClr val="tx2"/>
                </a:solidFill>
                <a:latin typeface="Times New Roman" panose="02020603050405020304" pitchFamily="18" charset="0"/>
                <a:cs typeface="Times New Roman" panose="02020603050405020304" pitchFamily="18" charset="0"/>
              </a:rPr>
              <a:t> 11 </a:t>
            </a:r>
            <a:r>
              <a:rPr lang="en-US" sz="2800" b="1" dirty="0" err="1" smtClean="0">
                <a:solidFill>
                  <a:schemeClr val="tx2"/>
                </a:solidFill>
                <a:latin typeface="Times New Roman" panose="02020603050405020304" pitchFamily="18" charset="0"/>
                <a:cs typeface="Times New Roman" panose="02020603050405020304" pitchFamily="18" charset="0"/>
              </a:rPr>
              <a:t>năm</a:t>
            </a:r>
            <a:r>
              <a:rPr lang="en-US" sz="2800" b="1" dirty="0" smtClean="0">
                <a:solidFill>
                  <a:schemeClr val="tx2"/>
                </a:solidFill>
                <a:latin typeface="Times New Roman" panose="02020603050405020304" pitchFamily="18" charset="0"/>
                <a:cs typeface="Times New Roman" panose="02020603050405020304" pitchFamily="18" charset="0"/>
              </a:rPr>
              <a:t> 2021</a:t>
            </a:r>
            <a:endParaRPr lang="en-US" sz="2800" b="1"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809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blinds(horizontal)">
                                      <p:cBhvr>
                                        <p:cTn id="10"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subTitle" idx="1"/>
          </p:nvPr>
        </p:nvSpPr>
        <p:spPr>
          <a:xfrm>
            <a:off x="60008" y="236538"/>
            <a:ext cx="12801600" cy="2578100"/>
          </a:xfrm>
        </p:spPr>
        <p:txBody>
          <a:bodyPr>
            <a:normAutofit/>
          </a:bodyPr>
          <a:lstStyle/>
          <a:p>
            <a:pPr>
              <a:spcBef>
                <a:spcPct val="50000"/>
              </a:spcBef>
            </a:pPr>
            <a:r>
              <a:rPr lang="en-US" sz="2800" b="1" u="sng" smtClean="0">
                <a:solidFill>
                  <a:schemeClr val="tx1"/>
                </a:solidFill>
              </a:rPr>
              <a:t>Chính tả:</a:t>
            </a:r>
            <a:r>
              <a:rPr lang="en-US" sz="2800" b="1" smtClean="0">
                <a:solidFill>
                  <a:schemeClr val="tx1"/>
                </a:solidFill>
              </a:rPr>
              <a:t> </a:t>
            </a:r>
          </a:p>
          <a:p>
            <a:pPr>
              <a:lnSpc>
                <a:spcPct val="80000"/>
              </a:lnSpc>
            </a:pPr>
            <a:r>
              <a:rPr lang="en-US" sz="2800" b="1" u="sng" smtClean="0">
                <a:solidFill>
                  <a:schemeClr val="tx1"/>
                </a:solidFill>
              </a:rPr>
              <a:t>Nhớ- viết</a:t>
            </a:r>
            <a:r>
              <a:rPr lang="en-US" sz="2800" b="1" smtClean="0">
                <a:solidFill>
                  <a:schemeClr val="tx1"/>
                </a:solidFill>
              </a:rPr>
              <a:t>: </a:t>
            </a:r>
            <a:r>
              <a:rPr lang="vi-VN" sz="2800" b="1" smtClean="0">
                <a:solidFill>
                  <a:schemeClr val="tx1"/>
                </a:solidFill>
              </a:rPr>
              <a:t>Gà Trống và Cáo</a:t>
            </a:r>
          </a:p>
          <a:p>
            <a:pPr>
              <a:lnSpc>
                <a:spcPct val="80000"/>
              </a:lnSpc>
            </a:pPr>
            <a:r>
              <a:rPr lang="vi-VN" sz="2800" b="1" smtClean="0">
                <a:solidFill>
                  <a:schemeClr val="tx1"/>
                </a:solidFill>
              </a:rPr>
              <a:t>(Từ </a:t>
            </a:r>
            <a:r>
              <a:rPr lang="vi-VN" sz="2800" b="1" i="1" smtClean="0">
                <a:solidFill>
                  <a:schemeClr val="tx1"/>
                </a:solidFill>
              </a:rPr>
              <a:t>Nghe lời Cáo dụ thiệt hơn</a:t>
            </a:r>
            <a:r>
              <a:rPr lang="vi-VN" sz="2800" b="1" smtClean="0">
                <a:solidFill>
                  <a:schemeClr val="tx1"/>
                </a:solidFill>
              </a:rPr>
              <a:t>... đến hết)</a:t>
            </a:r>
            <a:endParaRPr lang="en-US" sz="2800" b="1" smtClean="0">
              <a:solidFill>
                <a:schemeClr val="tx1"/>
              </a:solidFill>
            </a:endParaRPr>
          </a:p>
          <a:p>
            <a:pPr>
              <a:lnSpc>
                <a:spcPct val="80000"/>
              </a:lnSpc>
            </a:pPr>
            <a:r>
              <a:rPr lang="vi-VN" sz="2800" b="1" smtClean="0">
                <a:solidFill>
                  <a:schemeClr val="tx1"/>
                </a:solidFill>
              </a:rPr>
              <a:t>   </a:t>
            </a:r>
            <a:r>
              <a:rPr lang="en-US" sz="2800" b="1" smtClean="0">
                <a:solidFill>
                  <a:schemeClr val="tx1"/>
                </a:solidFill>
              </a:rPr>
              <a:t>   </a:t>
            </a:r>
            <a:r>
              <a:rPr lang="vi-VN" sz="2800" b="1" smtClean="0">
                <a:solidFill>
                  <a:schemeClr val="tx1"/>
                </a:solidFill>
              </a:rPr>
              <a:t>Phân biệt vần ươn/ ương</a:t>
            </a:r>
          </a:p>
          <a:p>
            <a:pPr>
              <a:lnSpc>
                <a:spcPct val="80000"/>
              </a:lnSpc>
            </a:pPr>
            <a:r>
              <a:rPr lang="en-US" sz="2800" b="1" smtClean="0">
                <a:solidFill>
                  <a:schemeClr val="tx1"/>
                </a:solidFill>
              </a:rPr>
              <a:t>	</a:t>
            </a:r>
          </a:p>
          <a:p>
            <a:pPr>
              <a:lnSpc>
                <a:spcPct val="80000"/>
              </a:lnSpc>
            </a:pPr>
            <a:endParaRPr lang="en-US" sz="2800" b="1" smtClean="0">
              <a:solidFill>
                <a:schemeClr val="tx1"/>
              </a:solidFill>
            </a:endParaRPr>
          </a:p>
        </p:txBody>
      </p:sp>
      <p:sp>
        <p:nvSpPr>
          <p:cNvPr id="10252" name="Rectangle 12"/>
          <p:cNvSpPr>
            <a:spLocks noChangeArrowheads="1"/>
          </p:cNvSpPr>
          <p:nvPr/>
        </p:nvSpPr>
        <p:spPr bwMode="auto">
          <a:xfrm>
            <a:off x="960120" y="2814639"/>
            <a:ext cx="10881360" cy="631825"/>
          </a:xfrm>
          <a:prstGeom prst="rect">
            <a:avLst/>
          </a:prstGeom>
          <a:noFill/>
          <a:ln w="9525">
            <a:noFill/>
            <a:miter lim="800000"/>
            <a:headEnd/>
            <a:tailEnd/>
          </a:ln>
          <a:effectLst/>
        </p:spPr>
        <p:txBody>
          <a:bodyPr anchor="ctr"/>
          <a:lstStyle/>
          <a:p>
            <a:r>
              <a:rPr lang="en-US" sz="3000" b="1">
                <a:latin typeface="Times New Roman" pitchFamily="18" charset="0"/>
                <a:cs typeface="Times New Roman" pitchFamily="18" charset="0"/>
              </a:rPr>
              <a:t>	</a:t>
            </a:r>
            <a:r>
              <a:rPr lang="en-US" sz="2600" b="1" u="sng">
                <a:latin typeface="Times New Roman" pitchFamily="18" charset="0"/>
                <a:cs typeface="Times New Roman" pitchFamily="18" charset="0"/>
              </a:rPr>
              <a:t>Hoạt động 1:</a:t>
            </a:r>
            <a:r>
              <a:rPr lang="en-US" sz="2600" b="1">
                <a:latin typeface="Times New Roman" pitchFamily="18" charset="0"/>
                <a:cs typeface="Times New Roman" pitchFamily="18" charset="0"/>
              </a:rPr>
              <a:t>  Tìm hiểu nội dung bài chính tả</a:t>
            </a:r>
            <a:endParaRPr lang="en-US" sz="2600" b="1" u="sng">
              <a:latin typeface="Times New Roman" pitchFamily="18" charset="0"/>
              <a:cs typeface="Times New Roman" pitchFamily="18" charset="0"/>
            </a:endParaRPr>
          </a:p>
        </p:txBody>
      </p:sp>
      <p:sp>
        <p:nvSpPr>
          <p:cNvPr id="6149" name="Rectangle 13"/>
          <p:cNvSpPr>
            <a:spLocks noChangeArrowheads="1"/>
          </p:cNvSpPr>
          <p:nvPr/>
        </p:nvSpPr>
        <p:spPr bwMode="auto">
          <a:xfrm>
            <a:off x="0" y="3225801"/>
            <a:ext cx="12801600" cy="631825"/>
          </a:xfrm>
          <a:prstGeom prst="rect">
            <a:avLst/>
          </a:prstGeom>
          <a:noFill/>
          <a:ln w="9525">
            <a:noFill/>
            <a:miter lim="800000"/>
            <a:headEnd/>
            <a:tailEnd/>
          </a:ln>
          <a:effectLst/>
        </p:spPr>
        <p:txBody>
          <a:bodyPr anchor="ctr"/>
          <a:lstStyle/>
          <a:p>
            <a:r>
              <a:rPr lang="en-US" sz="3000" b="1">
                <a:solidFill>
                  <a:schemeClr val="tx2"/>
                </a:solidFill>
              </a:rPr>
              <a:t>	</a:t>
            </a:r>
            <a:endParaRPr lang="en-US" sz="3000" b="1" u="sng">
              <a:solidFill>
                <a:schemeClr val="tx2"/>
              </a:solidFill>
            </a:endParaRPr>
          </a:p>
        </p:txBody>
      </p:sp>
      <p:sp>
        <p:nvSpPr>
          <p:cNvPr id="6150" name="Rectangle 17"/>
          <p:cNvSpPr>
            <a:spLocks noChangeArrowheads="1"/>
          </p:cNvSpPr>
          <p:nvPr/>
        </p:nvSpPr>
        <p:spPr bwMode="auto">
          <a:xfrm>
            <a:off x="0" y="3141664"/>
            <a:ext cx="12801600" cy="631825"/>
          </a:xfrm>
          <a:prstGeom prst="rect">
            <a:avLst/>
          </a:prstGeom>
          <a:noFill/>
          <a:ln w="9525">
            <a:noFill/>
            <a:miter lim="800000"/>
            <a:headEnd/>
            <a:tailEnd/>
          </a:ln>
          <a:effectLst/>
        </p:spPr>
        <p:txBody>
          <a:bodyPr anchor="ctr"/>
          <a:lstStyle/>
          <a:p>
            <a:pPr algn="ctr"/>
            <a:endParaRPr lang="en-US" sz="3000">
              <a:solidFill>
                <a:schemeClr val="tx2"/>
              </a:solidFill>
            </a:endParaRPr>
          </a:p>
        </p:txBody>
      </p:sp>
      <p:sp>
        <p:nvSpPr>
          <p:cNvPr id="2" name="TextBox 1"/>
          <p:cNvSpPr txBox="1">
            <a:spLocks noChangeArrowheads="1"/>
          </p:cNvSpPr>
          <p:nvPr/>
        </p:nvSpPr>
        <p:spPr bwMode="auto">
          <a:xfrm>
            <a:off x="2453640" y="3857626"/>
            <a:ext cx="8854440" cy="892175"/>
          </a:xfrm>
          <a:prstGeom prst="rect">
            <a:avLst/>
          </a:prstGeom>
          <a:noFill/>
          <a:ln w="9525">
            <a:noFill/>
            <a:miter lim="800000"/>
            <a:headEnd/>
            <a:tailEnd/>
          </a:ln>
        </p:spPr>
        <p:txBody>
          <a:bodyPr>
            <a:spAutoFit/>
          </a:bodyPr>
          <a:lstStyle/>
          <a:p>
            <a:r>
              <a:rPr lang="vi-VN" sz="2800">
                <a:latin typeface="Times New Roman" pitchFamily="18" charset="0"/>
                <a:cs typeface="Times New Roman" pitchFamily="18" charset="0"/>
              </a:rPr>
              <a:t>Gà tung tin gì để cho Cáo một bài học?</a:t>
            </a:r>
          </a:p>
          <a:p>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3295096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252"/>
                                        </p:tgtEl>
                                        <p:attrNameLst>
                                          <p:attrName>style.visibility</p:attrName>
                                        </p:attrNameLst>
                                      </p:cBhvr>
                                      <p:to>
                                        <p:strVal val="visible"/>
                                      </p:to>
                                    </p:set>
                                    <p:animEffect transition="in" filter="circle(in)">
                                      <p:cBhvr>
                                        <p:cTn id="7" dur="2000"/>
                                        <p:tgtEl>
                                          <p:spTgt spid="10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2"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subTitle" idx="1"/>
          </p:nvPr>
        </p:nvSpPr>
        <p:spPr>
          <a:xfrm>
            <a:off x="60008" y="236538"/>
            <a:ext cx="12801600" cy="2278062"/>
          </a:xfrm>
        </p:spPr>
        <p:txBody>
          <a:bodyPr>
            <a:normAutofit/>
          </a:bodyPr>
          <a:lstStyle/>
          <a:p>
            <a:pPr>
              <a:spcBef>
                <a:spcPct val="50000"/>
              </a:spcBef>
            </a:pPr>
            <a:r>
              <a:rPr lang="en-US" sz="2800" b="1" u="sng" smtClean="0">
                <a:solidFill>
                  <a:schemeClr val="tx1"/>
                </a:solidFill>
              </a:rPr>
              <a:t>Chính tả:</a:t>
            </a:r>
            <a:r>
              <a:rPr lang="en-US" sz="2800" b="1" smtClean="0">
                <a:solidFill>
                  <a:schemeClr val="tx1"/>
                </a:solidFill>
              </a:rPr>
              <a:t> </a:t>
            </a:r>
          </a:p>
          <a:p>
            <a:pPr>
              <a:lnSpc>
                <a:spcPct val="80000"/>
              </a:lnSpc>
            </a:pPr>
            <a:r>
              <a:rPr lang="en-US" sz="2800" b="1" u="sng" smtClean="0">
                <a:solidFill>
                  <a:schemeClr val="tx1"/>
                </a:solidFill>
              </a:rPr>
              <a:t>Nhớ- viết</a:t>
            </a:r>
            <a:r>
              <a:rPr lang="en-US" sz="2800" b="1" smtClean="0">
                <a:solidFill>
                  <a:schemeClr val="tx1"/>
                </a:solidFill>
              </a:rPr>
              <a:t>: </a:t>
            </a:r>
            <a:r>
              <a:rPr lang="vi-VN" sz="2800" b="1" smtClean="0">
                <a:solidFill>
                  <a:schemeClr val="tx1"/>
                </a:solidFill>
              </a:rPr>
              <a:t>Gà Trống và Cáo</a:t>
            </a:r>
          </a:p>
          <a:p>
            <a:pPr>
              <a:lnSpc>
                <a:spcPct val="80000"/>
              </a:lnSpc>
            </a:pPr>
            <a:r>
              <a:rPr lang="vi-VN" sz="2800" b="1" smtClean="0">
                <a:solidFill>
                  <a:schemeClr val="tx1"/>
                </a:solidFill>
              </a:rPr>
              <a:t>( Từ </a:t>
            </a:r>
            <a:r>
              <a:rPr lang="vi-VN" sz="2800" b="1" i="1" smtClean="0">
                <a:solidFill>
                  <a:schemeClr val="tx1"/>
                </a:solidFill>
              </a:rPr>
              <a:t>Nghe lời Cáo dụ thiệt hơn</a:t>
            </a:r>
            <a:r>
              <a:rPr lang="vi-VN" sz="2800" b="1" smtClean="0">
                <a:solidFill>
                  <a:schemeClr val="tx1"/>
                </a:solidFill>
              </a:rPr>
              <a:t>... đến hết)</a:t>
            </a:r>
            <a:endParaRPr lang="en-US" sz="2800" b="1" smtClean="0">
              <a:solidFill>
                <a:schemeClr val="tx1"/>
              </a:solidFill>
            </a:endParaRPr>
          </a:p>
          <a:p>
            <a:pPr>
              <a:lnSpc>
                <a:spcPct val="80000"/>
              </a:lnSpc>
            </a:pPr>
            <a:r>
              <a:rPr lang="vi-VN" sz="2800" b="1" smtClean="0">
                <a:solidFill>
                  <a:schemeClr val="tx1"/>
                </a:solidFill>
              </a:rPr>
              <a:t>   Phân biệt vần ươn/ ương </a:t>
            </a:r>
          </a:p>
          <a:p>
            <a:pPr>
              <a:lnSpc>
                <a:spcPct val="80000"/>
              </a:lnSpc>
            </a:pPr>
            <a:r>
              <a:rPr lang="en-US" sz="2800" b="1" smtClean="0">
                <a:solidFill>
                  <a:schemeClr val="tx1"/>
                </a:solidFill>
              </a:rPr>
              <a:t>	</a:t>
            </a:r>
          </a:p>
        </p:txBody>
      </p:sp>
      <p:sp>
        <p:nvSpPr>
          <p:cNvPr id="7172" name="Rectangle 13"/>
          <p:cNvSpPr>
            <a:spLocks noChangeArrowheads="1"/>
          </p:cNvSpPr>
          <p:nvPr/>
        </p:nvSpPr>
        <p:spPr bwMode="auto">
          <a:xfrm>
            <a:off x="0" y="3225801"/>
            <a:ext cx="12801600" cy="631825"/>
          </a:xfrm>
          <a:prstGeom prst="rect">
            <a:avLst/>
          </a:prstGeom>
          <a:noFill/>
          <a:ln w="9525">
            <a:noFill/>
            <a:miter lim="800000"/>
            <a:headEnd/>
            <a:tailEnd/>
          </a:ln>
          <a:effectLst/>
        </p:spPr>
        <p:txBody>
          <a:bodyPr anchor="ctr"/>
          <a:lstStyle/>
          <a:p>
            <a:r>
              <a:rPr lang="en-US" sz="3000" b="1">
                <a:solidFill>
                  <a:schemeClr val="tx2"/>
                </a:solidFill>
              </a:rPr>
              <a:t>	</a:t>
            </a:r>
            <a:endParaRPr lang="en-US" sz="3000" b="1" u="sng">
              <a:solidFill>
                <a:schemeClr val="tx2"/>
              </a:solidFill>
            </a:endParaRPr>
          </a:p>
        </p:txBody>
      </p:sp>
      <p:sp>
        <p:nvSpPr>
          <p:cNvPr id="7173" name="Rectangle 17"/>
          <p:cNvSpPr>
            <a:spLocks noChangeArrowheads="1"/>
          </p:cNvSpPr>
          <p:nvPr/>
        </p:nvSpPr>
        <p:spPr bwMode="auto">
          <a:xfrm>
            <a:off x="0" y="3141664"/>
            <a:ext cx="12801600" cy="631825"/>
          </a:xfrm>
          <a:prstGeom prst="rect">
            <a:avLst/>
          </a:prstGeom>
          <a:noFill/>
          <a:ln w="9525">
            <a:noFill/>
            <a:miter lim="800000"/>
            <a:headEnd/>
            <a:tailEnd/>
          </a:ln>
          <a:effectLst/>
        </p:spPr>
        <p:txBody>
          <a:bodyPr anchor="ctr"/>
          <a:lstStyle/>
          <a:p>
            <a:pPr algn="ctr"/>
            <a:endParaRPr lang="en-US" sz="3000">
              <a:solidFill>
                <a:schemeClr val="tx2"/>
              </a:solidFill>
            </a:endParaRPr>
          </a:p>
        </p:txBody>
      </p:sp>
      <p:pic>
        <p:nvPicPr>
          <p:cNvPr id="7175" name="Picture 10" descr="C:\Users\MsHuong\Desktop\E.bmp"/>
          <p:cNvPicPr>
            <a:picLocks noChangeAspect="1" noChangeArrowheads="1"/>
          </p:cNvPicPr>
          <p:nvPr/>
        </p:nvPicPr>
        <p:blipFill>
          <a:blip r:embed="rId2"/>
          <a:srcRect/>
          <a:stretch>
            <a:fillRect/>
          </a:stretch>
        </p:blipFill>
        <p:spPr bwMode="auto">
          <a:xfrm>
            <a:off x="382270" y="2514600"/>
            <a:ext cx="12314873" cy="4038600"/>
          </a:xfrm>
          <a:prstGeom prst="rect">
            <a:avLst/>
          </a:prstGeom>
          <a:noFill/>
          <a:ln w="9525">
            <a:noFill/>
            <a:miter lim="800000"/>
            <a:headEnd/>
            <a:tailEnd/>
          </a:ln>
        </p:spPr>
      </p:pic>
    </p:spTree>
    <p:extLst>
      <p:ext uri="{BB962C8B-B14F-4D97-AF65-F5344CB8AC3E}">
        <p14:creationId xmlns:p14="http://schemas.microsoft.com/office/powerpoint/2010/main" val="950858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subTitle" idx="1"/>
          </p:nvPr>
        </p:nvSpPr>
        <p:spPr>
          <a:xfrm>
            <a:off x="60008" y="236538"/>
            <a:ext cx="12801600" cy="2578100"/>
          </a:xfrm>
        </p:spPr>
        <p:txBody>
          <a:bodyPr>
            <a:normAutofit lnSpcReduction="10000"/>
          </a:bodyPr>
          <a:lstStyle/>
          <a:p>
            <a:pPr>
              <a:spcBef>
                <a:spcPct val="50000"/>
              </a:spcBef>
            </a:pPr>
            <a:r>
              <a:rPr lang="en-US" sz="2800" b="1" u="sng" smtClean="0">
                <a:solidFill>
                  <a:schemeClr val="tx1"/>
                </a:solidFill>
              </a:rPr>
              <a:t>Chính tả:</a:t>
            </a:r>
            <a:r>
              <a:rPr lang="en-US" sz="2800" b="1" smtClean="0">
                <a:solidFill>
                  <a:schemeClr val="tx1"/>
                </a:solidFill>
              </a:rPr>
              <a:t> </a:t>
            </a:r>
          </a:p>
          <a:p>
            <a:pPr>
              <a:lnSpc>
                <a:spcPct val="80000"/>
              </a:lnSpc>
            </a:pPr>
            <a:r>
              <a:rPr lang="en-US" b="1" u="sng" smtClean="0">
                <a:solidFill>
                  <a:schemeClr val="tx1"/>
                </a:solidFill>
              </a:rPr>
              <a:t>Nhớ- viết</a:t>
            </a:r>
            <a:r>
              <a:rPr lang="en-US" b="1" smtClean="0">
                <a:solidFill>
                  <a:schemeClr val="tx1"/>
                </a:solidFill>
              </a:rPr>
              <a:t>: </a:t>
            </a:r>
            <a:r>
              <a:rPr lang="vi-VN" b="1" smtClean="0">
                <a:solidFill>
                  <a:schemeClr val="tx1"/>
                </a:solidFill>
              </a:rPr>
              <a:t>Gà Trống và Cáo</a:t>
            </a:r>
          </a:p>
          <a:p>
            <a:pPr>
              <a:lnSpc>
                <a:spcPct val="80000"/>
              </a:lnSpc>
            </a:pPr>
            <a:r>
              <a:rPr lang="vi-VN" sz="2600" b="1" smtClean="0">
                <a:solidFill>
                  <a:schemeClr val="tx1"/>
                </a:solidFill>
              </a:rPr>
              <a:t>(Từ </a:t>
            </a:r>
            <a:r>
              <a:rPr lang="vi-VN" sz="2600" b="1" i="1" smtClean="0">
                <a:solidFill>
                  <a:schemeClr val="tx1"/>
                </a:solidFill>
              </a:rPr>
              <a:t>Nghe lời Cáo dụ thiệt hơn</a:t>
            </a:r>
            <a:r>
              <a:rPr lang="vi-VN" sz="2600" b="1" smtClean="0">
                <a:solidFill>
                  <a:schemeClr val="tx1"/>
                </a:solidFill>
              </a:rPr>
              <a:t>... đến hết)</a:t>
            </a:r>
            <a:endParaRPr lang="en-US" sz="2600" b="1" smtClean="0">
              <a:solidFill>
                <a:schemeClr val="tx1"/>
              </a:solidFill>
            </a:endParaRPr>
          </a:p>
          <a:p>
            <a:pPr>
              <a:lnSpc>
                <a:spcPct val="80000"/>
              </a:lnSpc>
            </a:pPr>
            <a:r>
              <a:rPr lang="vi-VN" b="1" smtClean="0">
                <a:solidFill>
                  <a:schemeClr val="tx1"/>
                </a:solidFill>
              </a:rPr>
              <a:t>   </a:t>
            </a:r>
            <a:r>
              <a:rPr lang="vi-VN" sz="2800" b="1" smtClean="0">
                <a:solidFill>
                  <a:schemeClr val="tx1"/>
                </a:solidFill>
              </a:rPr>
              <a:t>Phân biệt vần ươn/ ương</a:t>
            </a:r>
          </a:p>
          <a:p>
            <a:pPr>
              <a:lnSpc>
                <a:spcPct val="80000"/>
              </a:lnSpc>
            </a:pPr>
            <a:endParaRPr lang="en-US" sz="2400" b="1" smtClean="0">
              <a:solidFill>
                <a:schemeClr val="tx1"/>
              </a:solidFill>
            </a:endParaRPr>
          </a:p>
          <a:p>
            <a:pPr>
              <a:lnSpc>
                <a:spcPct val="80000"/>
              </a:lnSpc>
            </a:pPr>
            <a:r>
              <a:rPr lang="en-US" b="1" smtClean="0">
                <a:solidFill>
                  <a:schemeClr val="tx1"/>
                </a:solidFill>
              </a:rPr>
              <a:t>	</a:t>
            </a:r>
          </a:p>
        </p:txBody>
      </p:sp>
      <p:sp>
        <p:nvSpPr>
          <p:cNvPr id="8196" name="Rectangle 13"/>
          <p:cNvSpPr>
            <a:spLocks noChangeArrowheads="1"/>
          </p:cNvSpPr>
          <p:nvPr/>
        </p:nvSpPr>
        <p:spPr bwMode="auto">
          <a:xfrm>
            <a:off x="0" y="3225801"/>
            <a:ext cx="12801600" cy="631825"/>
          </a:xfrm>
          <a:prstGeom prst="rect">
            <a:avLst/>
          </a:prstGeom>
          <a:noFill/>
          <a:ln w="9525">
            <a:noFill/>
            <a:miter lim="800000"/>
            <a:headEnd/>
            <a:tailEnd/>
          </a:ln>
          <a:effectLst/>
        </p:spPr>
        <p:txBody>
          <a:bodyPr anchor="ctr"/>
          <a:lstStyle/>
          <a:p>
            <a:r>
              <a:rPr lang="en-US" sz="3000" b="1">
                <a:solidFill>
                  <a:schemeClr val="tx2"/>
                </a:solidFill>
              </a:rPr>
              <a:t>	</a:t>
            </a:r>
            <a:endParaRPr lang="en-US" sz="3000" b="1" u="sng">
              <a:solidFill>
                <a:schemeClr val="tx2"/>
              </a:solidFill>
            </a:endParaRPr>
          </a:p>
        </p:txBody>
      </p:sp>
      <p:sp>
        <p:nvSpPr>
          <p:cNvPr id="14" name="Rectangle 13"/>
          <p:cNvSpPr>
            <a:spLocks noChangeArrowheads="1"/>
          </p:cNvSpPr>
          <p:nvPr/>
        </p:nvSpPr>
        <p:spPr bwMode="auto">
          <a:xfrm>
            <a:off x="864553" y="2622551"/>
            <a:ext cx="11883707" cy="631825"/>
          </a:xfrm>
          <a:prstGeom prst="rect">
            <a:avLst/>
          </a:prstGeom>
          <a:noFill/>
          <a:ln w="9525">
            <a:noFill/>
            <a:miter lim="800000"/>
            <a:headEnd/>
            <a:tailEnd/>
          </a:ln>
          <a:effectLst/>
        </p:spPr>
        <p:txBody>
          <a:bodyPr anchor="ctr"/>
          <a:lstStyle/>
          <a:p>
            <a:r>
              <a:rPr lang="en-US" sz="3000" b="1">
                <a:latin typeface="Times New Roman" pitchFamily="18" charset="0"/>
                <a:cs typeface="Times New Roman" pitchFamily="18" charset="0"/>
              </a:rPr>
              <a:t>	</a:t>
            </a:r>
            <a:r>
              <a:rPr lang="en-US" sz="3000" b="1" u="sng">
                <a:latin typeface="Times New Roman" pitchFamily="18" charset="0"/>
                <a:cs typeface="Times New Roman" pitchFamily="18" charset="0"/>
              </a:rPr>
              <a:t>Hoạt động 2:</a:t>
            </a:r>
            <a:r>
              <a:rPr lang="en-US" sz="3000" b="1">
                <a:latin typeface="Times New Roman" pitchFamily="18" charset="0"/>
                <a:cs typeface="Times New Roman" pitchFamily="18" charset="0"/>
              </a:rPr>
              <a:t>   Viết từ khó</a:t>
            </a:r>
            <a:endParaRPr lang="en-US" sz="3000" b="1" u="sng">
              <a:latin typeface="Times New Roman" pitchFamily="18" charset="0"/>
              <a:cs typeface="Times New Roman" pitchFamily="18" charset="0"/>
            </a:endParaRPr>
          </a:p>
        </p:txBody>
      </p:sp>
    </p:spTree>
    <p:extLst>
      <p:ext uri="{BB962C8B-B14F-4D97-AF65-F5344CB8AC3E}">
        <p14:creationId xmlns:p14="http://schemas.microsoft.com/office/powerpoint/2010/main" val="4790141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0" y="685800"/>
            <a:ext cx="12801600" cy="6172200"/>
          </a:xfrm>
        </p:spPr>
        <p:txBody>
          <a:bodyPr>
            <a:normAutofit/>
          </a:bodyPr>
          <a:lstStyle/>
          <a:p>
            <a:pPr eaLnBrk="1" hangingPunct="1">
              <a:lnSpc>
                <a:spcPct val="80000"/>
              </a:lnSpc>
            </a:pPr>
            <a:r>
              <a:rPr lang="en-US" sz="2400" b="1" u="sng" smtClean="0">
                <a:solidFill>
                  <a:schemeClr val="tx1"/>
                </a:solidFill>
              </a:rPr>
              <a:t>Nhớ- viết</a:t>
            </a:r>
            <a:r>
              <a:rPr lang="en-US" sz="2400" b="1" smtClean="0">
                <a:solidFill>
                  <a:schemeClr val="tx1"/>
                </a:solidFill>
              </a:rPr>
              <a:t>: Gà </a:t>
            </a:r>
            <a:r>
              <a:rPr lang="vi-VN" sz="2400" b="1" smtClean="0">
                <a:solidFill>
                  <a:schemeClr val="tx1"/>
                </a:solidFill>
              </a:rPr>
              <a:t>T</a:t>
            </a:r>
            <a:r>
              <a:rPr lang="en-US" sz="2400" b="1" smtClean="0">
                <a:solidFill>
                  <a:schemeClr val="tx1"/>
                </a:solidFill>
              </a:rPr>
              <a:t>rống và Cáo</a:t>
            </a:r>
            <a:endParaRPr lang="vi-VN" sz="2400" b="1" smtClean="0">
              <a:solidFill>
                <a:schemeClr val="tx1"/>
              </a:solidFill>
            </a:endParaRPr>
          </a:p>
          <a:p>
            <a:pPr eaLnBrk="1" hangingPunct="1">
              <a:lnSpc>
                <a:spcPct val="80000"/>
              </a:lnSpc>
            </a:pPr>
            <a:r>
              <a:rPr lang="vi-VN" sz="2400" b="1" smtClean="0">
                <a:solidFill>
                  <a:schemeClr val="tx1"/>
                </a:solidFill>
              </a:rPr>
              <a:t>(Từ </a:t>
            </a:r>
            <a:r>
              <a:rPr lang="vi-VN" sz="2400" b="1" i="1" smtClean="0">
                <a:solidFill>
                  <a:schemeClr val="tx1"/>
                </a:solidFill>
              </a:rPr>
              <a:t>Nghe lời Cáo dụ thiệt hơn</a:t>
            </a:r>
            <a:r>
              <a:rPr lang="vi-VN" sz="2400" b="1" smtClean="0">
                <a:solidFill>
                  <a:schemeClr val="tx1"/>
                </a:solidFill>
              </a:rPr>
              <a:t>... đến hết)</a:t>
            </a:r>
            <a:endParaRPr lang="en-US" sz="2400" b="1" smtClean="0">
              <a:solidFill>
                <a:schemeClr val="tx1"/>
              </a:solidFill>
            </a:endParaRPr>
          </a:p>
          <a:p>
            <a:pPr>
              <a:lnSpc>
                <a:spcPct val="80000"/>
              </a:lnSpc>
            </a:pPr>
            <a:r>
              <a:rPr lang="en-US" sz="2400" b="1" smtClean="0">
                <a:solidFill>
                  <a:schemeClr val="tx1"/>
                </a:solidFill>
              </a:rPr>
              <a:t>      </a:t>
            </a:r>
            <a:endParaRPr lang="en-US" sz="2400" smtClean="0">
              <a:solidFill>
                <a:schemeClr val="tx1"/>
              </a:solidFill>
            </a:endParaRPr>
          </a:p>
          <a:p>
            <a:pPr eaLnBrk="1" hangingPunct="1">
              <a:lnSpc>
                <a:spcPct val="80000"/>
              </a:lnSpc>
            </a:pPr>
            <a:r>
              <a:rPr lang="en-US" sz="2400" smtClean="0">
                <a:solidFill>
                  <a:schemeClr val="tx1"/>
                </a:solidFill>
              </a:rPr>
              <a:t>Nghe lời cáo dụ thiệt hơn</a:t>
            </a:r>
          </a:p>
          <a:p>
            <a:pPr eaLnBrk="1" hangingPunct="1">
              <a:lnSpc>
                <a:spcPct val="80000"/>
              </a:lnSpc>
            </a:pPr>
            <a:r>
              <a:rPr lang="en-US" sz="2400" smtClean="0">
                <a:solidFill>
                  <a:schemeClr val="tx1"/>
                </a:solidFill>
              </a:rPr>
              <a:t>Gà rằng: “Xin được ghi ơn trong lòng</a:t>
            </a:r>
          </a:p>
          <a:p>
            <a:pPr eaLnBrk="1" hangingPunct="1">
              <a:lnSpc>
                <a:spcPct val="80000"/>
              </a:lnSpc>
            </a:pPr>
            <a:r>
              <a:rPr lang="en-US" sz="2400" smtClean="0">
                <a:solidFill>
                  <a:schemeClr val="tx1"/>
                </a:solidFill>
              </a:rPr>
              <a:t>Hòa bình gà cáo sống chung</a:t>
            </a:r>
          </a:p>
          <a:p>
            <a:pPr eaLnBrk="1" hangingPunct="1">
              <a:lnSpc>
                <a:spcPct val="80000"/>
              </a:lnSpc>
            </a:pPr>
            <a:r>
              <a:rPr lang="en-US" sz="2400" smtClean="0">
                <a:solidFill>
                  <a:schemeClr val="tx1"/>
                </a:solidFill>
              </a:rPr>
              <a:t>Mừng này còn có tin mừng nào hơn</a:t>
            </a:r>
          </a:p>
          <a:p>
            <a:pPr eaLnBrk="1" hangingPunct="1">
              <a:lnSpc>
                <a:spcPct val="80000"/>
              </a:lnSpc>
            </a:pPr>
            <a:r>
              <a:rPr lang="en-US" sz="2400" smtClean="0">
                <a:solidFill>
                  <a:schemeClr val="tx1"/>
                </a:solidFill>
              </a:rPr>
              <a:t>Kìa, tôi thấy cặp chó săn</a:t>
            </a:r>
          </a:p>
          <a:p>
            <a:pPr eaLnBrk="1" hangingPunct="1">
              <a:lnSpc>
                <a:spcPct val="80000"/>
              </a:lnSpc>
            </a:pPr>
            <a:r>
              <a:rPr lang="en-US" sz="2400" smtClean="0">
                <a:solidFill>
                  <a:schemeClr val="tx1"/>
                </a:solidFill>
              </a:rPr>
              <a:t>Từ xa chạy lại, chắc loan tin này.”</a:t>
            </a:r>
          </a:p>
          <a:p>
            <a:pPr eaLnBrk="1" hangingPunct="1">
              <a:lnSpc>
                <a:spcPct val="80000"/>
              </a:lnSpc>
            </a:pPr>
            <a:r>
              <a:rPr lang="en-US" sz="2400" smtClean="0">
                <a:solidFill>
                  <a:schemeClr val="tx1"/>
                </a:solidFill>
              </a:rPr>
              <a:t>Cáo nghe hồn lạc phách bay</a:t>
            </a:r>
          </a:p>
          <a:p>
            <a:pPr eaLnBrk="1" hangingPunct="1">
              <a:lnSpc>
                <a:spcPct val="80000"/>
              </a:lnSpc>
            </a:pPr>
            <a:r>
              <a:rPr lang="en-US" sz="2400" smtClean="0">
                <a:solidFill>
                  <a:schemeClr val="tx1"/>
                </a:solidFill>
              </a:rPr>
              <a:t>Quắp đuôi, co cẳng chạy ngay tức thì.</a:t>
            </a:r>
          </a:p>
          <a:p>
            <a:pPr eaLnBrk="1" hangingPunct="1">
              <a:lnSpc>
                <a:spcPct val="80000"/>
              </a:lnSpc>
            </a:pPr>
            <a:r>
              <a:rPr lang="en-US" sz="2400" smtClean="0">
                <a:solidFill>
                  <a:schemeClr val="tx1"/>
                </a:solidFill>
              </a:rPr>
              <a:t>Gà ta khoái chí cười phì:</a:t>
            </a:r>
          </a:p>
          <a:p>
            <a:pPr eaLnBrk="1" hangingPunct="1">
              <a:lnSpc>
                <a:spcPct val="80000"/>
              </a:lnSpc>
            </a:pPr>
            <a:r>
              <a:rPr lang="en-US" sz="2400" smtClean="0">
                <a:solidFill>
                  <a:schemeClr val="tx1"/>
                </a:solidFill>
              </a:rPr>
              <a:t>“Rõ phường gian dối làm gì được ai.”</a:t>
            </a:r>
          </a:p>
          <a:p>
            <a:pPr eaLnBrk="1" hangingPunct="1">
              <a:lnSpc>
                <a:spcPct val="80000"/>
              </a:lnSpc>
            </a:pPr>
            <a:r>
              <a:rPr lang="en-US" sz="2400" smtClean="0">
                <a:solidFill>
                  <a:schemeClr val="tx1"/>
                </a:solidFill>
              </a:rPr>
              <a:t>                                                               La Phông-ten</a:t>
            </a:r>
          </a:p>
          <a:p>
            <a:pPr eaLnBrk="1" hangingPunct="1">
              <a:lnSpc>
                <a:spcPct val="80000"/>
              </a:lnSpc>
            </a:pPr>
            <a:r>
              <a:rPr lang="en-US" sz="2400" smtClean="0">
                <a:solidFill>
                  <a:schemeClr val="tx1"/>
                </a:solidFill>
              </a:rPr>
              <a:t>                                                              (Nguyễn Minh lược dịch)</a:t>
            </a:r>
          </a:p>
          <a:p>
            <a:pPr eaLnBrk="1" hangingPunct="1">
              <a:lnSpc>
                <a:spcPct val="80000"/>
              </a:lnSpc>
            </a:pPr>
            <a:r>
              <a:rPr lang="en-US" sz="2400" b="1" smtClean="0">
                <a:solidFill>
                  <a:schemeClr val="tx1"/>
                </a:solidFill>
              </a:rPr>
              <a:t>	</a:t>
            </a:r>
          </a:p>
        </p:txBody>
      </p:sp>
      <p:sp>
        <p:nvSpPr>
          <p:cNvPr id="9223" name="Rectangle 13"/>
          <p:cNvSpPr>
            <a:spLocks noChangeArrowheads="1"/>
          </p:cNvSpPr>
          <p:nvPr/>
        </p:nvSpPr>
        <p:spPr bwMode="auto">
          <a:xfrm>
            <a:off x="640080" y="1981200"/>
            <a:ext cx="12161520" cy="685800"/>
          </a:xfrm>
          <a:prstGeom prst="rect">
            <a:avLst/>
          </a:prstGeom>
          <a:noFill/>
          <a:ln w="9525">
            <a:noFill/>
            <a:miter lim="800000"/>
            <a:headEnd/>
            <a:tailEnd/>
          </a:ln>
          <a:effectLst/>
        </p:spPr>
        <p:txBody>
          <a:bodyPr anchor="ctr"/>
          <a:lstStyle/>
          <a:p>
            <a:endParaRPr lang="en-US" sz="2800">
              <a:solidFill>
                <a:schemeClr val="tx2"/>
              </a:solidFill>
            </a:endParaRPr>
          </a:p>
        </p:txBody>
      </p:sp>
      <p:sp>
        <p:nvSpPr>
          <p:cNvPr id="9224" name="Rectangle 14"/>
          <p:cNvSpPr>
            <a:spLocks noChangeArrowheads="1"/>
          </p:cNvSpPr>
          <p:nvPr/>
        </p:nvSpPr>
        <p:spPr bwMode="auto">
          <a:xfrm>
            <a:off x="166688" y="2543176"/>
            <a:ext cx="298704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9225" name="Rectangle 15"/>
          <p:cNvSpPr>
            <a:spLocks noChangeArrowheads="1"/>
          </p:cNvSpPr>
          <p:nvPr/>
        </p:nvSpPr>
        <p:spPr bwMode="auto">
          <a:xfrm>
            <a:off x="1989138" y="2686051"/>
            <a:ext cx="373380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9226" name="Rectangle 16"/>
          <p:cNvSpPr>
            <a:spLocks noChangeArrowheads="1"/>
          </p:cNvSpPr>
          <p:nvPr/>
        </p:nvSpPr>
        <p:spPr bwMode="auto">
          <a:xfrm>
            <a:off x="3307080" y="2971801"/>
            <a:ext cx="373380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9227" name="Rectangle 18"/>
          <p:cNvSpPr>
            <a:spLocks noChangeArrowheads="1"/>
          </p:cNvSpPr>
          <p:nvPr/>
        </p:nvSpPr>
        <p:spPr bwMode="auto">
          <a:xfrm>
            <a:off x="1340168" y="4252914"/>
            <a:ext cx="277368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9228" name="Rectangle 19"/>
          <p:cNvSpPr>
            <a:spLocks noChangeArrowheads="1"/>
          </p:cNvSpPr>
          <p:nvPr/>
        </p:nvSpPr>
        <p:spPr bwMode="auto">
          <a:xfrm>
            <a:off x="9734550" y="4676776"/>
            <a:ext cx="272034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9229" name="Rectangle 20"/>
          <p:cNvSpPr>
            <a:spLocks noChangeArrowheads="1"/>
          </p:cNvSpPr>
          <p:nvPr/>
        </p:nvSpPr>
        <p:spPr bwMode="auto">
          <a:xfrm>
            <a:off x="20003" y="4244976"/>
            <a:ext cx="234696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9230" name="Rectangle 21"/>
          <p:cNvSpPr>
            <a:spLocks noChangeArrowheads="1"/>
          </p:cNvSpPr>
          <p:nvPr/>
        </p:nvSpPr>
        <p:spPr bwMode="auto">
          <a:xfrm>
            <a:off x="380048" y="5105401"/>
            <a:ext cx="149352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9231" name="Rectangle 22"/>
          <p:cNvSpPr>
            <a:spLocks noChangeArrowheads="1"/>
          </p:cNvSpPr>
          <p:nvPr/>
        </p:nvSpPr>
        <p:spPr bwMode="auto">
          <a:xfrm>
            <a:off x="20003" y="228600"/>
            <a:ext cx="12801600" cy="457200"/>
          </a:xfrm>
          <a:prstGeom prst="rect">
            <a:avLst/>
          </a:prstGeom>
          <a:noFill/>
          <a:ln w="9525">
            <a:noFill/>
            <a:miter lim="800000"/>
            <a:headEnd/>
            <a:tailEnd/>
          </a:ln>
          <a:effectLst/>
        </p:spPr>
        <p:txBody>
          <a:bodyPr anchor="ctr"/>
          <a:lstStyle/>
          <a:p>
            <a:pPr algn="ctr"/>
            <a:r>
              <a:rPr lang="en-US" sz="2800" b="1" u="sng">
                <a:solidFill>
                  <a:schemeClr val="tx2"/>
                </a:solidFill>
                <a:latin typeface="Times New Roman" pitchFamily="18" charset="0"/>
                <a:cs typeface="Times New Roman" pitchFamily="18" charset="0"/>
              </a:rPr>
              <a:t>Chính tả:</a:t>
            </a:r>
          </a:p>
        </p:txBody>
      </p:sp>
      <p:sp>
        <p:nvSpPr>
          <p:cNvPr id="9232" name="Rectangle 22"/>
          <p:cNvSpPr>
            <a:spLocks noChangeArrowheads="1"/>
          </p:cNvSpPr>
          <p:nvPr/>
        </p:nvSpPr>
        <p:spPr bwMode="auto">
          <a:xfrm>
            <a:off x="6202999" y="3819525"/>
            <a:ext cx="2947035" cy="522288"/>
          </a:xfrm>
          <a:prstGeom prst="rect">
            <a:avLst/>
          </a:prstGeom>
          <a:noFill/>
          <a:ln w="9525">
            <a:noFill/>
            <a:miter lim="800000"/>
            <a:headEnd/>
            <a:tailEnd/>
          </a:ln>
          <a:effectLst/>
        </p:spPr>
        <p:txBody>
          <a:bodyPr anchor="ctr"/>
          <a:lstStyle/>
          <a:p>
            <a:pPr algn="ctr"/>
            <a:endParaRPr lang="en-US" sz="2400">
              <a:solidFill>
                <a:schemeClr val="tx2"/>
              </a:solidFill>
            </a:endParaRPr>
          </a:p>
        </p:txBody>
      </p:sp>
      <p:sp>
        <p:nvSpPr>
          <p:cNvPr id="9233" name="TextBox 18"/>
          <p:cNvSpPr txBox="1">
            <a:spLocks noChangeArrowheads="1"/>
          </p:cNvSpPr>
          <p:nvPr/>
        </p:nvSpPr>
        <p:spPr bwMode="auto">
          <a:xfrm>
            <a:off x="2833689" y="4606926"/>
            <a:ext cx="2820352" cy="398463"/>
          </a:xfrm>
          <a:prstGeom prst="rect">
            <a:avLst/>
          </a:prstGeom>
          <a:noFill/>
          <a:ln w="9525">
            <a:noFill/>
            <a:miter lim="800000"/>
            <a:headEnd/>
            <a:tailEnd/>
          </a:ln>
          <a:effectLst/>
        </p:spPr>
        <p:txBody>
          <a:bodyPr/>
          <a:lstStyle/>
          <a:p>
            <a:pPr>
              <a:lnSpc>
                <a:spcPct val="80000"/>
              </a:lnSpc>
            </a:pPr>
            <a:r>
              <a:rPr lang="en-US" sz="2800" b="1" i="1"/>
              <a:t>  </a:t>
            </a:r>
            <a:endParaRPr lang="en-US" sz="2600" b="1">
              <a:solidFill>
                <a:srgbClr val="FF0000"/>
              </a:solidFill>
            </a:endParaRPr>
          </a:p>
        </p:txBody>
      </p:sp>
      <p:sp>
        <p:nvSpPr>
          <p:cNvPr id="9234" name="TextBox 19"/>
          <p:cNvSpPr txBox="1">
            <a:spLocks noChangeArrowheads="1"/>
          </p:cNvSpPr>
          <p:nvPr/>
        </p:nvSpPr>
        <p:spPr bwMode="auto">
          <a:xfrm>
            <a:off x="4953953" y="5346700"/>
            <a:ext cx="2533650" cy="361950"/>
          </a:xfrm>
          <a:prstGeom prst="rect">
            <a:avLst/>
          </a:prstGeom>
          <a:noFill/>
          <a:ln w="9525">
            <a:noFill/>
            <a:miter lim="800000"/>
            <a:headEnd/>
            <a:tailEnd/>
          </a:ln>
          <a:effectLst/>
        </p:spPr>
        <p:txBody>
          <a:bodyPr/>
          <a:lstStyle/>
          <a:p>
            <a:pPr>
              <a:lnSpc>
                <a:spcPct val="80000"/>
              </a:lnSpc>
            </a:pPr>
            <a:r>
              <a:rPr lang="en-US" sz="2800" b="1" i="1"/>
              <a:t>  </a:t>
            </a:r>
            <a:endParaRPr lang="en-US" sz="2600" b="1">
              <a:solidFill>
                <a:srgbClr val="FF0000"/>
              </a:solidFill>
            </a:endParaRPr>
          </a:p>
        </p:txBody>
      </p:sp>
    </p:spTree>
    <p:extLst>
      <p:ext uri="{BB962C8B-B14F-4D97-AF65-F5344CB8AC3E}">
        <p14:creationId xmlns:p14="http://schemas.microsoft.com/office/powerpoint/2010/main" val="2087551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subTitle" idx="1"/>
          </p:nvPr>
        </p:nvSpPr>
        <p:spPr>
          <a:xfrm>
            <a:off x="-100012" y="989013"/>
            <a:ext cx="12801601" cy="1765300"/>
          </a:xfrm>
        </p:spPr>
        <p:txBody>
          <a:bodyPr>
            <a:noAutofit/>
          </a:bodyPr>
          <a:lstStyle/>
          <a:p>
            <a:pPr eaLnBrk="1" hangingPunct="1"/>
            <a:r>
              <a:rPr lang="en-US" sz="2800" b="1" u="sng" smtClean="0">
                <a:solidFill>
                  <a:schemeClr val="tx1"/>
                </a:solidFill>
              </a:rPr>
              <a:t>Nhớ- viết:</a:t>
            </a:r>
            <a:r>
              <a:rPr lang="en-US" sz="2800" smtClean="0">
                <a:solidFill>
                  <a:schemeClr val="tx1"/>
                </a:solidFill>
              </a:rPr>
              <a:t> </a:t>
            </a:r>
            <a:r>
              <a:rPr lang="en-US" sz="2800" b="1" smtClean="0">
                <a:solidFill>
                  <a:schemeClr val="tx1"/>
                </a:solidFill>
              </a:rPr>
              <a:t>Gà </a:t>
            </a:r>
            <a:r>
              <a:rPr lang="vi-VN" sz="2800" b="1" smtClean="0">
                <a:solidFill>
                  <a:schemeClr val="tx1"/>
                </a:solidFill>
              </a:rPr>
              <a:t>T</a:t>
            </a:r>
            <a:r>
              <a:rPr lang="en-US" sz="2800" b="1" smtClean="0">
                <a:solidFill>
                  <a:schemeClr val="tx1"/>
                </a:solidFill>
              </a:rPr>
              <a:t>rống và Cáo</a:t>
            </a:r>
            <a:endParaRPr lang="vi-VN" sz="2800" b="1" smtClean="0">
              <a:solidFill>
                <a:schemeClr val="tx1"/>
              </a:solidFill>
            </a:endParaRPr>
          </a:p>
          <a:p>
            <a:pPr eaLnBrk="1" hangingPunct="1"/>
            <a:r>
              <a:rPr lang="vi-VN" sz="2800" b="1" smtClean="0">
                <a:solidFill>
                  <a:schemeClr val="tx1"/>
                </a:solidFill>
              </a:rPr>
              <a:t>(Từ </a:t>
            </a:r>
            <a:r>
              <a:rPr lang="vi-VN" sz="2800" b="1" i="1" smtClean="0">
                <a:solidFill>
                  <a:schemeClr val="tx1"/>
                </a:solidFill>
              </a:rPr>
              <a:t>Nghe lời Cáo dụ thiệt hơn</a:t>
            </a:r>
            <a:r>
              <a:rPr lang="vi-VN" sz="2800" b="1" smtClean="0">
                <a:solidFill>
                  <a:schemeClr val="tx1"/>
                </a:solidFill>
              </a:rPr>
              <a:t>... đến hết)</a:t>
            </a:r>
            <a:endParaRPr lang="en-US" sz="2800" b="1" smtClean="0">
              <a:solidFill>
                <a:schemeClr val="tx1"/>
              </a:solidFill>
            </a:endParaRPr>
          </a:p>
          <a:p>
            <a:pPr eaLnBrk="1" hangingPunct="1"/>
            <a:r>
              <a:rPr lang="en-US" sz="2800" b="1" i="1" smtClean="0">
                <a:solidFill>
                  <a:schemeClr val="tx1"/>
                </a:solidFill>
              </a:rPr>
              <a:t>   </a:t>
            </a:r>
            <a:r>
              <a:rPr lang="vi-VN" sz="2800" b="1" smtClean="0">
                <a:solidFill>
                  <a:schemeClr val="tx1"/>
                </a:solidFill>
              </a:rPr>
              <a:t>Phân biệt vần ươn/ ương</a:t>
            </a:r>
            <a:endParaRPr lang="en-US" sz="2800" b="1" smtClean="0">
              <a:solidFill>
                <a:schemeClr val="tx1"/>
              </a:solidFill>
            </a:endParaRPr>
          </a:p>
          <a:p>
            <a:pPr eaLnBrk="1" hangingPunct="1"/>
            <a:endParaRPr lang="en-US" sz="2800" smtClean="0">
              <a:solidFill>
                <a:schemeClr val="tx1"/>
              </a:solidFill>
            </a:endParaRPr>
          </a:p>
          <a:p>
            <a:pPr eaLnBrk="1" hangingPunct="1"/>
            <a:r>
              <a:rPr lang="en-US" sz="2800" smtClean="0">
                <a:solidFill>
                  <a:schemeClr val="tx1"/>
                </a:solidFill>
              </a:rPr>
              <a:t>                                          </a:t>
            </a:r>
            <a:r>
              <a:rPr lang="en-US" sz="2800" b="1" smtClean="0">
                <a:solidFill>
                  <a:schemeClr val="tx1"/>
                </a:solidFill>
              </a:rPr>
              <a:t>                      </a:t>
            </a:r>
          </a:p>
        </p:txBody>
      </p:sp>
      <p:sp>
        <p:nvSpPr>
          <p:cNvPr id="11271" name="Rectangle 7"/>
          <p:cNvSpPr>
            <a:spLocks noChangeArrowheads="1"/>
          </p:cNvSpPr>
          <p:nvPr/>
        </p:nvSpPr>
        <p:spPr bwMode="auto">
          <a:xfrm>
            <a:off x="75565" y="2647951"/>
            <a:ext cx="12801600" cy="631825"/>
          </a:xfrm>
          <a:prstGeom prst="rect">
            <a:avLst/>
          </a:prstGeom>
          <a:noFill/>
          <a:ln w="9525">
            <a:noFill/>
            <a:miter lim="800000"/>
            <a:headEnd/>
            <a:tailEnd/>
          </a:ln>
          <a:effectLst/>
        </p:spPr>
        <p:txBody>
          <a:bodyPr anchor="ctr"/>
          <a:lstStyle/>
          <a:p>
            <a:r>
              <a:rPr lang="en-US" sz="3000" b="1">
                <a:solidFill>
                  <a:schemeClr val="tx2"/>
                </a:solidFill>
                <a:latin typeface="Times New Roman" pitchFamily="18" charset="0"/>
                <a:cs typeface="Times New Roman" pitchFamily="18" charset="0"/>
              </a:rPr>
              <a:t>	</a:t>
            </a:r>
            <a:r>
              <a:rPr lang="en-US" sz="3000" b="1" u="sng">
                <a:solidFill>
                  <a:schemeClr val="tx2"/>
                </a:solidFill>
                <a:latin typeface="Times New Roman" pitchFamily="18" charset="0"/>
                <a:cs typeface="Times New Roman" pitchFamily="18" charset="0"/>
              </a:rPr>
              <a:t>Hoạt động 3:</a:t>
            </a:r>
            <a:r>
              <a:rPr lang="en-US" sz="3000" b="1">
                <a:solidFill>
                  <a:schemeClr val="tx2"/>
                </a:solidFill>
                <a:latin typeface="Times New Roman" pitchFamily="18" charset="0"/>
                <a:cs typeface="Times New Roman" pitchFamily="18" charset="0"/>
              </a:rPr>
              <a:t>   Viết chính tả</a:t>
            </a:r>
            <a:endParaRPr lang="en-US" sz="3000" b="1" u="sng">
              <a:solidFill>
                <a:schemeClr val="tx2"/>
              </a:solidFill>
              <a:latin typeface="Times New Roman" pitchFamily="18" charset="0"/>
              <a:cs typeface="Times New Roman" pitchFamily="18" charset="0"/>
            </a:endParaRPr>
          </a:p>
        </p:txBody>
      </p:sp>
      <p:sp>
        <p:nvSpPr>
          <p:cNvPr id="11270" name="Rectangle 11"/>
          <p:cNvSpPr>
            <a:spLocks noChangeArrowheads="1"/>
          </p:cNvSpPr>
          <p:nvPr/>
        </p:nvSpPr>
        <p:spPr bwMode="auto">
          <a:xfrm>
            <a:off x="4529455" y="2971801"/>
            <a:ext cx="2987040" cy="631825"/>
          </a:xfrm>
          <a:prstGeom prst="rect">
            <a:avLst/>
          </a:prstGeom>
          <a:noFill/>
          <a:ln w="9525">
            <a:noFill/>
            <a:miter lim="800000"/>
            <a:headEnd/>
            <a:tailEnd/>
          </a:ln>
          <a:effectLst/>
        </p:spPr>
        <p:txBody>
          <a:bodyPr anchor="ctr"/>
          <a:lstStyle/>
          <a:p>
            <a:pPr algn="ctr"/>
            <a:endParaRPr lang="en-US" sz="3000">
              <a:solidFill>
                <a:schemeClr val="tx2"/>
              </a:solidFill>
            </a:endParaRPr>
          </a:p>
        </p:txBody>
      </p:sp>
      <p:sp>
        <p:nvSpPr>
          <p:cNvPr id="2" name="Rectangle 12"/>
          <p:cNvSpPr>
            <a:spLocks noChangeArrowheads="1"/>
          </p:cNvSpPr>
          <p:nvPr/>
        </p:nvSpPr>
        <p:spPr bwMode="auto">
          <a:xfrm>
            <a:off x="3520440" y="3519488"/>
            <a:ext cx="5547360" cy="631825"/>
          </a:xfrm>
          <a:prstGeom prst="rect">
            <a:avLst/>
          </a:prstGeom>
          <a:noFill/>
          <a:ln w="9525">
            <a:noFill/>
            <a:miter lim="800000"/>
            <a:headEnd/>
            <a:tailEnd/>
          </a:ln>
          <a:effectLst/>
        </p:spPr>
        <p:txBody>
          <a:bodyPr anchor="ctr"/>
          <a:lstStyle/>
          <a:p>
            <a:pPr algn="ctr"/>
            <a:endParaRPr lang="en-US" sz="3000">
              <a:solidFill>
                <a:schemeClr val="tx2"/>
              </a:solidFill>
            </a:endParaRPr>
          </a:p>
        </p:txBody>
      </p:sp>
      <p:sp>
        <p:nvSpPr>
          <p:cNvPr id="11272" name="Rectangle 13"/>
          <p:cNvSpPr>
            <a:spLocks noChangeArrowheads="1"/>
          </p:cNvSpPr>
          <p:nvPr/>
        </p:nvSpPr>
        <p:spPr bwMode="auto">
          <a:xfrm>
            <a:off x="4400550" y="4046539"/>
            <a:ext cx="3733800" cy="631825"/>
          </a:xfrm>
          <a:prstGeom prst="rect">
            <a:avLst/>
          </a:prstGeom>
          <a:noFill/>
          <a:ln w="9525">
            <a:noFill/>
            <a:miter lim="800000"/>
            <a:headEnd/>
            <a:tailEnd/>
          </a:ln>
          <a:effectLst/>
        </p:spPr>
        <p:txBody>
          <a:bodyPr anchor="ctr"/>
          <a:lstStyle/>
          <a:p>
            <a:pPr algn="ctr"/>
            <a:endParaRPr lang="en-US" sz="3000">
              <a:solidFill>
                <a:schemeClr val="tx2"/>
              </a:solidFill>
            </a:endParaRPr>
          </a:p>
        </p:txBody>
      </p:sp>
      <p:sp>
        <p:nvSpPr>
          <p:cNvPr id="11273" name="Rectangle 14"/>
          <p:cNvSpPr>
            <a:spLocks noChangeArrowheads="1"/>
          </p:cNvSpPr>
          <p:nvPr/>
        </p:nvSpPr>
        <p:spPr bwMode="auto">
          <a:xfrm>
            <a:off x="4156075" y="4600576"/>
            <a:ext cx="3733800" cy="631825"/>
          </a:xfrm>
          <a:prstGeom prst="rect">
            <a:avLst/>
          </a:prstGeom>
          <a:noFill/>
          <a:ln w="9525">
            <a:noFill/>
            <a:miter lim="800000"/>
            <a:headEnd/>
            <a:tailEnd/>
          </a:ln>
          <a:effectLst/>
        </p:spPr>
        <p:txBody>
          <a:bodyPr anchor="ctr"/>
          <a:lstStyle/>
          <a:p>
            <a:pPr algn="ctr"/>
            <a:endParaRPr lang="en-US" sz="3000">
              <a:solidFill>
                <a:schemeClr val="tx2"/>
              </a:solidFill>
            </a:endParaRPr>
          </a:p>
        </p:txBody>
      </p:sp>
      <p:sp>
        <p:nvSpPr>
          <p:cNvPr id="11274" name="Rectangle 15"/>
          <p:cNvSpPr>
            <a:spLocks noChangeArrowheads="1"/>
          </p:cNvSpPr>
          <p:nvPr/>
        </p:nvSpPr>
        <p:spPr bwMode="auto">
          <a:xfrm>
            <a:off x="4400550" y="5137151"/>
            <a:ext cx="3733800" cy="631825"/>
          </a:xfrm>
          <a:prstGeom prst="rect">
            <a:avLst/>
          </a:prstGeom>
          <a:noFill/>
          <a:ln w="9525">
            <a:noFill/>
            <a:miter lim="800000"/>
            <a:headEnd/>
            <a:tailEnd/>
          </a:ln>
          <a:effectLst/>
        </p:spPr>
        <p:txBody>
          <a:bodyPr anchor="ctr"/>
          <a:lstStyle/>
          <a:p>
            <a:pPr algn="ctr"/>
            <a:endParaRPr lang="en-US" sz="3000">
              <a:solidFill>
                <a:schemeClr val="tx2"/>
              </a:solidFill>
            </a:endParaRPr>
          </a:p>
        </p:txBody>
      </p:sp>
      <p:sp>
        <p:nvSpPr>
          <p:cNvPr id="11275" name="Rectangle 16"/>
          <p:cNvSpPr>
            <a:spLocks noChangeArrowheads="1"/>
          </p:cNvSpPr>
          <p:nvPr/>
        </p:nvSpPr>
        <p:spPr bwMode="auto">
          <a:xfrm>
            <a:off x="4240530" y="5638800"/>
            <a:ext cx="3733800" cy="685800"/>
          </a:xfrm>
          <a:prstGeom prst="rect">
            <a:avLst/>
          </a:prstGeom>
          <a:noFill/>
          <a:ln w="9525">
            <a:noFill/>
            <a:miter lim="800000"/>
            <a:headEnd/>
            <a:tailEnd/>
          </a:ln>
          <a:effectLst/>
        </p:spPr>
        <p:txBody>
          <a:bodyPr anchor="ctr"/>
          <a:lstStyle/>
          <a:p>
            <a:pPr algn="ctr"/>
            <a:endParaRPr lang="en-US" sz="3000">
              <a:solidFill>
                <a:schemeClr val="tx2"/>
              </a:solidFill>
            </a:endParaRPr>
          </a:p>
        </p:txBody>
      </p:sp>
      <p:sp>
        <p:nvSpPr>
          <p:cNvPr id="11278" name="Rectangle 24"/>
          <p:cNvSpPr>
            <a:spLocks noChangeArrowheads="1"/>
          </p:cNvSpPr>
          <p:nvPr/>
        </p:nvSpPr>
        <p:spPr bwMode="auto">
          <a:xfrm>
            <a:off x="0" y="533401"/>
            <a:ext cx="12801600" cy="631825"/>
          </a:xfrm>
          <a:prstGeom prst="rect">
            <a:avLst/>
          </a:prstGeom>
          <a:noFill/>
          <a:ln w="9525">
            <a:noFill/>
            <a:miter lim="800000"/>
            <a:headEnd/>
            <a:tailEnd/>
          </a:ln>
          <a:effectLst/>
        </p:spPr>
        <p:txBody>
          <a:bodyPr anchor="ctr"/>
          <a:lstStyle/>
          <a:p>
            <a:pPr algn="ctr"/>
            <a:r>
              <a:rPr lang="en-US" sz="2800" b="1" u="sng">
                <a:solidFill>
                  <a:schemeClr val="tx2"/>
                </a:solidFill>
              </a:rPr>
              <a:t>Chính tả:</a:t>
            </a:r>
          </a:p>
        </p:txBody>
      </p:sp>
    </p:spTree>
    <p:extLst>
      <p:ext uri="{BB962C8B-B14F-4D97-AF65-F5344CB8AC3E}">
        <p14:creationId xmlns:p14="http://schemas.microsoft.com/office/powerpoint/2010/main" val="18946828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71"/>
                                        </p:tgtEl>
                                        <p:attrNameLst>
                                          <p:attrName>style.visibility</p:attrName>
                                        </p:attrNameLst>
                                      </p:cBhvr>
                                      <p:to>
                                        <p:strVal val="visible"/>
                                      </p:to>
                                    </p:set>
                                    <p:anim calcmode="lin" valueType="num">
                                      <p:cBhvr additive="base">
                                        <p:cTn id="7" dur="500" fill="hold"/>
                                        <p:tgtEl>
                                          <p:spTgt spid="11271"/>
                                        </p:tgtEl>
                                        <p:attrNameLst>
                                          <p:attrName>ppt_x</p:attrName>
                                        </p:attrNameLst>
                                      </p:cBhvr>
                                      <p:tavLst>
                                        <p:tav tm="0">
                                          <p:val>
                                            <p:strVal val="#ppt_x"/>
                                          </p:val>
                                        </p:tav>
                                        <p:tav tm="100000">
                                          <p:val>
                                            <p:strVal val="#ppt_x"/>
                                          </p:val>
                                        </p:tav>
                                      </p:tavLst>
                                    </p:anim>
                                    <p:anim calcmode="lin" valueType="num">
                                      <p:cBhvr additive="base">
                                        <p:cTn id="8" dur="500" fill="hold"/>
                                        <p:tgtEl>
                                          <p:spTgt spid="112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subTitle" idx="1"/>
          </p:nvPr>
        </p:nvSpPr>
        <p:spPr>
          <a:xfrm>
            <a:off x="0" y="838200"/>
            <a:ext cx="12801600" cy="5848350"/>
          </a:xfrm>
        </p:spPr>
        <p:txBody>
          <a:bodyPr>
            <a:noAutofit/>
          </a:bodyPr>
          <a:lstStyle/>
          <a:p>
            <a:pPr eaLnBrk="1" hangingPunct="1">
              <a:lnSpc>
                <a:spcPct val="80000"/>
              </a:lnSpc>
            </a:pPr>
            <a:r>
              <a:rPr lang="en-US" sz="2400" b="1" u="sng" smtClean="0">
                <a:solidFill>
                  <a:schemeClr val="tx1"/>
                </a:solidFill>
              </a:rPr>
              <a:t>Nhớ- viết</a:t>
            </a:r>
            <a:r>
              <a:rPr lang="en-US" sz="2400" b="1" smtClean="0">
                <a:solidFill>
                  <a:schemeClr val="tx1"/>
                </a:solidFill>
              </a:rPr>
              <a:t>: Gà </a:t>
            </a:r>
            <a:r>
              <a:rPr lang="vi-VN" sz="2400" b="1" smtClean="0">
                <a:solidFill>
                  <a:schemeClr val="tx1"/>
                </a:solidFill>
              </a:rPr>
              <a:t>T</a:t>
            </a:r>
            <a:r>
              <a:rPr lang="en-US" sz="2400" b="1" smtClean="0">
                <a:solidFill>
                  <a:schemeClr val="tx1"/>
                </a:solidFill>
              </a:rPr>
              <a:t>rống và Cáo</a:t>
            </a:r>
          </a:p>
          <a:p>
            <a:pPr>
              <a:lnSpc>
                <a:spcPct val="80000"/>
              </a:lnSpc>
            </a:pPr>
            <a:r>
              <a:rPr lang="en-US" sz="2400" b="1" smtClean="0">
                <a:solidFill>
                  <a:schemeClr val="tx1"/>
                </a:solidFill>
              </a:rPr>
              <a:t>      </a:t>
            </a:r>
            <a:r>
              <a:rPr lang="vi-VN" sz="2400" b="1" smtClean="0">
                <a:solidFill>
                  <a:schemeClr val="tx1"/>
                </a:solidFill>
              </a:rPr>
              <a:t>(Từ </a:t>
            </a:r>
            <a:r>
              <a:rPr lang="vi-VN" sz="2400" b="1" i="1" smtClean="0">
                <a:solidFill>
                  <a:schemeClr val="tx1"/>
                </a:solidFill>
              </a:rPr>
              <a:t>Nghe lời Cáo dụ thiệt hơn</a:t>
            </a:r>
            <a:r>
              <a:rPr lang="vi-VN" sz="2400" b="1" smtClean="0">
                <a:solidFill>
                  <a:schemeClr val="tx1"/>
                </a:solidFill>
              </a:rPr>
              <a:t>... đến hết)</a:t>
            </a:r>
          </a:p>
          <a:p>
            <a:pPr>
              <a:lnSpc>
                <a:spcPct val="80000"/>
              </a:lnSpc>
            </a:pPr>
            <a:endParaRPr lang="en-US" sz="2400" b="1" smtClean="0">
              <a:solidFill>
                <a:schemeClr val="tx1"/>
              </a:solidFill>
            </a:endParaRPr>
          </a:p>
          <a:p>
            <a:pPr eaLnBrk="1" hangingPunct="1">
              <a:lnSpc>
                <a:spcPct val="80000"/>
              </a:lnSpc>
            </a:pPr>
            <a:r>
              <a:rPr lang="en-US" sz="2400" smtClean="0">
                <a:solidFill>
                  <a:schemeClr val="tx1"/>
                </a:solidFill>
              </a:rPr>
              <a:t>Nghe lời cáo dụ thiệt hơn</a:t>
            </a:r>
          </a:p>
          <a:p>
            <a:pPr eaLnBrk="1" hangingPunct="1">
              <a:lnSpc>
                <a:spcPct val="80000"/>
              </a:lnSpc>
            </a:pPr>
            <a:r>
              <a:rPr lang="en-US" sz="2400" smtClean="0">
                <a:solidFill>
                  <a:schemeClr val="tx1"/>
                </a:solidFill>
              </a:rPr>
              <a:t>Gà rằng: “Xin được ghi ơn trong lòng</a:t>
            </a:r>
          </a:p>
          <a:p>
            <a:pPr eaLnBrk="1" hangingPunct="1">
              <a:lnSpc>
                <a:spcPct val="80000"/>
              </a:lnSpc>
            </a:pPr>
            <a:r>
              <a:rPr lang="en-US" sz="2400" smtClean="0">
                <a:solidFill>
                  <a:schemeClr val="tx1"/>
                </a:solidFill>
              </a:rPr>
              <a:t>Hòa bình gà cáo sống chung</a:t>
            </a:r>
          </a:p>
          <a:p>
            <a:pPr eaLnBrk="1" hangingPunct="1">
              <a:lnSpc>
                <a:spcPct val="80000"/>
              </a:lnSpc>
            </a:pPr>
            <a:r>
              <a:rPr lang="en-US" sz="2400" smtClean="0">
                <a:solidFill>
                  <a:schemeClr val="tx1"/>
                </a:solidFill>
              </a:rPr>
              <a:t>Mừng này còn có tin mừng nào hơn</a:t>
            </a:r>
          </a:p>
          <a:p>
            <a:pPr eaLnBrk="1" hangingPunct="1">
              <a:lnSpc>
                <a:spcPct val="80000"/>
              </a:lnSpc>
            </a:pPr>
            <a:r>
              <a:rPr lang="en-US" sz="2400" smtClean="0">
                <a:solidFill>
                  <a:schemeClr val="tx1"/>
                </a:solidFill>
              </a:rPr>
              <a:t>Kìa, tôi thấy cặp chó săn</a:t>
            </a:r>
          </a:p>
          <a:p>
            <a:pPr eaLnBrk="1" hangingPunct="1">
              <a:lnSpc>
                <a:spcPct val="80000"/>
              </a:lnSpc>
            </a:pPr>
            <a:r>
              <a:rPr lang="en-US" sz="2400" smtClean="0">
                <a:solidFill>
                  <a:schemeClr val="tx1"/>
                </a:solidFill>
              </a:rPr>
              <a:t>Từ xa chạy lại, chắc loan tin này.”</a:t>
            </a:r>
          </a:p>
          <a:p>
            <a:pPr eaLnBrk="1" hangingPunct="1">
              <a:lnSpc>
                <a:spcPct val="80000"/>
              </a:lnSpc>
            </a:pPr>
            <a:r>
              <a:rPr lang="en-US" sz="2400" smtClean="0">
                <a:solidFill>
                  <a:schemeClr val="tx1"/>
                </a:solidFill>
              </a:rPr>
              <a:t>Cáo nghe hồn lạc phách bay</a:t>
            </a:r>
          </a:p>
          <a:p>
            <a:pPr eaLnBrk="1" hangingPunct="1">
              <a:lnSpc>
                <a:spcPct val="80000"/>
              </a:lnSpc>
            </a:pPr>
            <a:r>
              <a:rPr lang="en-US" sz="2400" smtClean="0">
                <a:solidFill>
                  <a:schemeClr val="tx1"/>
                </a:solidFill>
              </a:rPr>
              <a:t>Quắp đuôi, co cẳng chạy ngay tức thì.</a:t>
            </a:r>
          </a:p>
          <a:p>
            <a:pPr eaLnBrk="1" hangingPunct="1">
              <a:lnSpc>
                <a:spcPct val="80000"/>
              </a:lnSpc>
            </a:pPr>
            <a:r>
              <a:rPr lang="en-US" sz="2400" smtClean="0">
                <a:solidFill>
                  <a:schemeClr val="tx1"/>
                </a:solidFill>
              </a:rPr>
              <a:t>Gà ta khoái chí cười phì:</a:t>
            </a:r>
          </a:p>
          <a:p>
            <a:pPr eaLnBrk="1" hangingPunct="1">
              <a:lnSpc>
                <a:spcPct val="80000"/>
              </a:lnSpc>
            </a:pPr>
            <a:r>
              <a:rPr lang="en-US" sz="2400" smtClean="0">
                <a:solidFill>
                  <a:schemeClr val="tx1"/>
                </a:solidFill>
              </a:rPr>
              <a:t>“Rõ phường gian dối làm gì được ai.”</a:t>
            </a:r>
          </a:p>
          <a:p>
            <a:pPr eaLnBrk="1" hangingPunct="1">
              <a:lnSpc>
                <a:spcPct val="80000"/>
              </a:lnSpc>
            </a:pPr>
            <a:r>
              <a:rPr lang="en-US" sz="2400" smtClean="0">
                <a:solidFill>
                  <a:schemeClr val="tx1"/>
                </a:solidFill>
              </a:rPr>
              <a:t>                                                               La Phông-ten</a:t>
            </a:r>
          </a:p>
          <a:p>
            <a:pPr eaLnBrk="1" hangingPunct="1">
              <a:lnSpc>
                <a:spcPct val="80000"/>
              </a:lnSpc>
            </a:pPr>
            <a:r>
              <a:rPr lang="en-US" sz="2400" smtClean="0">
                <a:solidFill>
                  <a:schemeClr val="tx1"/>
                </a:solidFill>
              </a:rPr>
              <a:t>                                                              (Nguyễn Minh lược dịch)</a:t>
            </a:r>
          </a:p>
          <a:p>
            <a:pPr eaLnBrk="1" hangingPunct="1">
              <a:lnSpc>
                <a:spcPct val="80000"/>
              </a:lnSpc>
            </a:pPr>
            <a:r>
              <a:rPr lang="en-US" sz="2400" b="1" smtClean="0">
                <a:solidFill>
                  <a:schemeClr val="tx1"/>
                </a:solidFill>
              </a:rPr>
              <a:t>	</a:t>
            </a:r>
          </a:p>
        </p:txBody>
      </p:sp>
      <p:sp>
        <p:nvSpPr>
          <p:cNvPr id="12295" name="Rectangle 14"/>
          <p:cNvSpPr>
            <a:spLocks noChangeArrowheads="1"/>
          </p:cNvSpPr>
          <p:nvPr/>
        </p:nvSpPr>
        <p:spPr bwMode="auto">
          <a:xfrm>
            <a:off x="166688" y="2543176"/>
            <a:ext cx="298704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12296" name="Rectangle 15"/>
          <p:cNvSpPr>
            <a:spLocks noChangeArrowheads="1"/>
          </p:cNvSpPr>
          <p:nvPr/>
        </p:nvSpPr>
        <p:spPr bwMode="auto">
          <a:xfrm>
            <a:off x="1989138" y="2686051"/>
            <a:ext cx="373380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12297" name="Rectangle 16"/>
          <p:cNvSpPr>
            <a:spLocks noChangeArrowheads="1"/>
          </p:cNvSpPr>
          <p:nvPr/>
        </p:nvSpPr>
        <p:spPr bwMode="auto">
          <a:xfrm>
            <a:off x="3307080" y="2971801"/>
            <a:ext cx="373380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12298" name="Rectangle 18"/>
          <p:cNvSpPr>
            <a:spLocks noChangeArrowheads="1"/>
          </p:cNvSpPr>
          <p:nvPr/>
        </p:nvSpPr>
        <p:spPr bwMode="auto">
          <a:xfrm>
            <a:off x="1340168" y="4252914"/>
            <a:ext cx="277368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12299" name="Rectangle 19"/>
          <p:cNvSpPr>
            <a:spLocks noChangeArrowheads="1"/>
          </p:cNvSpPr>
          <p:nvPr/>
        </p:nvSpPr>
        <p:spPr bwMode="auto">
          <a:xfrm>
            <a:off x="9734550" y="4676776"/>
            <a:ext cx="272034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12300" name="Rectangle 20"/>
          <p:cNvSpPr>
            <a:spLocks noChangeArrowheads="1"/>
          </p:cNvSpPr>
          <p:nvPr/>
        </p:nvSpPr>
        <p:spPr bwMode="auto">
          <a:xfrm>
            <a:off x="20003" y="4244976"/>
            <a:ext cx="234696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12301" name="Rectangle 21"/>
          <p:cNvSpPr>
            <a:spLocks noChangeArrowheads="1"/>
          </p:cNvSpPr>
          <p:nvPr/>
        </p:nvSpPr>
        <p:spPr bwMode="auto">
          <a:xfrm>
            <a:off x="380048" y="5105401"/>
            <a:ext cx="1493520" cy="631825"/>
          </a:xfrm>
          <a:prstGeom prst="rect">
            <a:avLst/>
          </a:prstGeom>
          <a:noFill/>
          <a:ln w="9525">
            <a:noFill/>
            <a:miter lim="800000"/>
            <a:headEnd/>
            <a:tailEnd/>
          </a:ln>
          <a:effectLst/>
        </p:spPr>
        <p:txBody>
          <a:bodyPr anchor="ctr"/>
          <a:lstStyle/>
          <a:p>
            <a:pPr algn="ctr"/>
            <a:endParaRPr lang="en-US" sz="2800">
              <a:solidFill>
                <a:srgbClr val="FF0000"/>
              </a:solidFill>
            </a:endParaRPr>
          </a:p>
        </p:txBody>
      </p:sp>
      <p:sp>
        <p:nvSpPr>
          <p:cNvPr id="12302" name="Rectangle 22"/>
          <p:cNvSpPr>
            <a:spLocks noChangeArrowheads="1"/>
          </p:cNvSpPr>
          <p:nvPr/>
        </p:nvSpPr>
        <p:spPr bwMode="auto">
          <a:xfrm>
            <a:off x="20003" y="228600"/>
            <a:ext cx="12801600" cy="457200"/>
          </a:xfrm>
          <a:prstGeom prst="rect">
            <a:avLst/>
          </a:prstGeom>
          <a:noFill/>
          <a:ln w="9525">
            <a:noFill/>
            <a:miter lim="800000"/>
            <a:headEnd/>
            <a:tailEnd/>
          </a:ln>
          <a:effectLst/>
        </p:spPr>
        <p:txBody>
          <a:bodyPr anchor="ctr"/>
          <a:lstStyle/>
          <a:p>
            <a:pPr algn="ctr"/>
            <a:r>
              <a:rPr lang="en-US" sz="2800" b="1" u="sng">
                <a:solidFill>
                  <a:schemeClr val="tx2"/>
                </a:solidFill>
                <a:latin typeface="Times New Roman" pitchFamily="18" charset="0"/>
                <a:cs typeface="Times New Roman" pitchFamily="18" charset="0"/>
              </a:rPr>
              <a:t>Chính tả:</a:t>
            </a:r>
          </a:p>
        </p:txBody>
      </p:sp>
      <p:sp>
        <p:nvSpPr>
          <p:cNvPr id="12303" name="Rectangle 22"/>
          <p:cNvSpPr>
            <a:spLocks noChangeArrowheads="1"/>
          </p:cNvSpPr>
          <p:nvPr/>
        </p:nvSpPr>
        <p:spPr bwMode="auto">
          <a:xfrm>
            <a:off x="6202999" y="3819525"/>
            <a:ext cx="2947035" cy="522288"/>
          </a:xfrm>
          <a:prstGeom prst="rect">
            <a:avLst/>
          </a:prstGeom>
          <a:noFill/>
          <a:ln w="9525">
            <a:noFill/>
            <a:miter lim="800000"/>
            <a:headEnd/>
            <a:tailEnd/>
          </a:ln>
          <a:effectLst/>
        </p:spPr>
        <p:txBody>
          <a:bodyPr anchor="ctr"/>
          <a:lstStyle/>
          <a:p>
            <a:pPr algn="ctr"/>
            <a:endParaRPr lang="en-US" sz="2400">
              <a:solidFill>
                <a:schemeClr val="tx2"/>
              </a:solidFill>
            </a:endParaRPr>
          </a:p>
        </p:txBody>
      </p:sp>
      <p:sp>
        <p:nvSpPr>
          <p:cNvPr id="12304" name="TextBox 18"/>
          <p:cNvSpPr txBox="1">
            <a:spLocks noChangeArrowheads="1"/>
          </p:cNvSpPr>
          <p:nvPr/>
        </p:nvSpPr>
        <p:spPr bwMode="auto">
          <a:xfrm>
            <a:off x="2833689" y="4606926"/>
            <a:ext cx="2820352" cy="398463"/>
          </a:xfrm>
          <a:prstGeom prst="rect">
            <a:avLst/>
          </a:prstGeom>
          <a:noFill/>
          <a:ln w="9525">
            <a:noFill/>
            <a:miter lim="800000"/>
            <a:headEnd/>
            <a:tailEnd/>
          </a:ln>
          <a:effectLst/>
        </p:spPr>
        <p:txBody>
          <a:bodyPr/>
          <a:lstStyle/>
          <a:p>
            <a:pPr>
              <a:lnSpc>
                <a:spcPct val="80000"/>
              </a:lnSpc>
            </a:pPr>
            <a:r>
              <a:rPr lang="en-US" sz="2800" b="1" i="1"/>
              <a:t>  </a:t>
            </a:r>
            <a:endParaRPr lang="en-US" sz="2600" b="1">
              <a:solidFill>
                <a:srgbClr val="FF0000"/>
              </a:solidFill>
            </a:endParaRPr>
          </a:p>
        </p:txBody>
      </p:sp>
      <p:sp>
        <p:nvSpPr>
          <p:cNvPr id="12305" name="TextBox 19"/>
          <p:cNvSpPr txBox="1">
            <a:spLocks noChangeArrowheads="1"/>
          </p:cNvSpPr>
          <p:nvPr/>
        </p:nvSpPr>
        <p:spPr bwMode="auto">
          <a:xfrm>
            <a:off x="4953953" y="5346700"/>
            <a:ext cx="2533650" cy="361950"/>
          </a:xfrm>
          <a:prstGeom prst="rect">
            <a:avLst/>
          </a:prstGeom>
          <a:noFill/>
          <a:ln w="9525">
            <a:noFill/>
            <a:miter lim="800000"/>
            <a:headEnd/>
            <a:tailEnd/>
          </a:ln>
          <a:effectLst/>
        </p:spPr>
        <p:txBody>
          <a:bodyPr/>
          <a:lstStyle/>
          <a:p>
            <a:pPr>
              <a:lnSpc>
                <a:spcPct val="80000"/>
              </a:lnSpc>
            </a:pPr>
            <a:r>
              <a:rPr lang="en-US" sz="2800" b="1" i="1"/>
              <a:t>  </a:t>
            </a:r>
            <a:endParaRPr lang="en-US" sz="2600" b="1">
              <a:solidFill>
                <a:srgbClr val="FF0000"/>
              </a:solidFill>
            </a:endParaRPr>
          </a:p>
        </p:txBody>
      </p:sp>
    </p:spTree>
    <p:extLst>
      <p:ext uri="{BB962C8B-B14F-4D97-AF65-F5344CB8AC3E}">
        <p14:creationId xmlns:p14="http://schemas.microsoft.com/office/powerpoint/2010/main" val="3867937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subTitle" idx="1"/>
          </p:nvPr>
        </p:nvSpPr>
        <p:spPr>
          <a:xfrm>
            <a:off x="42228" y="1009650"/>
            <a:ext cx="12801600" cy="361950"/>
          </a:xfrm>
        </p:spPr>
        <p:txBody>
          <a:bodyPr>
            <a:noAutofit/>
          </a:bodyPr>
          <a:lstStyle/>
          <a:p>
            <a:pPr eaLnBrk="1" hangingPunct="1">
              <a:lnSpc>
                <a:spcPct val="80000"/>
              </a:lnSpc>
            </a:pPr>
            <a:r>
              <a:rPr lang="en-US" sz="2800" b="1" u="sng" smtClean="0">
                <a:solidFill>
                  <a:schemeClr val="tx1"/>
                </a:solidFill>
              </a:rPr>
              <a:t>Nhớ- viết</a:t>
            </a:r>
            <a:r>
              <a:rPr lang="en-US" sz="2800" b="1" smtClean="0">
                <a:solidFill>
                  <a:schemeClr val="tx1"/>
                </a:solidFill>
              </a:rPr>
              <a:t>: Gà </a:t>
            </a:r>
            <a:r>
              <a:rPr lang="vi-VN" sz="2800" b="1" smtClean="0">
                <a:solidFill>
                  <a:schemeClr val="tx1"/>
                </a:solidFill>
              </a:rPr>
              <a:t>T</a:t>
            </a:r>
            <a:r>
              <a:rPr lang="en-US" sz="2800" b="1" smtClean="0">
                <a:solidFill>
                  <a:schemeClr val="tx1"/>
                </a:solidFill>
              </a:rPr>
              <a:t>rống và Cáo</a:t>
            </a:r>
            <a:endParaRPr lang="vi-VN" sz="2800" b="1" smtClean="0">
              <a:solidFill>
                <a:schemeClr val="tx1"/>
              </a:solidFill>
            </a:endParaRPr>
          </a:p>
          <a:p>
            <a:pPr eaLnBrk="1" hangingPunct="1">
              <a:lnSpc>
                <a:spcPct val="80000"/>
              </a:lnSpc>
            </a:pPr>
            <a:r>
              <a:rPr lang="vi-VN" sz="2800" b="1" smtClean="0">
                <a:solidFill>
                  <a:schemeClr val="tx1"/>
                </a:solidFill>
              </a:rPr>
              <a:t>(Từ </a:t>
            </a:r>
            <a:r>
              <a:rPr lang="vi-VN" sz="2800" b="1" i="1" smtClean="0">
                <a:solidFill>
                  <a:schemeClr val="tx1"/>
                </a:solidFill>
              </a:rPr>
              <a:t>Nghe lời Cáo dụ thiệt hơn</a:t>
            </a:r>
            <a:r>
              <a:rPr lang="vi-VN" sz="2800" b="1" smtClean="0">
                <a:solidFill>
                  <a:schemeClr val="tx1"/>
                </a:solidFill>
              </a:rPr>
              <a:t>... đến hết)</a:t>
            </a:r>
            <a:endParaRPr lang="en-US" sz="2800" b="1" smtClean="0">
              <a:solidFill>
                <a:schemeClr val="tx1"/>
              </a:solidFill>
            </a:endParaRPr>
          </a:p>
          <a:p>
            <a:pPr>
              <a:lnSpc>
                <a:spcPct val="80000"/>
              </a:lnSpc>
            </a:pPr>
            <a:r>
              <a:rPr lang="vi-VN" sz="2800" b="1" smtClean="0">
                <a:solidFill>
                  <a:schemeClr val="tx1"/>
                </a:solidFill>
              </a:rPr>
              <a:t>Phân biệt vần ươn/ ương</a:t>
            </a:r>
          </a:p>
          <a:p>
            <a:pPr eaLnBrk="1" hangingPunct="1">
              <a:lnSpc>
                <a:spcPct val="80000"/>
              </a:lnSpc>
            </a:pPr>
            <a:r>
              <a:rPr lang="en-US" sz="2800" b="1" smtClean="0">
                <a:solidFill>
                  <a:schemeClr val="tx1"/>
                </a:solidFill>
              </a:rPr>
              <a:t>     </a:t>
            </a:r>
          </a:p>
          <a:p>
            <a:pPr eaLnBrk="1" hangingPunct="1">
              <a:lnSpc>
                <a:spcPct val="80000"/>
              </a:lnSpc>
            </a:pPr>
            <a:r>
              <a:rPr lang="en-US" sz="2800" b="1" smtClean="0">
                <a:solidFill>
                  <a:schemeClr val="tx1"/>
                </a:solidFill>
              </a:rPr>
              <a:t>                                                        	</a:t>
            </a:r>
          </a:p>
        </p:txBody>
      </p:sp>
      <p:sp>
        <p:nvSpPr>
          <p:cNvPr id="15365" name="Rectangle 9"/>
          <p:cNvSpPr>
            <a:spLocks noChangeArrowheads="1"/>
          </p:cNvSpPr>
          <p:nvPr/>
        </p:nvSpPr>
        <p:spPr bwMode="auto">
          <a:xfrm>
            <a:off x="0" y="2058988"/>
            <a:ext cx="12801600" cy="836612"/>
          </a:xfrm>
          <a:prstGeom prst="rect">
            <a:avLst/>
          </a:prstGeom>
          <a:noFill/>
          <a:ln w="9525">
            <a:noFill/>
            <a:miter lim="800000"/>
            <a:headEnd/>
            <a:tailEnd/>
          </a:ln>
          <a:effectLst/>
        </p:spPr>
        <p:txBody>
          <a:bodyPr anchor="ctr"/>
          <a:lstStyle/>
          <a:p>
            <a:r>
              <a:rPr lang="en-US" sz="3000" b="1">
                <a:solidFill>
                  <a:schemeClr val="tx2"/>
                </a:solidFill>
                <a:latin typeface="Times New Roman" pitchFamily="18" charset="0"/>
                <a:cs typeface="Times New Roman" pitchFamily="18" charset="0"/>
              </a:rPr>
              <a:t>	</a:t>
            </a:r>
            <a:r>
              <a:rPr lang="en-US" sz="2600" b="1" u="sng">
                <a:solidFill>
                  <a:schemeClr val="tx2"/>
                </a:solidFill>
                <a:latin typeface="Times New Roman" pitchFamily="18" charset="0"/>
                <a:cs typeface="Times New Roman" pitchFamily="18" charset="0"/>
              </a:rPr>
              <a:t>Hoạt động 4:</a:t>
            </a:r>
            <a:r>
              <a:rPr lang="en-US" sz="2600" b="1">
                <a:solidFill>
                  <a:schemeClr val="tx2"/>
                </a:solidFill>
                <a:latin typeface="Times New Roman" pitchFamily="18" charset="0"/>
                <a:cs typeface="Times New Roman" pitchFamily="18" charset="0"/>
              </a:rPr>
              <a:t>   Làm bài tập</a:t>
            </a:r>
            <a:endParaRPr lang="en-US" sz="2600" b="1" u="sng">
              <a:solidFill>
                <a:schemeClr val="tx2"/>
              </a:solidFill>
              <a:latin typeface="Times New Roman" pitchFamily="18" charset="0"/>
              <a:cs typeface="Times New Roman" pitchFamily="18" charset="0"/>
            </a:endParaRPr>
          </a:p>
        </p:txBody>
      </p:sp>
      <p:sp>
        <p:nvSpPr>
          <p:cNvPr id="16397" name="Rectangle 13"/>
          <p:cNvSpPr>
            <a:spLocks noChangeArrowheads="1"/>
          </p:cNvSpPr>
          <p:nvPr/>
        </p:nvSpPr>
        <p:spPr bwMode="auto">
          <a:xfrm>
            <a:off x="215583" y="2667000"/>
            <a:ext cx="13121640" cy="914400"/>
          </a:xfrm>
          <a:prstGeom prst="rect">
            <a:avLst/>
          </a:prstGeom>
          <a:noFill/>
          <a:ln w="9525">
            <a:noFill/>
            <a:miter lim="800000"/>
            <a:headEnd/>
            <a:tailEnd/>
          </a:ln>
          <a:effectLst/>
        </p:spPr>
        <p:txBody>
          <a:bodyPr anchor="ctr"/>
          <a:lstStyle/>
          <a:p>
            <a:r>
              <a:rPr lang="en-US" sz="3000">
                <a:solidFill>
                  <a:schemeClr val="tx2"/>
                </a:solidFill>
                <a:latin typeface="Times New Roman" pitchFamily="18" charset="0"/>
                <a:cs typeface="Times New Roman" pitchFamily="18" charset="0"/>
              </a:rPr>
              <a:t> </a:t>
            </a:r>
            <a:r>
              <a:rPr lang="en-US" sz="2400">
                <a:solidFill>
                  <a:schemeClr val="tx2"/>
                </a:solidFill>
                <a:latin typeface="Times New Roman" pitchFamily="18" charset="0"/>
                <a:cs typeface="Times New Roman" pitchFamily="18" charset="0"/>
              </a:rPr>
              <a:t>BT2b/ Tìm những chữ bị bỏ trống có vần </a:t>
            </a:r>
            <a:r>
              <a:rPr lang="en-US" sz="2400" b="1" i="1">
                <a:solidFill>
                  <a:schemeClr val="tx2"/>
                </a:solidFill>
                <a:latin typeface="Times New Roman" pitchFamily="18" charset="0"/>
                <a:cs typeface="Times New Roman" pitchFamily="18" charset="0"/>
              </a:rPr>
              <a:t>ươn</a:t>
            </a:r>
            <a:r>
              <a:rPr lang="en-US" sz="2400">
                <a:solidFill>
                  <a:schemeClr val="tx2"/>
                </a:solidFill>
                <a:latin typeface="Times New Roman" pitchFamily="18" charset="0"/>
                <a:cs typeface="Times New Roman" pitchFamily="18" charset="0"/>
              </a:rPr>
              <a:t> hoặc </a:t>
            </a:r>
            <a:r>
              <a:rPr lang="en-US" sz="2400" b="1" i="1">
                <a:solidFill>
                  <a:schemeClr val="tx2"/>
                </a:solidFill>
                <a:latin typeface="Times New Roman" pitchFamily="18" charset="0"/>
                <a:cs typeface="Times New Roman" pitchFamily="18" charset="0"/>
              </a:rPr>
              <a:t>ương</a:t>
            </a:r>
            <a:r>
              <a:rPr lang="en-US" sz="2400">
                <a:solidFill>
                  <a:schemeClr val="tx2"/>
                </a:solidFill>
                <a:latin typeface="Times New Roman" pitchFamily="18" charset="0"/>
                <a:cs typeface="Times New Roman" pitchFamily="18" charset="0"/>
              </a:rPr>
              <a:t> để hoàn chỉnh đoạn văn dưới đây:</a:t>
            </a:r>
          </a:p>
        </p:txBody>
      </p:sp>
      <p:sp>
        <p:nvSpPr>
          <p:cNvPr id="16398" name="Rectangle 14"/>
          <p:cNvSpPr>
            <a:spLocks noChangeArrowheads="1"/>
          </p:cNvSpPr>
          <p:nvPr/>
        </p:nvSpPr>
        <p:spPr bwMode="auto">
          <a:xfrm>
            <a:off x="0" y="3352800"/>
            <a:ext cx="12801600" cy="2133600"/>
          </a:xfrm>
          <a:prstGeom prst="rect">
            <a:avLst/>
          </a:prstGeom>
          <a:noFill/>
          <a:ln w="9525">
            <a:noFill/>
            <a:miter lim="800000"/>
            <a:headEnd/>
            <a:tailEnd/>
          </a:ln>
          <a:effectLst/>
        </p:spPr>
        <p:txBody>
          <a:bodyPr anchor="ctr"/>
          <a:lstStyle/>
          <a:p>
            <a:r>
              <a:rPr lang="en-US" sz="3000">
                <a:solidFill>
                  <a:schemeClr val="tx2"/>
                </a:solidFill>
              </a:rPr>
              <a:t> 	</a:t>
            </a:r>
            <a:endParaRPr lang="en-US" sz="2600">
              <a:solidFill>
                <a:schemeClr val="tx2"/>
              </a:solidFill>
            </a:endParaRPr>
          </a:p>
        </p:txBody>
      </p:sp>
      <p:sp>
        <p:nvSpPr>
          <p:cNvPr id="15370" name="Rectangle 21"/>
          <p:cNvSpPr>
            <a:spLocks noChangeArrowheads="1"/>
          </p:cNvSpPr>
          <p:nvPr/>
        </p:nvSpPr>
        <p:spPr bwMode="auto">
          <a:xfrm>
            <a:off x="0" y="381000"/>
            <a:ext cx="12801600" cy="533400"/>
          </a:xfrm>
          <a:prstGeom prst="rect">
            <a:avLst/>
          </a:prstGeom>
          <a:noFill/>
          <a:ln w="9525">
            <a:noFill/>
            <a:miter lim="800000"/>
            <a:headEnd/>
            <a:tailEnd/>
          </a:ln>
          <a:effectLst/>
        </p:spPr>
        <p:txBody>
          <a:bodyPr anchor="ctr"/>
          <a:lstStyle/>
          <a:p>
            <a:pPr algn="ctr"/>
            <a:r>
              <a:rPr lang="en-US" sz="2800" b="1" u="sng">
                <a:solidFill>
                  <a:schemeClr val="tx2"/>
                </a:solidFill>
              </a:rPr>
              <a:t>Chính tả:</a:t>
            </a:r>
          </a:p>
        </p:txBody>
      </p:sp>
      <p:sp>
        <p:nvSpPr>
          <p:cNvPr id="15371" name="Rectangle 2"/>
          <p:cNvSpPr txBox="1">
            <a:spLocks noChangeArrowheads="1"/>
          </p:cNvSpPr>
          <p:nvPr/>
        </p:nvSpPr>
        <p:spPr bwMode="auto">
          <a:xfrm>
            <a:off x="4829494" y="1839913"/>
            <a:ext cx="7729855" cy="438150"/>
          </a:xfrm>
          <a:prstGeom prst="rect">
            <a:avLst/>
          </a:prstGeom>
          <a:noFill/>
          <a:ln w="9525">
            <a:noFill/>
            <a:miter lim="800000"/>
            <a:headEnd/>
            <a:tailEnd/>
          </a:ln>
          <a:effectLst/>
        </p:spPr>
        <p:txBody>
          <a:bodyPr/>
          <a:lstStyle/>
          <a:p>
            <a:pPr algn="ctr">
              <a:lnSpc>
                <a:spcPct val="80000"/>
              </a:lnSpc>
              <a:spcBef>
                <a:spcPct val="20000"/>
              </a:spcBef>
            </a:pPr>
            <a:r>
              <a:rPr lang="en-US" sz="3200" b="1">
                <a:solidFill>
                  <a:srgbClr val="FF0000"/>
                </a:solidFill>
              </a:rPr>
              <a:t>			          </a:t>
            </a:r>
          </a:p>
        </p:txBody>
      </p:sp>
      <p:sp>
        <p:nvSpPr>
          <p:cNvPr id="19" name="Rectangle 13"/>
          <p:cNvSpPr>
            <a:spLocks noChangeArrowheads="1"/>
          </p:cNvSpPr>
          <p:nvPr/>
        </p:nvSpPr>
        <p:spPr bwMode="auto">
          <a:xfrm>
            <a:off x="255589" y="3479800"/>
            <a:ext cx="12012611" cy="2540000"/>
          </a:xfrm>
          <a:prstGeom prst="rect">
            <a:avLst/>
          </a:prstGeom>
          <a:noFill/>
          <a:ln w="9525">
            <a:noFill/>
            <a:miter lim="800000"/>
            <a:headEnd/>
            <a:tailEnd/>
          </a:ln>
          <a:effectLst/>
        </p:spPr>
        <p:txBody>
          <a:bodyPr anchor="ctr"/>
          <a:lstStyle/>
          <a:p>
            <a:pPr algn="just"/>
            <a:r>
              <a:rPr lang="en-US" sz="2000">
                <a:solidFill>
                  <a:schemeClr val="tx2"/>
                </a:solidFill>
                <a:latin typeface="Times New Roman" pitchFamily="18" charset="0"/>
                <a:cs typeface="Times New Roman" pitchFamily="18" charset="0"/>
              </a:rPr>
              <a:t>   </a:t>
            </a:r>
            <a:r>
              <a:rPr lang="en-US" sz="2400">
                <a:solidFill>
                  <a:schemeClr val="tx2"/>
                </a:solidFill>
                <a:latin typeface="Times New Roman" pitchFamily="18" charset="0"/>
                <a:cs typeface="Times New Roman" pitchFamily="18" charset="0"/>
              </a:rPr>
              <a:t>Nhà Trung ở gần sân bay. Từ nhỏ, Trung đã rất ngưỡng mộ các chú phi công. Em mơ ước lớn lên sẽ trở thành phi công để được bay        trên bầu trời, bay trên            tược, làng mạc, thành phố quê           , vượt qua các đại            mênh mông. Để chuẩn bị cho            lai, Trung cố gắng học giỏi, tập thể dục</a:t>
            </a:r>
            <a:r>
              <a:rPr lang="vi-VN" sz="2400">
                <a:solidFill>
                  <a:schemeClr val="tx2"/>
                </a:solidFill>
                <a:latin typeface="Times New Roman" pitchFamily="18" charset="0"/>
                <a:cs typeface="Times New Roman" pitchFamily="18" charset="0"/>
              </a:rPr>
              <a:t>    </a:t>
            </a:r>
            <a:r>
              <a:rPr lang="en-US" sz="2400">
                <a:solidFill>
                  <a:schemeClr val="tx2"/>
                </a:solidFill>
                <a:latin typeface="Times New Roman" pitchFamily="18" charset="0"/>
                <a:cs typeface="Times New Roman" pitchFamily="18" charset="0"/>
              </a:rPr>
              <a:t> </a:t>
            </a:r>
            <a:r>
              <a:rPr lang="vi-VN" sz="2400">
                <a:solidFill>
                  <a:schemeClr val="tx2"/>
                </a:solidFill>
                <a:latin typeface="Times New Roman" pitchFamily="18" charset="0"/>
                <a:cs typeface="Times New Roman" pitchFamily="18" charset="0"/>
              </a:rPr>
              <a:t>         </a:t>
            </a:r>
            <a:r>
              <a:rPr lang="en-US" sz="2400">
                <a:solidFill>
                  <a:schemeClr val="tx2"/>
                </a:solidFill>
                <a:latin typeface="Times New Roman" pitchFamily="18" charset="0"/>
                <a:cs typeface="Times New Roman" pitchFamily="18" charset="0"/>
              </a:rPr>
              <a:t>xuyên cho cơ thể khỏe mạnh, </a:t>
            </a:r>
            <a:r>
              <a:rPr lang="vi-VN" sz="2400">
                <a:solidFill>
                  <a:schemeClr val="tx2"/>
                </a:solidFill>
                <a:latin typeface="Times New Roman" pitchFamily="18" charset="0"/>
                <a:cs typeface="Times New Roman" pitchFamily="18" charset="0"/>
              </a:rPr>
              <a:t>           </a:t>
            </a:r>
            <a:r>
              <a:rPr lang="en-US" sz="2400">
                <a:solidFill>
                  <a:schemeClr val="tx2"/>
                </a:solidFill>
                <a:latin typeface="Times New Roman" pitchFamily="18" charset="0"/>
                <a:cs typeface="Times New Roman" pitchFamily="18" charset="0"/>
              </a:rPr>
              <a:t>tráng.</a:t>
            </a:r>
          </a:p>
          <a:p>
            <a:r>
              <a:rPr lang="en-US" sz="2800">
                <a:solidFill>
                  <a:schemeClr val="tx2"/>
                </a:solidFill>
                <a:latin typeface="Times New Roman" pitchFamily="18" charset="0"/>
                <a:cs typeface="Times New Roman" pitchFamily="18" charset="0"/>
              </a:rPr>
              <a:t>             </a:t>
            </a:r>
          </a:p>
        </p:txBody>
      </p:sp>
      <p:sp>
        <p:nvSpPr>
          <p:cNvPr id="21" name="Rectangle 20"/>
          <p:cNvSpPr>
            <a:spLocks noChangeArrowheads="1"/>
          </p:cNvSpPr>
          <p:nvPr/>
        </p:nvSpPr>
        <p:spPr bwMode="auto">
          <a:xfrm>
            <a:off x="1066800" y="4473575"/>
            <a:ext cx="1480185" cy="479425"/>
          </a:xfrm>
          <a:prstGeom prst="rect">
            <a:avLst/>
          </a:prstGeom>
          <a:noFill/>
          <a:ln w="9525">
            <a:noFill/>
            <a:miter lim="800000"/>
            <a:headEnd/>
            <a:tailEnd/>
          </a:ln>
          <a:effectLst/>
        </p:spPr>
        <p:txBody>
          <a:bodyPr anchor="ctr"/>
          <a:lstStyle/>
          <a:p>
            <a:pPr algn="ctr"/>
            <a:r>
              <a:rPr lang="en-US" sz="2400" b="1">
                <a:solidFill>
                  <a:srgbClr val="FF0000"/>
                </a:solidFill>
                <a:latin typeface="Times New Roman" pitchFamily="18" charset="0"/>
                <a:cs typeface="Times New Roman" pitchFamily="18" charset="0"/>
              </a:rPr>
              <a:t>hương</a:t>
            </a:r>
            <a:r>
              <a:rPr lang="en-US" sz="2600" b="1">
                <a:solidFill>
                  <a:srgbClr val="FF0000"/>
                </a:solidFill>
                <a:latin typeface="Times New Roman" pitchFamily="18" charset="0"/>
                <a:cs typeface="Times New Roman" pitchFamily="18" charset="0"/>
              </a:rPr>
              <a:t> </a:t>
            </a:r>
          </a:p>
        </p:txBody>
      </p:sp>
      <p:sp>
        <p:nvSpPr>
          <p:cNvPr id="23" name="Rectangle 22"/>
          <p:cNvSpPr>
            <a:spLocks noChangeArrowheads="1"/>
          </p:cNvSpPr>
          <p:nvPr/>
        </p:nvSpPr>
        <p:spPr bwMode="auto">
          <a:xfrm>
            <a:off x="8341042" y="4092575"/>
            <a:ext cx="1260158" cy="479425"/>
          </a:xfrm>
          <a:prstGeom prst="rect">
            <a:avLst/>
          </a:prstGeom>
          <a:noFill/>
          <a:ln w="9525">
            <a:noFill/>
            <a:miter lim="800000"/>
            <a:headEnd/>
            <a:tailEnd/>
          </a:ln>
          <a:effectLst/>
        </p:spPr>
        <p:txBody>
          <a:bodyPr anchor="ctr"/>
          <a:lstStyle/>
          <a:p>
            <a:pPr algn="ctr"/>
            <a:r>
              <a:rPr lang="en-US" sz="2400" b="1">
                <a:solidFill>
                  <a:srgbClr val="FF0000"/>
                </a:solidFill>
                <a:latin typeface="Times New Roman" pitchFamily="18" charset="0"/>
                <a:cs typeface="Times New Roman" pitchFamily="18" charset="0"/>
              </a:rPr>
              <a:t>vườn</a:t>
            </a:r>
            <a:r>
              <a:rPr lang="en-US" sz="2600" b="1">
                <a:solidFill>
                  <a:srgbClr val="FF0000"/>
                </a:solidFill>
                <a:latin typeface="Times New Roman" pitchFamily="18" charset="0"/>
                <a:cs typeface="Times New Roman" pitchFamily="18" charset="0"/>
              </a:rPr>
              <a:t> </a:t>
            </a:r>
          </a:p>
        </p:txBody>
      </p:sp>
      <p:sp>
        <p:nvSpPr>
          <p:cNvPr id="24" name="Rectangle 23"/>
          <p:cNvSpPr>
            <a:spLocks noChangeArrowheads="1"/>
          </p:cNvSpPr>
          <p:nvPr/>
        </p:nvSpPr>
        <p:spPr bwMode="auto">
          <a:xfrm>
            <a:off x="4111308" y="4473575"/>
            <a:ext cx="1451292" cy="479425"/>
          </a:xfrm>
          <a:prstGeom prst="rect">
            <a:avLst/>
          </a:prstGeom>
          <a:noFill/>
          <a:ln w="9525">
            <a:noFill/>
            <a:miter lim="800000"/>
            <a:headEnd/>
            <a:tailEnd/>
          </a:ln>
          <a:effectLst/>
        </p:spPr>
        <p:txBody>
          <a:bodyPr anchor="ctr"/>
          <a:lstStyle/>
          <a:p>
            <a:pPr algn="ctr"/>
            <a:r>
              <a:rPr lang="en-US" sz="2400" b="1">
                <a:solidFill>
                  <a:srgbClr val="FF0000"/>
                </a:solidFill>
                <a:latin typeface="Times New Roman" pitchFamily="18" charset="0"/>
                <a:cs typeface="Times New Roman" pitchFamily="18" charset="0"/>
              </a:rPr>
              <a:t>dương </a:t>
            </a:r>
            <a:r>
              <a:rPr lang="en-US" sz="2600" b="1">
                <a:solidFill>
                  <a:srgbClr val="FF0000"/>
                </a:solidFill>
                <a:latin typeface="Times New Roman" pitchFamily="18" charset="0"/>
                <a:cs typeface="Times New Roman" pitchFamily="18" charset="0"/>
              </a:rPr>
              <a:t> </a:t>
            </a:r>
          </a:p>
        </p:txBody>
      </p:sp>
      <p:sp>
        <p:nvSpPr>
          <p:cNvPr id="25" name="Rectangle 24"/>
          <p:cNvSpPr>
            <a:spLocks noChangeArrowheads="1"/>
          </p:cNvSpPr>
          <p:nvPr/>
        </p:nvSpPr>
        <p:spPr bwMode="auto">
          <a:xfrm>
            <a:off x="7259955" y="4800600"/>
            <a:ext cx="1426845" cy="479425"/>
          </a:xfrm>
          <a:prstGeom prst="rect">
            <a:avLst/>
          </a:prstGeom>
          <a:noFill/>
          <a:ln w="9525">
            <a:noFill/>
            <a:miter lim="800000"/>
            <a:headEnd/>
            <a:tailEnd/>
          </a:ln>
          <a:effectLst/>
        </p:spPr>
        <p:txBody>
          <a:bodyPr anchor="ctr"/>
          <a:lstStyle/>
          <a:p>
            <a:pPr algn="ctr"/>
            <a:r>
              <a:rPr lang="vi-VN" sz="2400" b="1">
                <a:solidFill>
                  <a:srgbClr val="FF0000"/>
                </a:solidFill>
                <a:latin typeface="Times New Roman" pitchFamily="18" charset="0"/>
                <a:cs typeface="Times New Roman" pitchFamily="18" charset="0"/>
              </a:rPr>
              <a:t>cường</a:t>
            </a:r>
            <a:r>
              <a:rPr lang="en-US" sz="2600" b="1">
                <a:solidFill>
                  <a:srgbClr val="FF0000"/>
                </a:solidFill>
                <a:latin typeface="Times New Roman" pitchFamily="18" charset="0"/>
                <a:cs typeface="Times New Roman" pitchFamily="18" charset="0"/>
              </a:rPr>
              <a:t> </a:t>
            </a:r>
          </a:p>
        </p:txBody>
      </p:sp>
      <p:sp>
        <p:nvSpPr>
          <p:cNvPr id="26" name="Rectangle 25"/>
          <p:cNvSpPr>
            <a:spLocks noChangeArrowheads="1"/>
          </p:cNvSpPr>
          <p:nvPr/>
        </p:nvSpPr>
        <p:spPr bwMode="auto">
          <a:xfrm>
            <a:off x="4770120" y="4092575"/>
            <a:ext cx="1173480" cy="479425"/>
          </a:xfrm>
          <a:prstGeom prst="rect">
            <a:avLst/>
          </a:prstGeom>
          <a:noFill/>
          <a:ln w="9525">
            <a:noFill/>
            <a:miter lim="800000"/>
            <a:headEnd/>
            <a:tailEnd/>
          </a:ln>
          <a:effectLst/>
        </p:spPr>
        <p:txBody>
          <a:bodyPr anchor="ctr"/>
          <a:lstStyle/>
          <a:p>
            <a:pPr algn="ctr"/>
            <a:r>
              <a:rPr lang="en-US" sz="2400" b="1">
                <a:solidFill>
                  <a:srgbClr val="FF0000"/>
                </a:solidFill>
                <a:latin typeface="Times New Roman" pitchFamily="18" charset="0"/>
                <a:cs typeface="Times New Roman" pitchFamily="18" charset="0"/>
              </a:rPr>
              <a:t>lượn</a:t>
            </a:r>
            <a:r>
              <a:rPr lang="en-US" sz="2600" b="1">
                <a:solidFill>
                  <a:srgbClr val="FF0000"/>
                </a:solidFill>
                <a:latin typeface="Times New Roman" pitchFamily="18" charset="0"/>
                <a:cs typeface="Times New Roman" pitchFamily="18" charset="0"/>
              </a:rPr>
              <a:t> </a:t>
            </a:r>
          </a:p>
        </p:txBody>
      </p:sp>
      <p:sp>
        <p:nvSpPr>
          <p:cNvPr id="27" name="Rectangle 26"/>
          <p:cNvSpPr>
            <a:spLocks noChangeArrowheads="1"/>
          </p:cNvSpPr>
          <p:nvPr/>
        </p:nvSpPr>
        <p:spPr bwMode="auto">
          <a:xfrm>
            <a:off x="8705532" y="4473574"/>
            <a:ext cx="1429068" cy="479425"/>
          </a:xfrm>
          <a:prstGeom prst="rect">
            <a:avLst/>
          </a:prstGeom>
          <a:noFill/>
          <a:ln w="9525">
            <a:noFill/>
            <a:miter lim="800000"/>
            <a:headEnd/>
            <a:tailEnd/>
          </a:ln>
          <a:effectLst/>
        </p:spPr>
        <p:txBody>
          <a:bodyPr anchor="ctr"/>
          <a:lstStyle/>
          <a:p>
            <a:pPr algn="ctr"/>
            <a:r>
              <a:rPr lang="en-US" sz="2400" b="1">
                <a:solidFill>
                  <a:srgbClr val="FF0000"/>
                </a:solidFill>
                <a:latin typeface="Times New Roman" pitchFamily="18" charset="0"/>
                <a:cs typeface="Times New Roman" pitchFamily="18" charset="0"/>
              </a:rPr>
              <a:t>tương</a:t>
            </a:r>
            <a:r>
              <a:rPr lang="en-US" sz="2600" b="1">
                <a:solidFill>
                  <a:srgbClr val="FF0000"/>
                </a:solidFill>
                <a:latin typeface="Times New Roman" pitchFamily="18" charset="0"/>
                <a:cs typeface="Times New Roman" pitchFamily="18" charset="0"/>
              </a:rPr>
              <a:t> </a:t>
            </a:r>
          </a:p>
        </p:txBody>
      </p:sp>
      <p:sp>
        <p:nvSpPr>
          <p:cNvPr id="28" name="Rectangle 27"/>
          <p:cNvSpPr>
            <a:spLocks noChangeArrowheads="1"/>
          </p:cNvSpPr>
          <p:nvPr/>
        </p:nvSpPr>
        <p:spPr bwMode="auto">
          <a:xfrm>
            <a:off x="11221403" y="233364"/>
            <a:ext cx="1173480" cy="479425"/>
          </a:xfrm>
          <a:prstGeom prst="rect">
            <a:avLst/>
          </a:prstGeom>
          <a:noFill/>
          <a:ln w="9525">
            <a:noFill/>
            <a:miter lim="800000"/>
            <a:headEnd/>
            <a:tailEnd/>
          </a:ln>
          <a:effectLst/>
        </p:spPr>
        <p:txBody>
          <a:bodyPr anchor="ctr"/>
          <a:lstStyle/>
          <a:p>
            <a:pPr algn="ctr"/>
            <a:r>
              <a:rPr lang="en-US" sz="2600" b="1">
                <a:solidFill>
                  <a:srgbClr val="FF0000"/>
                </a:solidFill>
              </a:rPr>
              <a:t> </a:t>
            </a:r>
          </a:p>
        </p:txBody>
      </p:sp>
      <p:sp>
        <p:nvSpPr>
          <p:cNvPr id="29" name="Rectangle 28"/>
          <p:cNvSpPr>
            <a:spLocks noChangeArrowheads="1"/>
          </p:cNvSpPr>
          <p:nvPr/>
        </p:nvSpPr>
        <p:spPr bwMode="auto">
          <a:xfrm>
            <a:off x="2362200" y="4838700"/>
            <a:ext cx="1771332" cy="457200"/>
          </a:xfrm>
          <a:prstGeom prst="rect">
            <a:avLst/>
          </a:prstGeom>
          <a:noFill/>
          <a:ln w="9525">
            <a:noFill/>
            <a:miter lim="800000"/>
            <a:headEnd/>
            <a:tailEnd/>
          </a:ln>
          <a:effectLst/>
        </p:spPr>
        <p:txBody>
          <a:bodyPr anchor="ctr"/>
          <a:lstStyle/>
          <a:p>
            <a:pPr algn="ctr"/>
            <a:r>
              <a:rPr lang="vi-VN" sz="2400" b="1">
                <a:solidFill>
                  <a:srgbClr val="FF0000"/>
                </a:solidFill>
                <a:latin typeface="Times New Roman" pitchFamily="18" charset="0"/>
                <a:cs typeface="Times New Roman" pitchFamily="18" charset="0"/>
              </a:rPr>
              <a:t>  thường </a:t>
            </a:r>
            <a:r>
              <a:rPr lang="en-US" sz="2600" b="1">
                <a:solidFill>
                  <a:srgbClr val="FF0000"/>
                </a:solidFill>
                <a:latin typeface="Times New Roman" pitchFamily="18" charset="0"/>
                <a:cs typeface="Times New Roman" pitchFamily="18" charset="0"/>
              </a:rPr>
              <a:t> </a:t>
            </a:r>
          </a:p>
        </p:txBody>
      </p:sp>
    </p:spTree>
    <p:extLst>
      <p:ext uri="{BB962C8B-B14F-4D97-AF65-F5344CB8AC3E}">
        <p14:creationId xmlns:p14="http://schemas.microsoft.com/office/powerpoint/2010/main" val="20722427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397"/>
                                        </p:tgtEl>
                                        <p:attrNameLst>
                                          <p:attrName>style.visibility</p:attrName>
                                        </p:attrNameLst>
                                      </p:cBhvr>
                                      <p:to>
                                        <p:strVal val="visible"/>
                                      </p:to>
                                    </p:set>
                                    <p:animEffect transition="in" filter="randombar(horizontal)">
                                      <p:cBhvr>
                                        <p:cTn id="7" dur="500"/>
                                        <p:tgtEl>
                                          <p:spTgt spid="16397"/>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6398"/>
                                        </p:tgtEl>
                                        <p:attrNameLst>
                                          <p:attrName>style.visibility</p:attrName>
                                        </p:attrNameLst>
                                      </p:cBhvr>
                                      <p:to>
                                        <p:strVal val="visible"/>
                                      </p:to>
                                    </p:set>
                                    <p:animEffect transition="in" filter="randombar(horizontal)">
                                      <p:cBhvr>
                                        <p:cTn id="10" dur="500"/>
                                        <p:tgtEl>
                                          <p:spTgt spid="16398"/>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randombar(horizontal)">
                                      <p:cBhvr>
                                        <p:cTn id="13" dur="500"/>
                                        <p:tgtEl>
                                          <p:spTgt spid="1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randombar(horizontal)">
                                      <p:cBhvr>
                                        <p:cTn id="18" dur="500"/>
                                        <p:tgtEl>
                                          <p:spTgt spid="2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randombar(horizontal)">
                                      <p:cBhvr>
                                        <p:cTn id="23" dur="500"/>
                                        <p:tgtEl>
                                          <p:spTgt spid="2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randombar(horizontal)">
                                      <p:cBhvr>
                                        <p:cTn id="28" dur="500"/>
                                        <p:tgtEl>
                                          <p:spTgt spid="2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randombar(horizontal)">
                                      <p:cBhvr>
                                        <p:cTn id="33" dur="500"/>
                                        <p:tgtEl>
                                          <p:spTgt spid="2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randombar(horizontal)">
                                      <p:cBhvr>
                                        <p:cTn id="38" dur="500"/>
                                        <p:tgtEl>
                                          <p:spTgt spid="2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randombar(horizontal)">
                                      <p:cBhvr>
                                        <p:cTn id="43" dur="500"/>
                                        <p:tgtEl>
                                          <p:spTgt spid="2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randombar(horizontal)">
                                      <p:cBhvr>
                                        <p:cTn id="48" dur="500"/>
                                        <p:tgtEl>
                                          <p:spTgt spid="2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fade">
                                      <p:cBhvr>
                                        <p:cTn id="53"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7" grpId="0"/>
      <p:bldP spid="16398" grpId="0"/>
      <p:bldP spid="19" grpId="0"/>
      <p:bldP spid="21" grpId="0"/>
      <p:bldP spid="23" grpId="0"/>
      <p:bldP spid="24" grpId="0"/>
      <p:bldP spid="25" grpId="0"/>
      <p:bldP spid="26" grpId="0"/>
      <p:bldP spid="27" grpId="0"/>
      <p:bldP spid="28" grpId="0"/>
      <p:bldP spid="29" grpId="0"/>
    </p:bld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16</TotalTime>
  <Words>572</Words>
  <Application>Microsoft Office PowerPoint</Application>
  <PresentationFormat>Custom</PresentationFormat>
  <Paragraphs>100</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VĂN KẾT</dc:creator>
  <cp:lastModifiedBy>Quan Duong</cp:lastModifiedBy>
  <cp:revision>3</cp:revision>
  <cp:lastPrinted>2022-07-28T02:46:00Z</cp:lastPrinted>
  <dcterms:created xsi:type="dcterms:W3CDTF">2022-07-16T20:46:42Z</dcterms:created>
  <dcterms:modified xsi:type="dcterms:W3CDTF">2022-07-28T02:54:50Z</dcterms:modified>
</cp:coreProperties>
</file>