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67" r:id="rId4"/>
    <p:sldId id="269" r:id="rId5"/>
    <p:sldId id="260" r:id="rId6"/>
    <p:sldId id="271" r:id="rId8"/>
    <p:sldId id="256" r:id="rId9"/>
    <p:sldId id="273" r:id="rId10"/>
    <p:sldId id="274" r:id="rId11"/>
    <p:sldId id="268" r:id="rId12"/>
    <p:sldId id="275" r:id="rId13"/>
    <p:sldId id="279" r:id="rId14"/>
    <p:sldId id="277" r:id="rId15"/>
    <p:sldId id="329" r:id="rId16"/>
    <p:sldId id="542" r:id="rId17"/>
    <p:sldId id="538" r:id="rId18"/>
    <p:sldId id="539" r:id="rId19"/>
    <p:sldId id="540" r:id="rId20"/>
    <p:sldId id="544" r:id="rId21"/>
    <p:sldId id="336" r:id="rId22"/>
    <p:sldId id="332" r:id="rId23"/>
    <p:sldId id="546" r:id="rId24"/>
    <p:sldId id="312" r:id="rId25"/>
    <p:sldId id="547" r:id="rId26"/>
    <p:sldId id="333" r:id="rId27"/>
    <p:sldId id="549" r:id="rId28"/>
    <p:sldId id="334" r:id="rId29"/>
    <p:sldId id="552" r:id="rId30"/>
    <p:sldId id="276" r:id="rId31"/>
    <p:sldId id="551" r:id="rId32"/>
  </p:sldIdLst>
  <p:sldSz cx="12192000" cy="6858000"/>
  <p:notesSz cx="6798945" cy="99294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3DBFF"/>
    <a:srgbClr val="0000FF"/>
    <a:srgbClr val="AFE4FF"/>
    <a:srgbClr val="F22CF7"/>
    <a:srgbClr val="D846B9"/>
    <a:srgbClr val="B2DE82"/>
    <a:srgbClr val="FF0066"/>
    <a:srgbClr val="EC8EFC"/>
    <a:srgbClr val="F5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B3B8-A7D1-4B55-A55B-C70DC023A47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10A2-2D14-4AB0-9D0B-D6814D61C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94D4-2376-4C60-98C2-0F70F10800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96E-EA7D-4721-8FB0-65ABF5ACA0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1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7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.xml"/><Relationship Id="rId2" Type="http://schemas.openxmlformats.org/officeDocument/2006/relationships/slide" Target="slide21.xml"/><Relationship Id="rId1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9.xml"/><Relationship Id="rId2" Type="http://schemas.openxmlformats.org/officeDocument/2006/relationships/slide" Target="slide21.xml"/><Relationship Id="rId1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png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9" Type="http://schemas.openxmlformats.org/officeDocument/2006/relationships/themeOverride" Target="../theme/themeOverride1.xml"/><Relationship Id="rId18" Type="http://schemas.openxmlformats.org/officeDocument/2006/relationships/audio" Target="../media/audio2.wav"/><Relationship Id="rId17" Type="http://schemas.openxmlformats.org/officeDocument/2006/relationships/audio" Target="../media/audio1.wav"/><Relationship Id="rId16" Type="http://schemas.microsoft.com/office/2007/relationships/media" Target="../media/media4.mp3"/><Relationship Id="rId15" Type="http://schemas.openxmlformats.org/officeDocument/2006/relationships/audio" Target="../media/media4.mp3"/><Relationship Id="rId14" Type="http://schemas.microsoft.com/office/2007/relationships/media" Target="../media/media3.mp3"/><Relationship Id="rId13" Type="http://schemas.openxmlformats.org/officeDocument/2006/relationships/audi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9" Type="http://schemas.openxmlformats.org/officeDocument/2006/relationships/slideLayout" Target="../slideLayouts/slideLayout13.xml"/><Relationship Id="rId18" Type="http://schemas.openxmlformats.org/officeDocument/2006/relationships/themeOverride" Target="../theme/themeOverride2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vide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video" Target="../media/media2.mp3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8" Type="http://schemas.openxmlformats.org/officeDocument/2006/relationships/slideLayout" Target="../slideLayouts/slideLayout13.xml"/><Relationship Id="rId17" Type="http://schemas.openxmlformats.org/officeDocument/2006/relationships/themeOverride" Target="../theme/themeOverride3.xml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vide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video" Target="../media/media2.mp3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13.xml"/><Relationship Id="rId18" Type="http://schemas.openxmlformats.org/officeDocument/2006/relationships/themeOverride" Target="../theme/themeOverride4.xml"/><Relationship Id="rId17" Type="http://schemas.openxmlformats.org/officeDocument/2006/relationships/audio" Target="../media/audio3.wav"/><Relationship Id="rId16" Type="http://schemas.openxmlformats.org/officeDocument/2006/relationships/audio" Target="../media/audio2.wav"/><Relationship Id="rId15" Type="http://schemas.openxmlformats.org/officeDocument/2006/relationships/image" Target="../media/image17.png"/><Relationship Id="rId14" Type="http://schemas.microsoft.com/office/2007/relationships/media" Target="../media/media3.mp3"/><Relationship Id="rId13" Type="http://schemas.openxmlformats.org/officeDocument/2006/relationships/vide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video" Target="../media/media2.mp3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8" Type="http://schemas.openxmlformats.org/officeDocument/2006/relationships/slideLayout" Target="../slideLayouts/slideLayout13.xml"/><Relationship Id="rId17" Type="http://schemas.openxmlformats.org/officeDocument/2006/relationships/themeOverride" Target="../theme/themeOverride5.xml"/><Relationship Id="rId16" Type="http://schemas.openxmlformats.org/officeDocument/2006/relationships/audio" Target="../media/audio3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vide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video" Target="../media/media2.mp3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9" Type="http://schemas.openxmlformats.org/officeDocument/2006/relationships/slideLayout" Target="../slideLayouts/slideLayout13.xml"/><Relationship Id="rId18" Type="http://schemas.openxmlformats.org/officeDocument/2006/relationships/themeOverride" Target="../theme/themeOverride6.xml"/><Relationship Id="rId17" Type="http://schemas.openxmlformats.org/officeDocument/2006/relationships/audio" Target="../media/audio3.wav"/><Relationship Id="rId16" Type="http://schemas.openxmlformats.org/officeDocument/2006/relationships/audio" Target="../media/audio1.wav"/><Relationship Id="rId15" Type="http://schemas.openxmlformats.org/officeDocument/2006/relationships/audio" Target="../media/audio2.wav"/><Relationship Id="rId14" Type="http://schemas.microsoft.com/office/2007/relationships/media" Target="../media/media3.mp3"/><Relationship Id="rId13" Type="http://schemas.openxmlformats.org/officeDocument/2006/relationships/video" Target="../media/media3.mp3"/><Relationship Id="rId12" Type="http://schemas.openxmlformats.org/officeDocument/2006/relationships/image" Target="../media/image12.GIF"/><Relationship Id="rId11" Type="http://schemas.microsoft.com/office/2007/relationships/media" Target="../media/media2.mp3"/><Relationship Id="rId10" Type="http://schemas.openxmlformats.org/officeDocument/2006/relationships/video" Target="../media/media2.mp3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4499429" y="2000538"/>
            <a:ext cx="6366590" cy="2083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  <a:endParaRPr lang="en-US" sz="2800" kern="10" dirty="0">
              <a:ln w="95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sz="2800" kern="10" dirty="0">
              <a:ln w="95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96" y="2998897"/>
            <a:ext cx="2098580" cy="12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9" y="1559929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7" y="4208914"/>
            <a:ext cx="2798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03" y="2963171"/>
            <a:ext cx="1738424" cy="11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405438"/>
            <a:ext cx="1289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05" y="51652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0" y="3916789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8" y="5253585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5" y="732196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25" y="503394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50" y="585083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3" y="242977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1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23" y="141467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6887" y="928444"/>
            <a:ext cx="6118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rial-SGK-TV" charset="0"/>
                <a:cs typeface="Arial-SGK-TV" charset="0"/>
              </a:rPr>
              <a:t>Thứ</a:t>
            </a:r>
            <a:r>
              <a:rPr lang="en-US" altLang="en-US" sz="2800" dirty="0">
                <a:latin typeface="Arial-SGK-TV" charset="0"/>
                <a:cs typeface="Arial-SGK-TV" charset="0"/>
              </a:rPr>
              <a:t> … </a:t>
            </a:r>
            <a:r>
              <a:rPr lang="en-US" altLang="en-US" sz="2800" dirty="0" err="1">
                <a:latin typeface="Arial-SGK-TV" charset="0"/>
                <a:cs typeface="Arial-SGK-TV" charset="0"/>
              </a:rPr>
              <a:t>ngày</a:t>
            </a:r>
            <a:r>
              <a:rPr lang="en-US" altLang="en-US" sz="2800" dirty="0">
                <a:latin typeface="Arial-SGK-TV" charset="0"/>
                <a:cs typeface="Arial-SGK-TV" charset="0"/>
              </a:rPr>
              <a:t> … </a:t>
            </a:r>
            <a:r>
              <a:rPr lang="en-US" altLang="en-US" sz="2800" dirty="0" err="1">
                <a:latin typeface="Arial-SGK-TV" charset="0"/>
                <a:cs typeface="Arial-SGK-TV" charset="0"/>
              </a:rPr>
              <a:t>tháng</a:t>
            </a:r>
            <a:r>
              <a:rPr lang="en-US" altLang="en-US" sz="2800" dirty="0">
                <a:latin typeface="Arial-SGK-TV" charset="0"/>
                <a:cs typeface="Arial-SGK-TV" charset="0"/>
              </a:rPr>
              <a:t> .. </a:t>
            </a:r>
            <a:r>
              <a:rPr lang="en-US" altLang="en-US" sz="2800" dirty="0" err="1">
                <a:latin typeface="Arial-SGK-TV" charset="0"/>
                <a:cs typeface="Arial-SGK-TV" charset="0"/>
              </a:rPr>
              <a:t>năm</a:t>
            </a:r>
            <a:r>
              <a:rPr lang="en-US" altLang="en-US" sz="2800" dirty="0">
                <a:latin typeface="Arial-SGK-TV" charset="0"/>
                <a:cs typeface="Arial-SGK-TV" charset="0"/>
              </a:rPr>
              <a:t> 20…</a:t>
            </a:r>
            <a:endParaRPr lang="en-US" altLang="en-US" sz="2800" dirty="0">
              <a:latin typeface="Arial-SGK-TV" charset="0"/>
              <a:cs typeface="Arial-SGK-TV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Tiếng</a:t>
            </a:r>
            <a:r>
              <a:rPr lang="en-US" altLang="en-US" sz="2800" b="1" u="sng" dirty="0">
                <a:solidFill>
                  <a:srgbClr val="FF0000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Arial-SGK-TV" charset="0"/>
                <a:cs typeface="Arial-SGK-TV" charset="0"/>
              </a:rPr>
              <a:t>việt</a:t>
            </a:r>
            <a:endParaRPr lang="en-US" altLang="en-US" sz="2800" b="1" u="sng" dirty="0">
              <a:solidFill>
                <a:srgbClr val="FF0000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7999" y="1882531"/>
            <a:ext cx="611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Nhím</a:t>
            </a:r>
            <a:r>
              <a:rPr lang="en-US" altLang="en-US" sz="28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nâu</a:t>
            </a:r>
            <a:r>
              <a:rPr lang="en-US" altLang="en-US" sz="28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bạn</a:t>
            </a:r>
            <a:endParaRPr lang="en-US" altLang="en-US" sz="28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161734" y="1855060"/>
            <a:ext cx="3113650" cy="204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9120188" y="4292600"/>
            <a:ext cx="3052762" cy="1944688"/>
          </a:xfrm>
          <a:prstGeom prst="cloud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3200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Đọc mẫu</a:t>
            </a:r>
            <a:endParaRPr lang="en-US" altLang="en-US" sz="3200">
              <a:solidFill>
                <a:srgbClr val="FFFFFF"/>
              </a:solidFill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49" y="0"/>
            <a:ext cx="89842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2" y="620712"/>
            <a:ext cx="3188678" cy="350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47" y="204520"/>
            <a:ext cx="11830929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ctr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4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                    </a:t>
            </a:r>
            <a:r>
              <a:rPr lang="vi-VN" sz="2500" i="0" u="none" strike="noStrike" dirty="0">
                <a:effectLst/>
                <a:latin typeface="+mj-lt"/>
              </a:rPr>
              <a:t>Một buổi sáng, 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500" i="0" u="none" strike="noStrike" dirty="0">
                <a:effectLst/>
                <a:latin typeface="+mj-lt"/>
              </a:rPr>
              <a:t> 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 </a:t>
            </a:r>
            <a:r>
              <a:rPr lang="en-US" sz="2500" i="0" u="none" strike="noStrike" dirty="0">
                <a:effectLst/>
                <a:latin typeface="+mj-lt"/>
              </a:rPr>
              <a:t>           </a:t>
            </a:r>
            <a:r>
              <a:rPr lang="vi-VN" sz="2500" i="0" u="none" strike="noStrike" dirty="0">
                <a:effectLst/>
                <a:latin typeface="+mj-lt"/>
              </a:rPr>
              <a:t>. 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5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endParaRPr lang="en-US" sz="25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dirty="0">
                <a:latin typeface="+mj-lt"/>
              </a:rPr>
              <a:t>              </a:t>
            </a:r>
            <a:r>
              <a:rPr lang="vi-VN" sz="2500" i="0" u="none" strike="noStrike" dirty="0"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53550" y="661816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085943" y="594121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589147" y="102169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98461" y="142077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798782" y="1434787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31373" y="224544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821641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913037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194203" y="2677799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93937" y="303741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891484" y="303741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93937" y="34544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94878" y="389026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943535" y="3903610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416274" y="38902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568736" y="4295808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468749" y="425565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1373" y="6050159"/>
            <a:ext cx="1061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tiếp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khó</a:t>
            </a:r>
            <a:endParaRPr lang="en-US" altLang="en-US" sz="40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26" name="TextBox 25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6821641" y="810347"/>
            <a:ext cx="15056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5725248" y="2432533"/>
            <a:ext cx="13597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8136" y="4931029"/>
            <a:ext cx="13597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2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948156" y="4779577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khó</a:t>
            </a:r>
            <a:endParaRPr lang="en-US" sz="6000" kern="0" dirty="0"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>
            <a:spLocks noChangeArrowheads="1"/>
          </p:cNvSpPr>
          <p:nvPr/>
        </p:nvSpPr>
        <p:spPr bwMode="auto">
          <a:xfrm>
            <a:off x="5033962" y="199265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khó</a:t>
            </a:r>
            <a:endParaRPr lang="en-US" sz="6000" kern="0" dirty="0">
              <a:cs typeface="Times New Roman" panose="02020603050405020304" pitchFamily="18" charset="0"/>
            </a:endParaRPr>
          </a:p>
        </p:txBody>
      </p:sp>
      <p:sp>
        <p:nvSpPr>
          <p:cNvPr id="18436" name="Rectangle: Rounded Corners 4"/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8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/>
          <a:stretch>
            <a:fillRect/>
          </a:stretch>
        </p:blipFill>
        <p:spPr bwMode="auto">
          <a:xfrm>
            <a:off x="0" y="1989138"/>
            <a:ext cx="417671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3359150" y="333375"/>
            <a:ext cx="6950075" cy="1098550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cs typeface="Times New Roman" panose="02020603050405020304" pitchFamily="18" charset="0"/>
              </a:rPr>
              <a:t>khó</a:t>
            </a:r>
            <a:endParaRPr lang="en-US" sz="6000" kern="0" dirty="0"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4"/>
          <p:cNvSpPr>
            <a:spLocks noChangeArrowheads="1"/>
          </p:cNvSpPr>
          <p:nvPr/>
        </p:nvSpPr>
        <p:spPr bwMode="auto">
          <a:xfrm>
            <a:off x="7896449" y="1897313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>
            <a:spLocks noChangeArrowheads="1"/>
          </p:cNvSpPr>
          <p:nvPr/>
        </p:nvSpPr>
        <p:spPr bwMode="auto">
          <a:xfrm>
            <a:off x="3719736" y="1897313"/>
            <a:ext cx="3600450" cy="86409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4"/>
          <p:cNvSpPr>
            <a:spLocks noChangeArrowheads="1"/>
          </p:cNvSpPr>
          <p:nvPr/>
        </p:nvSpPr>
        <p:spPr bwMode="auto">
          <a:xfrm>
            <a:off x="5783950" y="3737836"/>
            <a:ext cx="3600450" cy="91658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947" y="204520"/>
            <a:ext cx="11830929" cy="6191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ctr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4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2500" i="0" u="none" strike="noStrike" dirty="0">
                <a:effectLst/>
                <a:latin typeface="+mj-lt"/>
              </a:rPr>
              <a:t> 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5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đẹp. </a:t>
            </a:r>
            <a:endParaRPr lang="en-US" sz="25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53550" y="661816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085943" y="594121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589147" y="102169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398461" y="142077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798782" y="1434787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31373" y="2245444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821641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913037" y="2268598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194203" y="2677799"/>
            <a:ext cx="503237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93937" y="303741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891484" y="303741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93937" y="34544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94878" y="3890266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943535" y="3903610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416274" y="3890265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816247" y="4281531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804672" y="4281531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57974" y="6046375"/>
            <a:ext cx="9691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nối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tiếp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hợp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luyện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dài</a:t>
            </a:r>
            <a:endParaRPr lang="en-US" altLang="en-US" sz="36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3037252" y="4678737"/>
            <a:ext cx="62058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hlinkClick r:id="rId1" action="ppaction://hlinksldjump"/>
          </p:cNvPr>
          <p:cNvSpPr txBox="1"/>
          <p:nvPr/>
        </p:nvSpPr>
        <p:spPr>
          <a:xfrm>
            <a:off x="3347542" y="4857794"/>
            <a:ext cx="85669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 trải qua những ngày vui vẻ, ấm áp vì không phải sống một</a:t>
            </a:r>
            <a:endParaRPr lang="en-US" sz="2500" dirty="0"/>
          </a:p>
        </p:txBody>
      </p:sp>
      <p:sp>
        <p:nvSpPr>
          <p:cNvPr id="30" name="TextBox 29"/>
          <p:cNvSpPr txBox="1"/>
          <p:nvPr/>
        </p:nvSpPr>
        <p:spPr>
          <a:xfrm>
            <a:off x="242098" y="5236599"/>
            <a:ext cx="41557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 giữa mùa đông lạnh giá.</a:t>
            </a:r>
            <a:endParaRPr lang="en-US" sz="25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2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3037058" y="1214099"/>
            <a:ext cx="5330372" cy="8250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211015" y="2609396"/>
            <a:ext cx="11591779" cy="16723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250762" y="2816915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263704" y="2785263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08171" y="3530850"/>
            <a:ext cx="239151" cy="713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361062" y="3429000"/>
            <a:ext cx="328085" cy="730490"/>
            <a:chOff x="8361062" y="3429000"/>
            <a:chExt cx="328085" cy="73049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361062" y="3429000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449996" y="3445555"/>
              <a:ext cx="239151" cy="7139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149975"/>
            <a:ext cx="990773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nối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tiếp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đoạn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hợp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giải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nghĩa</a:t>
            </a:r>
            <a:r>
              <a:rPr lang="en-US" altLang="en-US" sz="4000" b="1" dirty="0">
                <a:solidFill>
                  <a:srgbClr val="0000FF"/>
                </a:solidFill>
                <a:latin typeface="Arial-SGK-TV" charset="0"/>
                <a:cs typeface="Arial-SGK-TV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-SGK-TV" charset="0"/>
                <a:cs typeface="Arial-SGK-TV" charset="0"/>
              </a:rPr>
              <a:t>từ</a:t>
            </a:r>
            <a:endParaRPr lang="en-US" altLang="en-US" sz="4000" b="1" u="sng" dirty="0">
              <a:solidFill>
                <a:srgbClr val="0000FF"/>
              </a:solidFill>
              <a:latin typeface="Arial-SGK-TV" charset="0"/>
              <a:cs typeface="Arial-SGK-TV" charset="0"/>
            </a:endParaRPr>
          </a:p>
        </p:txBody>
      </p:sp>
      <p:sp>
        <p:nvSpPr>
          <p:cNvPr id="9" name="TextBox 8">
            <a:hlinkClick r:id="rId1" action="ppaction://hlinksldjump"/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Một buổi sáng, </a:t>
            </a:r>
            <a:r>
              <a:rPr lang="vi-VN" sz="2500" dirty="0">
                <a:latin typeface="+mj-lt"/>
              </a:rPr>
              <a:t>chú </a:t>
            </a:r>
            <a:r>
              <a:rPr lang="vi-VN" sz="2500" i="0" u="none" strike="noStrike" dirty="0">
                <a:effectLst/>
                <a:latin typeface="+mj-lt"/>
              </a:rPr>
              <a:t>đang kiếm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latin typeface="+mj-lt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626F8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/>
          <p:cNvGrpSpPr/>
          <p:nvPr/>
        </p:nvGrpSpPr>
        <p:grpSpPr>
          <a:xfrm>
            <a:off x="3593822" y="2063133"/>
            <a:ext cx="4675537" cy="1954845"/>
            <a:chOff x="2118480" y="1316166"/>
            <a:chExt cx="1512168" cy="1512168"/>
          </a:xfrm>
        </p:grpSpPr>
        <p:sp>
          <p:nvSpPr>
            <p:cNvPr id="3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/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079879" y="169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solidFill>
              <a:srgbClr val="66CC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079879" y="16985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solidFill>
              <a:srgbClr val="66CC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2458" y="2412622"/>
            <a:ext cx="5330894" cy="3287012"/>
            <a:chOff x="156834" y="1993081"/>
            <a:chExt cx="2109019" cy="2109019"/>
          </a:xfrm>
        </p:grpSpPr>
        <p:sp>
          <p:nvSpPr>
            <p:cNvPr id="43" name="Hexagon 42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3842" y="2197760"/>
              <a:ext cx="1814199" cy="156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</a:t>
              </a:r>
              <a:r>
                <a:rPr lang="en-US" sz="44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vã</a:t>
              </a:r>
              <a:endParaRPr lang="en-US" sz="44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nở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nhiệt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51029" y="2367581"/>
            <a:ext cx="5330894" cy="3287012"/>
            <a:chOff x="156834" y="1993081"/>
            <a:chExt cx="2109019" cy="2109019"/>
          </a:xfrm>
        </p:grpSpPr>
        <p:sp>
          <p:nvSpPr>
            <p:cNvPr id="24" name="Hexagon 23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360" y="2443883"/>
              <a:ext cx="1867966" cy="1125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trú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0" u="none" strike="noStrike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ngụ</a:t>
              </a:r>
              <a:r>
                <a: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600" b="0" u="none" strike="noStrike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tạm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vi-VN" sz="3600" b="0" i="0" u="none" strike="noStrike" dirty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vi-VN" sz="3600" b="0" i="0" u="none" strike="noStrike" dirty="0" err="1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endParaRPr lang="en-US" altLang="vi-VN" sz="3600" b="0" i="0" u="none" strike="noStrike" dirty="0">
                <a:solidFill>
                  <a:srgbClr val="231F2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1" action="ppaction://hlinksldjump"/>
          </p:cNvPr>
          <p:cNvSpPr txBox="1"/>
          <p:nvPr/>
        </p:nvSpPr>
        <p:spPr>
          <a:xfrm>
            <a:off x="218208" y="921296"/>
            <a:ext cx="1165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Trong khu rừng nọ, có chú nhím nâu hiền lành,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Một buổi sáng, </a:t>
            </a:r>
            <a:r>
              <a:rPr lang="vi-VN" sz="2500" dirty="0">
                <a:solidFill>
                  <a:srgbClr val="0000FF"/>
                </a:solidFill>
                <a:latin typeface="+mj-lt"/>
              </a:rPr>
              <a:t>chú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đang kiếm</a:t>
            </a:r>
            <a:r>
              <a:rPr lang="en-US" sz="2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quả Cây thì thấy nhím trắng chạy tới. Nhím trắng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500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500" i="0" u="none" strike="noStrike" dirty="0">
                <a:solidFill>
                  <a:srgbClr val="0000FF"/>
                </a:solidFill>
                <a:effectLst/>
                <a:latin typeface="+mj-lt"/>
              </a:rPr>
              <a:t>: “Chào bạn! Rất vui được gặp bạn!”. Nhím nâu lúng túng, nói lí nhí: “Chào bạn!”, rồi nấp vào bụi cây. Chú cuộn tròn người lại mà vẫn sợ hãi.</a:t>
            </a:r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178043" y="2552512"/>
            <a:ext cx="115269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i="0" u="none" strike="noStrike" dirty="0">
                <a:effectLst/>
                <a:latin typeface="+mj-lt"/>
              </a:rPr>
              <a:t>           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Mùa đông đến, nhím nâu đi tìm nơi để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500" i="0" u="none" strike="noStrike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500" dirty="0">
                <a:solidFill>
                  <a:srgbClr val="FF3300"/>
                </a:solidFill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FF3300"/>
                </a:solidFill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en-US" sz="2500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207" y="4152950"/>
            <a:ext cx="11526984" cy="206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500" i="0" u="none" strike="noStrike" dirty="0">
                <a:effectLst/>
                <a:latin typeface="+mj-lt"/>
              </a:rPr>
              <a:t>         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500" i="0" u="none" strike="noStrike" dirty="0">
                <a:solidFill>
                  <a:srgbClr val="00B050"/>
                </a:solidFill>
                <a:effectLst/>
                <a:latin typeface="+mj-lt"/>
              </a:rPr>
              <a:t>chỗ ở cho đẹp. Chúng trải qua những ngày vui vẻ, ấm áp vì không phải sống một mình giữa mùa đông lạnh giá.</a:t>
            </a:r>
            <a:endParaRPr lang="vi-VN" sz="2500" dirty="0">
              <a:solidFill>
                <a:srgbClr val="00B050"/>
              </a:solidFill>
              <a:effectLst/>
              <a:latin typeface="+mj-lt"/>
            </a:endParaRPr>
          </a:p>
          <a:p>
            <a:pPr algn="r" rtl="0"/>
            <a:r>
              <a:rPr lang="vi-VN" sz="2500" i="0" u="none" strike="noStrike" dirty="0">
                <a:effectLst/>
                <a:latin typeface="+mj-lt"/>
              </a:rPr>
              <a:t>(Theo Minh Anh)</a:t>
            </a:r>
            <a:endParaRPr lang="vi-VN" sz="2500" dirty="0">
              <a:effectLst/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3555" y="247027"/>
            <a:ext cx="620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32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3200" b="1" i="0" u="none" strike="noStrik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6492" y="78242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6973" y="2462781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7863" y="4072507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99" y="0"/>
            <a:ext cx="12141201" cy="6858000"/>
          </a:xfrm>
          <a:prstGeom prst="rect">
            <a:avLst/>
          </a:prstGeom>
        </p:spPr>
      </p:pic>
      <p:sp>
        <p:nvSpPr>
          <p:cNvPr id="3" name="Speech Bubble: Rectangle with Corners Rounded 2"/>
          <p:cNvSpPr>
            <a:spLocks noChangeArrowheads="1"/>
          </p:cNvSpPr>
          <p:nvPr/>
        </p:nvSpPr>
        <p:spPr bwMode="auto">
          <a:xfrm>
            <a:off x="8814484" y="0"/>
            <a:ext cx="2895600" cy="548640"/>
          </a:xfrm>
          <a:prstGeom prst="wedgeRoundRectCallout">
            <a:avLst>
              <a:gd name="adj1" fmla="val -25745"/>
              <a:gd name="adj2" fmla="val 72153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1280161" y="1631853"/>
            <a:ext cx="5359790" cy="267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/>
            <a:r>
              <a:rPr lang="en-US" sz="8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35" y="162317"/>
            <a:ext cx="11830929" cy="6319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8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4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</a:t>
            </a:r>
            <a:r>
              <a:rPr lang="vi-VN" sz="28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Một buổi sáng</a:t>
            </a:r>
            <a:r>
              <a:rPr lang="vi-VN" sz="2800" dirty="0">
                <a:latin typeface="+mj-lt"/>
              </a:rPr>
              <a:t>, chú </a:t>
            </a:r>
            <a:r>
              <a:rPr lang="vi-VN" sz="2800" i="0" u="none" strike="noStrike" dirty="0">
                <a:effectLst/>
                <a:latin typeface="+mj-lt"/>
              </a:rPr>
              <a:t>đang kiếm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quả Cây thì thấy nhím trắng chạy tới. Nhím trắng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800" i="0" u="none" strike="noStrike" dirty="0">
                <a:effectLst/>
                <a:latin typeface="+mj-lt"/>
              </a:rPr>
              <a:t>: “Chào bạn! Rất vui được gặp bạn!”. </a:t>
            </a:r>
            <a:r>
              <a:rPr lang="en-US" sz="2800" i="0" u="none" strike="noStrike" dirty="0">
                <a:effectLst/>
                <a:latin typeface="+mj-lt"/>
              </a:rPr>
              <a:t>                                                      </a:t>
            </a:r>
            <a:r>
              <a:rPr lang="vi-VN" sz="2800" i="0" u="none" strike="noStrike" dirty="0">
                <a:effectLst/>
                <a:latin typeface="+mj-lt"/>
              </a:rPr>
              <a:t>: “Chào bạn!”, rồi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endParaRPr lang="en-US" sz="2800" i="0" u="none" strike="noStrike" dirty="0">
              <a:effectLst/>
              <a:latin typeface="+mj-lt"/>
            </a:endParaRPr>
          </a:p>
          <a:p>
            <a:pPr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                   </a:t>
            </a:r>
            <a:r>
              <a:rPr lang="vi-VN" sz="2800" i="0" u="none" strike="noStrike" dirty="0">
                <a:effectLst/>
                <a:latin typeface="+mj-lt"/>
              </a:rPr>
              <a:t>. Chú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endParaRPr lang="en-US" sz="28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i="0" u="none" strike="noStrike" dirty="0">
                <a:effectLst/>
                <a:latin typeface="+mj-lt"/>
              </a:rPr>
              <a:t>Bất chợt, mưa kéo đến. Nhím nâu vội bước vào cái hang nhỏ. Thì ra là nhà nhím trắng. Nhím nâu run run: “Xin lỗi, tôi không biết đây là nhà của bạn.”. Nhím trắng tươi cười:</a:t>
            </a:r>
            <a:r>
              <a:rPr lang="en-US" sz="2800" dirty="0"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8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800" i="0" u="none" strike="noStrike" dirty="0">
                <a:effectLst/>
                <a:latin typeface="+mj-lt"/>
              </a:rPr>
              <a:t>        </a:t>
            </a:r>
            <a:r>
              <a:rPr lang="vi-VN" sz="28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800" i="0" u="none" strike="noStrike" dirty="0">
                <a:effectLst/>
                <a:latin typeface="+mj-lt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u="none" strike="noStrike" dirty="0">
                <a:effectLst/>
                <a:latin typeface="+mj-lt"/>
              </a:rPr>
              <a:t>chỗ ở cho đẹp. </a:t>
            </a:r>
            <a:endParaRPr lang="vi-VN" sz="2800" dirty="0">
              <a:effectLst/>
              <a:latin typeface="+mj-lt"/>
            </a:endParaRPr>
          </a:p>
          <a:p>
            <a:pPr algn="r" rtl="0"/>
            <a:r>
              <a:rPr lang="vi-VN" sz="2800" i="0" u="none" strike="noStrike" dirty="0">
                <a:effectLst/>
                <a:latin typeface="+mj-lt"/>
              </a:rPr>
              <a:t>(Theo Minh Anh)</a:t>
            </a:r>
            <a:endParaRPr lang="vi-VN" sz="2800" dirty="0">
              <a:effectLst/>
              <a:latin typeface="+mj-lt"/>
            </a:endParaRPr>
          </a:p>
        </p:txBody>
      </p:sp>
      <p:sp>
        <p:nvSpPr>
          <p:cNvPr id="3" name="Rounded Rectangle 14"/>
          <p:cNvSpPr/>
          <p:nvPr/>
        </p:nvSpPr>
        <p:spPr>
          <a:xfrm>
            <a:off x="180535" y="6007294"/>
            <a:ext cx="8678936" cy="744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Chi tiết nào cho thấy nhím nâu rất nhút nhát?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179" y="1707475"/>
            <a:ext cx="459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Nhím nâu lúng túng, nói lí nhí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0535" y="2210559"/>
            <a:ext cx="258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nấp vào bụi cây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21504" y="2230695"/>
            <a:ext cx="505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6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DB54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35" y="162317"/>
            <a:ext cx="11830929" cy="6052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vi-VN" sz="2600" b="1" i="0" u="none" strike="noStrike" dirty="0">
                <a:solidFill>
                  <a:srgbClr val="FF0000"/>
                </a:solidFill>
                <a:effectLst/>
                <a:latin typeface="+mj-lt"/>
              </a:rPr>
              <a:t>NHÍM NÂU KẾT BẠN</a:t>
            </a:r>
            <a:endParaRPr lang="en-US" sz="2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 algn="just" rtl="0"/>
            <a:endParaRPr lang="en-US" sz="1600" b="1" i="0" u="none" strike="noStrike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</a:t>
            </a:r>
            <a:r>
              <a:rPr lang="vi-VN" sz="2600" i="0" u="none" strike="noStrike" dirty="0">
                <a:effectLst/>
                <a:latin typeface="+mj-lt"/>
              </a:rPr>
              <a:t>Trong khu rừng nọ, có chú nhím nâu hiền lành,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</a:t>
            </a:r>
            <a:endParaRPr lang="en-US" sz="26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trắng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ồn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vi-VN" sz="2600" i="0" u="none" strike="noStrike" dirty="0">
                <a:effectLst/>
                <a:latin typeface="+mj-lt"/>
              </a:rPr>
              <a:t>: “Chào bạn! Rất vui được gặp bạn!”. Nhím nâu lúng túng, nói lí nhí: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“Chào bạn!”, rồi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nấp vào bụi cây. Chú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cuộn tròn người lại mà vẫn sợ hãi.</a:t>
            </a:r>
            <a:endParaRPr lang="en-US" sz="2600" dirty="0"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endParaRPr lang="en-US" sz="2600" i="0" u="none" strike="noStrike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                                                                                      </a:t>
            </a:r>
            <a:r>
              <a:rPr lang="vi-VN" sz="2600" i="0" u="none" strike="noStrike" dirty="0">
                <a:effectLst/>
                <a:latin typeface="+mj-lt"/>
              </a:rPr>
              <a:t>Nhím nâu run run: “Xin lỗi, tôi không biết đây là nhà của bạn.”. Nhím trắng tươi cười:</a:t>
            </a:r>
            <a:r>
              <a:rPr lang="en-US" sz="2600" dirty="0"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“Đừng ngại! Gặp lại bạn, tôi rất vui. Tôi Ở đây một mình, buồn lắm. Bạn ở lại cùng tôi nhé!”.</a:t>
            </a:r>
            <a:endParaRPr lang="vi-VN" sz="2600" dirty="0">
              <a:effectLst/>
              <a:latin typeface="+mj-lt"/>
            </a:endParaRPr>
          </a:p>
          <a:p>
            <a:pPr algn="just" rtl="0">
              <a:spcBef>
                <a:spcPts val="400"/>
              </a:spcBef>
              <a:spcAft>
                <a:spcPts val="400"/>
              </a:spcAft>
            </a:pPr>
            <a:r>
              <a:rPr lang="en-US" sz="2600" i="0" u="none" strike="noStrike" dirty="0">
                <a:effectLst/>
                <a:latin typeface="+mj-lt"/>
              </a:rPr>
              <a:t>        </a:t>
            </a:r>
            <a:r>
              <a:rPr lang="vi-VN" sz="2600" i="0" u="none" strike="noStrike" dirty="0">
                <a:effectLst/>
                <a:latin typeface="+mj-lt"/>
              </a:rPr>
              <a:t>“Nhím trắng tốt bụng quả. Bạn ấy nói đúng, không có bạn bè thì thật buồn.”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Nghĩ thế, nhím nấu mạnh dạn hẳn lên. Chú nhận lời kết bạn với nhím trắng. Cả hai cùng thu dọn,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i="0" u="none" strike="noStrike" dirty="0">
                <a:effectLst/>
                <a:latin typeface="+mj-lt"/>
              </a:rPr>
              <a:t>chỗ ở cho đẹp. </a:t>
            </a:r>
            <a:endParaRPr lang="vi-VN" sz="2600" dirty="0">
              <a:effectLst/>
              <a:latin typeface="+mj-lt"/>
            </a:endParaRPr>
          </a:p>
          <a:p>
            <a:pPr algn="r" rtl="0"/>
            <a:r>
              <a:rPr lang="vi-VN" sz="2600" i="0" u="none" strike="noStrike" dirty="0">
                <a:effectLst/>
                <a:latin typeface="+mj-lt"/>
              </a:rPr>
              <a:t>(Theo Minh Anh)</a:t>
            </a:r>
            <a:endParaRPr lang="vi-VN" sz="2600" dirty="0">
              <a:effectLst/>
              <a:latin typeface="+mj-lt"/>
            </a:endParaRPr>
          </a:p>
        </p:txBody>
      </p:sp>
      <p:sp>
        <p:nvSpPr>
          <p:cNvPr id="3" name="Rounded Rectangle 14"/>
          <p:cNvSpPr/>
          <p:nvPr/>
        </p:nvSpPr>
        <p:spPr>
          <a:xfrm>
            <a:off x="180534" y="6007294"/>
            <a:ext cx="9610579" cy="744220"/>
          </a:xfrm>
          <a:prstGeom prst="round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8980" y="853483"/>
            <a:ext cx="35330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386" y="1316898"/>
            <a:ext cx="58806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936" y="2636414"/>
            <a:ext cx="11097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i="0" u="none" strike="noStrike" dirty="0">
                <a:effectLst/>
                <a:latin typeface="+mj-lt"/>
              </a:rPr>
              <a:t>Mùa đông đến, nhím nâu đi tìm nơi để</a:t>
            </a:r>
            <a:r>
              <a:rPr lang="en-US" sz="2600" i="0" u="none" strike="noStrike" dirty="0">
                <a:effectLst/>
                <a:latin typeface="+mj-lt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600" i="0" u="none" strike="noStrike" dirty="0">
                <a:effectLst/>
                <a:latin typeface="+mj-lt"/>
              </a:rPr>
              <a:t>Bất chợt, mưa kéo đến. Nhím nâu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13" y="3099829"/>
            <a:ext cx="73465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vội bước vào cái hang nhỏ. Thì ra là nhà nhím trắng.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8980" y="499985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13" y="2599852"/>
            <a:ext cx="12772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8" grpId="0"/>
      <p:bldP spid="9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60" y="222885"/>
            <a:ext cx="10710740" cy="1035685"/>
          </a:xfrm>
          <a:solidFill>
            <a:srgbClr val="AFE4FF"/>
          </a:solidFill>
        </p:spPr>
        <p:txBody>
          <a:bodyPr>
            <a:normAutofit/>
          </a:bodyPr>
          <a:lstStyle/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11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342362" y="3715702"/>
            <a:ext cx="11507275" cy="1035685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11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11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8811" y="1258571"/>
            <a:ext cx="11680825" cy="2384962"/>
            <a:chOff x="168811" y="1258571"/>
            <a:chExt cx="11680825" cy="2384962"/>
          </a:xfrm>
        </p:grpSpPr>
        <p:sp>
          <p:nvSpPr>
            <p:cNvPr id="5" name="Cloud 4"/>
            <p:cNvSpPr/>
            <p:nvPr/>
          </p:nvSpPr>
          <p:spPr>
            <a:xfrm>
              <a:off x="168811" y="1258571"/>
              <a:ext cx="11680825" cy="238496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800664" y="1731034"/>
              <a:ext cx="8989255" cy="13645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tốt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bụng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bè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362" y="4751388"/>
            <a:ext cx="11643312" cy="2106612"/>
            <a:chOff x="342362" y="4751388"/>
            <a:chExt cx="11643312" cy="2106612"/>
          </a:xfrm>
        </p:grpSpPr>
        <p:sp>
          <p:nvSpPr>
            <p:cNvPr id="7" name="Cloud 6"/>
            <p:cNvSpPr/>
            <p:nvPr/>
          </p:nvSpPr>
          <p:spPr>
            <a:xfrm>
              <a:off x="342362" y="4751388"/>
              <a:ext cx="11643312" cy="2106612"/>
            </a:xfrm>
            <a:prstGeom prst="cloud">
              <a:avLst/>
            </a:prstGeom>
            <a:solidFill>
              <a:srgbClr val="B2DE8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7950" y="5143720"/>
              <a:ext cx="8989255" cy="1321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trắng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đông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áp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mạnh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dạn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dirty="0">
                  <a:solidFill>
                    <a:srgbClr val="0000FF"/>
                  </a:solidFill>
                  <a:latin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8686" y="798286"/>
            <a:ext cx="12003314" cy="4804229"/>
            <a:chOff x="1588126" y="1353865"/>
            <a:chExt cx="9762045" cy="3435849"/>
          </a:xfrm>
        </p:grpSpPr>
        <p:grpSp>
          <p:nvGrpSpPr>
            <p:cNvPr id="2" name="Google Shape;378;p32"/>
            <p:cNvGrpSpPr/>
            <p:nvPr/>
          </p:nvGrpSpPr>
          <p:grpSpPr>
            <a:xfrm>
              <a:off x="1588126" y="1353865"/>
              <a:ext cx="9762045" cy="3435849"/>
              <a:chOff x="589295" y="2199196"/>
              <a:chExt cx="2577800" cy="446948"/>
            </a:xfrm>
          </p:grpSpPr>
          <p:sp>
            <p:nvSpPr>
              <p:cNvPr id="3" name="Google Shape;379;p32"/>
              <p:cNvSpPr/>
              <p:nvPr/>
            </p:nvSpPr>
            <p:spPr>
              <a:xfrm>
                <a:off x="589295" y="2337204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" name="Google Shape;380;p32"/>
              <p:cNvSpPr/>
              <p:nvPr/>
            </p:nvSpPr>
            <p:spPr>
              <a:xfrm>
                <a:off x="961850" y="2466994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" name="Google Shape;381;p32"/>
              <p:cNvSpPr/>
              <p:nvPr/>
            </p:nvSpPr>
            <p:spPr>
              <a:xfrm>
                <a:off x="1085712" y="2199196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" name="Google Shape;386;p32"/>
            <p:cNvSpPr txBox="1"/>
            <p:nvPr/>
          </p:nvSpPr>
          <p:spPr>
            <a:xfrm>
              <a:off x="2642504" y="2467767"/>
              <a:ext cx="8073960" cy="944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None/>
                <a:defRPr sz="1865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/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6000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kern="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6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656492" y="1814733"/>
            <a:ext cx="5913121" cy="1853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6" y="2086118"/>
            <a:ext cx="1085182" cy="2450804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42" y="2100263"/>
            <a:ext cx="1099830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4800" b="1" i="0" u="none" strike="noStrike" kern="1200" normalizeH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4800" b="1" i="0" u="none" strike="noStrike" kern="1200" normalizeH="0" baseline="0" noProof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3028902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4205" y="5555689"/>
            <a:ext cx="159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  <a:endParaRPr 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5" grpId="0" animBg="1"/>
      <p:bldP spid="26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trước học bài gì?</a:t>
            </a:r>
            <a:endParaRPr lang="vi-VN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645" y="3744978"/>
            <a:ext cx="52812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4)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830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335373" y="777507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54099" y="740979"/>
            <a:ext cx="551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Quan sát tranh và cho biết các bạn khen nhau điều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pic>
        <p:nvPicPr>
          <p:cNvPr id="18" name="Content Placeholder 8" descr="C:\Users\user\Desktop\Capture.PNGCapture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352892" y="2385829"/>
            <a:ext cx="6749143" cy="31535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21834" y="740979"/>
            <a:ext cx="5547789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khen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318" y="2023746"/>
            <a:ext cx="1528133" cy="252609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5320" y="2032118"/>
            <a:ext cx="1524380" cy="251772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8">
                  <p14:trim st="440.000000" end="15675.000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4154099" y="740979"/>
            <a:ext cx="5515524" cy="1173546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nhỏ mà có bốn chân.</a:t>
            </a:r>
            <a:endParaRPr lang="en-US" sz="22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đầy tên nhọn, khi cần bắn ngay.</a:t>
            </a:r>
            <a:endParaRPr lang="en-US" sz="22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con gì?</a:t>
            </a:r>
            <a:endParaRPr lang="en-US" sz="2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Arrow: Pentagon 13"/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WRONG</a:t>
            </a:r>
            <a:r>
              <a:rPr lang="en-US" b="1">
                <a:solidFill>
                  <a:srgbClr val="002060"/>
                </a:solidFill>
              </a:rPr>
              <a:t>/SAI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7" name="Arrow: Pentagon 26"/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RIGHT</a:t>
            </a:r>
            <a:r>
              <a:rPr lang="en-US" b="1">
                <a:solidFill>
                  <a:srgbClr val="002060"/>
                </a:solidFill>
              </a:rPr>
              <a:t>/ĐÚNG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826739" y="3575638"/>
            <a:ext cx="21702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nhím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5651 0.02639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5" grpId="2" animBg="1"/>
      <p:bldP spid="14" grpId="0" animBg="1"/>
      <p:bldP spid="14" grpId="1" animBg="1"/>
      <p:bldP spid="27" grpId="0" animBg="1"/>
      <p:bldP spid="27" grpId="1" animBg="1"/>
      <p:bldP spid="17" grpId="0"/>
      <p:bldP spid="17" grpId="1"/>
      <p:bldP spid="17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7399</Words>
  <Application>WPS Presentation</Application>
  <PresentationFormat>Custom</PresentationFormat>
  <Paragraphs>283</Paragraphs>
  <Slides>28</Slides>
  <Notes>11</Notes>
  <HiddenSlides>0</HiddenSlides>
  <MMClips>20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3" baseType="lpstr">
      <vt:lpstr>Arial</vt:lpstr>
      <vt:lpstr>SimSun</vt:lpstr>
      <vt:lpstr>Wingdings</vt:lpstr>
      <vt:lpstr>Calibri Light</vt:lpstr>
      <vt:lpstr>Calibri</vt:lpstr>
      <vt:lpstr>Times New Roman</vt:lpstr>
      <vt:lpstr>Calibri</vt:lpstr>
      <vt:lpstr>Microsoft YaHei</vt:lpstr>
      <vt:lpstr>Chivo Light</vt:lpstr>
      <vt:lpstr>GENISO</vt:lpstr>
      <vt:lpstr>Tahoma</vt:lpstr>
      <vt:lpstr>Arial-Rounded</vt:lpstr>
      <vt:lpstr>Vrinda</vt:lpstr>
      <vt:lpstr>Arial-SGK-TV</vt:lpstr>
      <vt:lpstr>Arial Unicode MS</vt:lpstr>
      <vt:lpstr>Arial-Rounded</vt:lpstr>
      <vt:lpstr>Arial</vt:lpstr>
      <vt:lpstr>Montserrat</vt:lpstr>
      <vt:lpstr>Nunito</vt:lpstr>
      <vt:lpstr>HP001 4 hàng</vt:lpstr>
      <vt:lpstr>HP001 4H</vt:lpstr>
      <vt:lpstr>Segoe Print</vt:lpstr>
      <vt:lpstr>DengXian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Theo em, vì sao Nhím nâu nhận lời kết bạn cùng Nhím trắng?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ADMIN</cp:lastModifiedBy>
  <cp:revision>117</cp:revision>
  <dcterms:created xsi:type="dcterms:W3CDTF">2020-11-18T09:33:00Z</dcterms:created>
  <dcterms:modified xsi:type="dcterms:W3CDTF">2023-02-07T01:34:18Z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AB3A08384DD94114BE1BE2A5A206D5F2</vt:lpwstr>
  </property>
  <property fmtid="{D5CDD505-2E9C-101B-9397-08002B2CF9AE}" pid="3" name="KSOProductBuildVer">
    <vt:lpwstr>1033-11.2.0.11440</vt:lpwstr>
  </property>
</Properties>
</file>